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Lst>
  <p:notesMasterIdLst>
    <p:notesMasterId r:id="rId59"/>
  </p:notesMasterIdLst>
  <p:handoutMasterIdLst>
    <p:handoutMasterId r:id="rId60"/>
  </p:handoutMasterIdLst>
  <p:sldIdLst>
    <p:sldId id="3770" r:id="rId5"/>
    <p:sldId id="3772" r:id="rId6"/>
    <p:sldId id="3773" r:id="rId7"/>
    <p:sldId id="3774" r:id="rId8"/>
    <p:sldId id="3775" r:id="rId9"/>
    <p:sldId id="3776" r:id="rId10"/>
    <p:sldId id="326" r:id="rId11"/>
    <p:sldId id="3761" r:id="rId12"/>
    <p:sldId id="3768" r:id="rId13"/>
    <p:sldId id="3771" r:id="rId14"/>
    <p:sldId id="3719" r:id="rId15"/>
    <p:sldId id="3720" r:id="rId16"/>
    <p:sldId id="3759" r:id="rId17"/>
    <p:sldId id="3616" r:id="rId18"/>
    <p:sldId id="3618" r:id="rId19"/>
    <p:sldId id="3619" r:id="rId20"/>
    <p:sldId id="3620" r:id="rId21"/>
    <p:sldId id="3626" r:id="rId22"/>
    <p:sldId id="3760" r:id="rId23"/>
    <p:sldId id="3746" r:id="rId24"/>
    <p:sldId id="1293" r:id="rId25"/>
    <p:sldId id="1290" r:id="rId26"/>
    <p:sldId id="1287" r:id="rId27"/>
    <p:sldId id="1289" r:id="rId28"/>
    <p:sldId id="3742" r:id="rId29"/>
    <p:sldId id="3765" r:id="rId30"/>
    <p:sldId id="3762" r:id="rId31"/>
    <p:sldId id="3767" r:id="rId32"/>
    <p:sldId id="3751" r:id="rId33"/>
    <p:sldId id="3766" r:id="rId34"/>
    <p:sldId id="3735" r:id="rId35"/>
    <p:sldId id="3752" r:id="rId36"/>
    <p:sldId id="428" r:id="rId37"/>
    <p:sldId id="3741" r:id="rId38"/>
    <p:sldId id="3622" r:id="rId39"/>
    <p:sldId id="3614" r:id="rId40"/>
    <p:sldId id="439" r:id="rId41"/>
    <p:sldId id="1291" r:id="rId42"/>
    <p:sldId id="3722" r:id="rId43"/>
    <p:sldId id="332" r:id="rId44"/>
    <p:sldId id="480" r:id="rId45"/>
    <p:sldId id="481" r:id="rId46"/>
    <p:sldId id="3749" r:id="rId47"/>
    <p:sldId id="499" r:id="rId48"/>
    <p:sldId id="3643" r:id="rId49"/>
    <p:sldId id="447" r:id="rId50"/>
    <p:sldId id="3748" r:id="rId51"/>
    <p:sldId id="3747" r:id="rId52"/>
    <p:sldId id="448" r:id="rId53"/>
    <p:sldId id="449" r:id="rId54"/>
    <p:sldId id="450" r:id="rId55"/>
    <p:sldId id="451" r:id="rId56"/>
    <p:sldId id="500" r:id="rId57"/>
    <p:sldId id="498" r:id="rId58"/>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CC52222-EEFB-42B6-90E5-8E2490915D26}">
          <p14:sldIdLst>
            <p14:sldId id="3770"/>
            <p14:sldId id="3772"/>
            <p14:sldId id="3773"/>
            <p14:sldId id="3774"/>
            <p14:sldId id="3775"/>
            <p14:sldId id="3776"/>
            <p14:sldId id="326"/>
            <p14:sldId id="3761"/>
            <p14:sldId id="3768"/>
            <p14:sldId id="3771"/>
            <p14:sldId id="3719"/>
            <p14:sldId id="3720"/>
            <p14:sldId id="3759"/>
            <p14:sldId id="3616"/>
            <p14:sldId id="3618"/>
            <p14:sldId id="3619"/>
            <p14:sldId id="3620"/>
            <p14:sldId id="3626"/>
            <p14:sldId id="3760"/>
            <p14:sldId id="3746"/>
            <p14:sldId id="1293"/>
            <p14:sldId id="1290"/>
            <p14:sldId id="1287"/>
            <p14:sldId id="1289"/>
            <p14:sldId id="3742"/>
            <p14:sldId id="3765"/>
            <p14:sldId id="3762"/>
            <p14:sldId id="3767"/>
            <p14:sldId id="3751"/>
            <p14:sldId id="3766"/>
            <p14:sldId id="3735"/>
            <p14:sldId id="3752"/>
            <p14:sldId id="428"/>
            <p14:sldId id="3741"/>
          </p14:sldIdLst>
        </p14:section>
        <p14:section name="Resources" id="{70880312-720E-4407-89FB-6858A2EF484D}">
          <p14:sldIdLst>
            <p14:sldId id="3622"/>
            <p14:sldId id="3614"/>
            <p14:sldId id="439"/>
            <p14:sldId id="1291"/>
            <p14:sldId id="3722"/>
            <p14:sldId id="332"/>
            <p14:sldId id="480"/>
            <p14:sldId id="481"/>
            <p14:sldId id="3749"/>
            <p14:sldId id="499"/>
            <p14:sldId id="3643"/>
            <p14:sldId id="447"/>
            <p14:sldId id="3748"/>
            <p14:sldId id="3747"/>
            <p14:sldId id="448"/>
            <p14:sldId id="449"/>
            <p14:sldId id="450"/>
            <p14:sldId id="451"/>
            <p14:sldId id="500"/>
            <p14:sldId id="4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extLst/>
  </p:cmAuthor>
  <p:cmAuthor id="2" name="Nicolette Sharp (Prime 8)" initials="NS(8" lastIdx="4" clrIdx="1">
    <p:extLst/>
  </p:cmAuthor>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008272"/>
    <a:srgbClr val="EAEAEA"/>
    <a:srgbClr val="0078D7"/>
    <a:srgbClr val="2560E0"/>
    <a:srgbClr val="CB2E6D"/>
    <a:srgbClr val="854CC7"/>
    <a:srgbClr val="D83B01"/>
    <a:srgbClr val="00B294"/>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251" autoAdjust="0"/>
  </p:normalViewPr>
  <p:slideViewPr>
    <p:cSldViewPr snapToGrid="0">
      <p:cViewPr>
        <p:scale>
          <a:sx n="100" d="100"/>
          <a:sy n="100" d="100"/>
        </p:scale>
        <p:origin x="846"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10/5/2018</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10/5/2018</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2893877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14</a:t>
            </a:fld>
            <a:endParaRPr lang="en-US"/>
          </a:p>
        </p:txBody>
      </p:sp>
    </p:spTree>
    <p:extLst>
      <p:ext uri="{BB962C8B-B14F-4D97-AF65-F5344CB8AC3E}">
        <p14:creationId xmlns:p14="http://schemas.microsoft.com/office/powerpoint/2010/main" val="2188980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15</a:t>
            </a:fld>
            <a:endParaRPr lang="en-US"/>
          </a:p>
        </p:txBody>
      </p:sp>
    </p:spTree>
    <p:extLst>
      <p:ext uri="{BB962C8B-B14F-4D97-AF65-F5344CB8AC3E}">
        <p14:creationId xmlns:p14="http://schemas.microsoft.com/office/powerpoint/2010/main" val="3094217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16</a:t>
            </a:fld>
            <a:endParaRPr lang="en-US"/>
          </a:p>
        </p:txBody>
      </p:sp>
    </p:spTree>
    <p:extLst>
      <p:ext uri="{BB962C8B-B14F-4D97-AF65-F5344CB8AC3E}">
        <p14:creationId xmlns:p14="http://schemas.microsoft.com/office/powerpoint/2010/main" val="1857859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17</a:t>
            </a:fld>
            <a:endParaRPr lang="en-US"/>
          </a:p>
        </p:txBody>
      </p:sp>
    </p:spTree>
    <p:extLst>
      <p:ext uri="{BB962C8B-B14F-4D97-AF65-F5344CB8AC3E}">
        <p14:creationId xmlns:p14="http://schemas.microsoft.com/office/powerpoint/2010/main" val="744058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4188229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Whether you’ve already started implementing DevOps or looking to get started, a common challenge is for IT organizations is keeping up with project demand for development and test environments</a:t>
            </a:r>
          </a:p>
          <a:p>
            <a:pPr marL="344100" indent="-344100">
              <a:buFont typeface="Arial" panose="020B0604020202020204" pitchFamily="34" charset="0"/>
              <a:buChar char="•"/>
            </a:pPr>
            <a:r>
              <a:rPr lang="en-US" sz="1800"/>
              <a:t>DevTest Labs simplifies environment management for Dev &amp; Test environments in the Azure cloud</a:t>
            </a:r>
          </a:p>
          <a:p>
            <a:pPr marL="344100" indent="-344100">
              <a:buFont typeface="Arial" panose="020B0604020202020204" pitchFamily="34" charset="0"/>
              <a:buChar char="•"/>
            </a:pPr>
            <a:r>
              <a:rPr lang="en-US" sz="1800"/>
              <a:t>Provide self-service access for teams, with policies to control cost and enforce use of appropriate images and artifacts</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10/5/2018 2:03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21</a:t>
            </a:fld>
            <a:endParaRPr lang="en-US">
              <a:solidFill>
                <a:prstClr val="black"/>
              </a:solidFill>
            </a:endParaRPr>
          </a:p>
        </p:txBody>
      </p:sp>
    </p:spTree>
    <p:extLst>
      <p:ext uri="{BB962C8B-B14F-4D97-AF65-F5344CB8AC3E}">
        <p14:creationId xmlns:p14="http://schemas.microsoft.com/office/powerpoint/2010/main" val="3871363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a:t>Deploy repeatedly &amp; reliably using Infrastructure as Code</a:t>
            </a:r>
          </a:p>
          <a:p>
            <a:pPr marL="344100" indent="-344100">
              <a:buFont typeface="Arial" panose="020B0604020202020204" pitchFamily="34" charset="0"/>
              <a:buChar char="•"/>
            </a:pPr>
            <a:r>
              <a:rPr lang="en-US"/>
              <a:t>Azure Resource Manager provides these capabilities for Azure out of the box, and works across Azure as well as Azure Stack</a:t>
            </a:r>
          </a:p>
          <a:p>
            <a:pPr marL="344100" indent="-344100">
              <a:buFont typeface="Arial" panose="020B0604020202020204" pitchFamily="34" charset="0"/>
              <a:buChar char="•"/>
            </a:pPr>
            <a:r>
              <a:rPr lang="en-US"/>
              <a:t>But if you’re already using 3</a:t>
            </a:r>
            <a:r>
              <a:rPr lang="en-US" baseline="30000"/>
              <a:t>rd</a:t>
            </a:r>
            <a:r>
              <a:rPr lang="en-US"/>
              <a:t> party tools such as Terraform, Ansible, Chef, Puppet or </a:t>
            </a:r>
            <a:r>
              <a:rPr lang="en-US" err="1"/>
              <a:t>SaltStack</a:t>
            </a:r>
            <a:r>
              <a:rPr lang="en-US"/>
              <a:t> – we support those too!</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10/5/2018 2:03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22</a:t>
            </a:fld>
            <a:endParaRPr lang="en-US">
              <a:solidFill>
                <a:prstClr val="black"/>
              </a:solidFill>
            </a:endParaRPr>
          </a:p>
        </p:txBody>
      </p:sp>
    </p:spTree>
    <p:extLst>
      <p:ext uri="{BB962C8B-B14F-4D97-AF65-F5344CB8AC3E}">
        <p14:creationId xmlns:p14="http://schemas.microsoft.com/office/powerpoint/2010/main" val="818970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Just because you’re moving fast, doesn’t mean you have to lose control – even if you have some Shadow-Ops happening</a:t>
            </a:r>
          </a:p>
          <a:p>
            <a:pPr marL="344100" indent="-344100">
              <a:buFont typeface="Arial" panose="020B0604020202020204" pitchFamily="34" charset="0"/>
              <a:buChar char="•"/>
            </a:pPr>
            <a:r>
              <a:rPr lang="en-US" b="0"/>
              <a:t>Azure security gives you visibility and control of your entire cloud security state</a:t>
            </a:r>
          </a:p>
          <a:p>
            <a:pPr marL="344100" indent="-344100">
              <a:buFont typeface="Arial" panose="020B0604020202020204" pitchFamily="34" charset="0"/>
              <a:buChar char="•"/>
            </a:pPr>
            <a:r>
              <a:rPr lang="en-US" b="0"/>
              <a:t>Using analytics to provide pro-active recommendations across both Windows and Linux</a:t>
            </a:r>
          </a:p>
          <a:p>
            <a:pPr marL="344100" indent="-344100">
              <a:buFont typeface="Arial" panose="020B0604020202020204" pitchFamily="34" charset="0"/>
              <a:buChar char="•"/>
            </a:pPr>
            <a:r>
              <a:rPr lang="en-US" b="0"/>
              <a:t>Leverage services like Azure Event Viewer also to track access, see who change what and when.</a:t>
            </a:r>
          </a:p>
          <a:p>
            <a:endParaRPr lang="en-US" b="1"/>
          </a:p>
          <a:p>
            <a:r>
              <a:rPr lang="en-US" b="1"/>
              <a:t>------ (additional product context) ------</a:t>
            </a:r>
          </a:p>
          <a:p>
            <a:endParaRPr lang="en-US" b="1"/>
          </a:p>
          <a:p>
            <a:r>
              <a:rPr lang="en-US" b="1"/>
              <a:t>Secure</a:t>
            </a:r>
            <a:r>
              <a:rPr lang="en-US" b="1" baseline="0"/>
              <a:t> your cloud resources with Azure Security Center</a:t>
            </a:r>
          </a:p>
          <a:p>
            <a:endParaRPr lang="en-US" b="1" baseline="0"/>
          </a:p>
          <a:p>
            <a:pPr lvl="0"/>
            <a:r>
              <a:rPr lang="en-US" sz="1800"/>
              <a:t>With Azure Security Center you can gain full visibility and control of your cloud security state with a single, unified view:</a:t>
            </a:r>
            <a:endParaRPr lang="en-US" sz="2200"/>
          </a:p>
          <a:p>
            <a:pPr lvl="1"/>
            <a:r>
              <a:rPr lang="en-US" sz="1800" b="1"/>
              <a:t>Collect security data from multiple sources: </a:t>
            </a:r>
            <a:r>
              <a:rPr lang="en-US" sz="1800"/>
              <a:t>Collect, search, and analyze security data from a variety of sources, including connected partner solutions like network firewalls and other Microsoft services.</a:t>
            </a:r>
            <a:endParaRPr lang="en-US" sz="2200"/>
          </a:p>
          <a:p>
            <a:pPr lvl="1"/>
            <a:r>
              <a:rPr lang="en-US" sz="1800" b="1"/>
              <a:t>Integration with existing security workflows: </a:t>
            </a:r>
            <a:r>
              <a:rPr lang="en-US" sz="1800"/>
              <a:t>Access, integrate, and analyze security information using REST APIs to connect existing tools and processes.</a:t>
            </a:r>
            <a:endParaRPr lang="en-US" sz="2200"/>
          </a:p>
          <a:p>
            <a:pPr lvl="1"/>
            <a:r>
              <a:rPr lang="en-US" sz="1800" b="1"/>
              <a:t>Easily onboard cloud resources: </a:t>
            </a:r>
            <a:r>
              <a:rPr lang="en-US" sz="1800"/>
              <a:t>Keep pace with rapidly changing cloud workloads. Automatically discover and onboard new resources created in your Azure subscriptions. </a:t>
            </a:r>
            <a:endParaRPr lang="en-US" sz="2200"/>
          </a:p>
          <a:p>
            <a:pPr lvl="1"/>
            <a:r>
              <a:rPr lang="en-US" sz="1800" b="1"/>
              <a:t>Continuous security assessment: </a:t>
            </a:r>
            <a:r>
              <a:rPr lang="en-US" sz="1800"/>
              <a:t>monitor the security of virtual machines, networks, and Azure services using hundreds of built-in security assessments or create your own.</a:t>
            </a:r>
            <a:endParaRPr lang="en-US" sz="2200"/>
          </a:p>
          <a:p>
            <a:pPr lvl="1"/>
            <a:r>
              <a:rPr lang="en-US" sz="1800"/>
              <a:t>Built-in dashboards provide instant insights into security issues that require attention.</a:t>
            </a:r>
            <a:endParaRPr lang="en-US" sz="2200"/>
          </a:p>
          <a:p>
            <a:pPr lvl="1"/>
            <a:r>
              <a:rPr lang="en-US" sz="1800" b="1"/>
              <a:t>Centralized policy management: </a:t>
            </a:r>
            <a:r>
              <a:rPr lang="en-US" sz="1800"/>
              <a:t>Ensure compliance with company or regulatory security requirements by centrally managing security policies across all your cloud workloads.</a:t>
            </a:r>
            <a:endParaRPr lang="en-US" sz="2200"/>
          </a:p>
          <a:p>
            <a:pPr lvl="1"/>
            <a:r>
              <a:rPr lang="en-US" sz="1800" b="1"/>
              <a:t>Compliance reporting</a:t>
            </a:r>
            <a:r>
              <a:rPr lang="en-US" sz="1800"/>
              <a:t>: Use security data and insights to demonstrate compliance and easily generate evidence for auditors.</a:t>
            </a:r>
            <a:endParaRPr lang="en-US" sz="2200"/>
          </a:p>
          <a:p>
            <a:pPr lvl="1"/>
            <a:r>
              <a:rPr lang="en-US" sz="1800" b="1"/>
              <a:t>(If asked whether Azure Security Center supports hybrid workloads, the answer is yes: </a:t>
            </a:r>
            <a:r>
              <a:rPr lang="en-US" sz="1800"/>
              <a:t>manage security across all your hybrid cloud workloads – on-premises, Azure, and other cloud platforms – in one console.)</a:t>
            </a:r>
            <a:endParaRPr lang="en-US" sz="2200"/>
          </a:p>
          <a:p>
            <a:pPr lvl="0"/>
            <a:r>
              <a:rPr lang="en-US" sz="1800"/>
              <a:t>You can also identify and mitigate risks proactively to reduce your exposure to security threats:</a:t>
            </a:r>
            <a:endParaRPr lang="en-US" sz="2200"/>
          </a:p>
          <a:p>
            <a:pPr lvl="1"/>
            <a:r>
              <a:rPr lang="en-US" sz="1800" b="1"/>
              <a:t>Proactive security assessment: </a:t>
            </a:r>
            <a:r>
              <a:rPr lang="en-US" sz="1800"/>
              <a:t>Identify software and configurations that are vulnerable to attack.</a:t>
            </a:r>
            <a:endParaRPr lang="en-US" sz="2200"/>
          </a:p>
          <a:p>
            <a:pPr lvl="1"/>
            <a:r>
              <a:rPr lang="en-US" sz="1800" b="1"/>
              <a:t>Actionable recommendations: </a:t>
            </a:r>
            <a:r>
              <a:rPr lang="en-US" sz="1800"/>
              <a:t>Remediate security vulnerabilities before they can be exploited by attackers with prioritized, actionable security recommendations and built-in automation playbooks.</a:t>
            </a:r>
            <a:endParaRPr lang="en-US" sz="2200"/>
          </a:p>
          <a:p>
            <a:pPr lvl="1"/>
            <a:r>
              <a:rPr lang="en-US" sz="1800" b="1"/>
              <a:t>Adaptive application controls: </a:t>
            </a:r>
            <a:r>
              <a:rPr lang="en-US" sz="1800"/>
              <a:t>Block malware and other unwanted applications by applying whitelisting recommendations adapted to your specific workloads and powered by machine learning. </a:t>
            </a:r>
            <a:endParaRPr lang="en-US" sz="2200"/>
          </a:p>
          <a:p>
            <a:pPr lvl="1"/>
            <a:r>
              <a:rPr lang="en-US" sz="1800" b="1"/>
              <a:t>Controlled network access: </a:t>
            </a:r>
            <a:r>
              <a:rPr lang="en-US" sz="1800"/>
              <a:t>Reduce the network attack surface with just-in-time, controlled access to management ports on Azure VMs, drastically reducing exposure to brute force and other network attacks.</a:t>
            </a:r>
            <a:endParaRPr lang="en-US" sz="2200"/>
          </a:p>
          <a:p>
            <a:pPr lvl="0"/>
            <a:r>
              <a:rPr lang="en-US" sz="1800"/>
              <a:t>Azure Security Center has robust capabilities to prevent attacks. When threats do happen, Security Center can quickly detect and respond to threats with advanced analytics and Microsoft Intelligent Security Graph.</a:t>
            </a:r>
            <a:endParaRPr lang="en-US" sz="2200"/>
          </a:p>
          <a:p>
            <a:pPr lvl="1"/>
            <a:r>
              <a:rPr lang="en-US" sz="1800" b="1"/>
              <a:t>Industry’s most extensive threat intelligence: </a:t>
            </a:r>
            <a:r>
              <a:rPr lang="en-US" sz="1800"/>
              <a:t>Tap into the Microsoft Intelligent Security Graph, which uses trillions of signals from Microsoft services and systems around the globe to identify new and evolving threats. </a:t>
            </a:r>
            <a:endParaRPr lang="en-US" sz="2200"/>
          </a:p>
          <a:p>
            <a:pPr lvl="1"/>
            <a:r>
              <a:rPr lang="en-US" sz="1800" b="1"/>
              <a:t>Advanced threat detection: </a:t>
            </a:r>
            <a:r>
              <a:rPr lang="en-US" sz="1800"/>
              <a:t>Use built-in behavioral analytics and machine learning to identify attacks and zero-day exploits. Monitor networks, machines, and cloud services for known attack patterns and post-breach activity. </a:t>
            </a:r>
            <a:endParaRPr lang="en-US" sz="2200"/>
          </a:p>
          <a:p>
            <a:pPr lvl="1"/>
            <a:r>
              <a:rPr lang="en-US" sz="1800" b="1"/>
              <a:t>Prioritized alerts and incidents: </a:t>
            </a:r>
            <a:r>
              <a:rPr lang="en-US" sz="1800"/>
              <a:t>Focus on the most critical threats first with prioritized security alerts and incidents that map alerts of different types into a single attack campaign. Create your own custom security alerts as well. </a:t>
            </a:r>
            <a:endParaRPr lang="en-US" sz="2200"/>
          </a:p>
          <a:p>
            <a:pPr lvl="1"/>
            <a:r>
              <a:rPr lang="en-US" sz="1800" b="1"/>
              <a:t>Streamlined investigation: </a:t>
            </a:r>
            <a:r>
              <a:rPr lang="en-US" sz="1800"/>
              <a:t>Quickly assess the scope and impact of an attack with a visual, interactive experience. Use predefined or ad hoc queries for deeper exploration of security data.</a:t>
            </a:r>
            <a:endParaRPr lang="en-US" sz="2200"/>
          </a:p>
          <a:p>
            <a:pPr lvl="1"/>
            <a:r>
              <a:rPr lang="en-US" sz="1800" b="1"/>
              <a:t>Contextual threat intelligence</a:t>
            </a:r>
            <a:r>
              <a:rPr lang="en-US" sz="1800"/>
              <a:t>: Visualize the source of attacks on an interactive world map. Use built-in threat intelligence reports to gain valuable insight into the techniques and objectives of known malicious actors.</a:t>
            </a:r>
            <a:endParaRPr lang="en-US" sz="2200"/>
          </a:p>
          <a:p>
            <a:pPr marL="466090" lvl="1"/>
            <a:endParaRPr lang="en-US" sz="1800">
              <a:cs typeface="Calibri"/>
            </a:endParaRPr>
          </a:p>
          <a:p>
            <a:pPr marL="466090" lvl="1"/>
            <a:endParaRPr lang="en-US" sz="1800">
              <a:cs typeface="Calibri"/>
            </a:endParaRPr>
          </a:p>
          <a:p>
            <a:pPr marL="466090" lvl="1"/>
            <a:r>
              <a:rPr lang="en-US" sz="1200"/>
              <a:t>At Microsoft, we analyze 300 billion user authentications and check 200 billion emails for spam and malware monthly. We also have unprecedented visibility into cloud infrastructure choices, platforms and the activity therein. Such visibility has no precedent in the on-premises world.</a:t>
            </a:r>
            <a:endParaRPr lang="en-US" sz="1200">
              <a:cs typeface="Calibri"/>
            </a:endParaRPr>
          </a:p>
          <a:p>
            <a:pPr marL="780145" lvl="1" indent="-344100"/>
            <a:endParaRPr lang="en-US" b="1">
              <a:cs typeface="Calibri"/>
            </a:endParaRP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10/5/2018 2:03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23</a:t>
            </a:fld>
            <a:endParaRPr lang="en-US">
              <a:solidFill>
                <a:prstClr val="black"/>
              </a:solidFill>
            </a:endParaRPr>
          </a:p>
        </p:txBody>
      </p:sp>
    </p:spTree>
    <p:extLst>
      <p:ext uri="{BB962C8B-B14F-4D97-AF65-F5344CB8AC3E}">
        <p14:creationId xmlns:p14="http://schemas.microsoft.com/office/powerpoint/2010/main" val="3332090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Azure’s monitoring solutions provide pre-defined solutions with smart thresholds and intuitive dashboards so you can start getting insights straight away</a:t>
            </a:r>
          </a:p>
          <a:p>
            <a:pPr marL="344100" indent="-344100">
              <a:buFont typeface="Arial" panose="020B0604020202020204" pitchFamily="34" charset="0"/>
              <a:buChar char="•"/>
            </a:pPr>
            <a:r>
              <a:rPr lang="en-US" b="0"/>
              <a:t>Azure Monitor provides metrics for all Azure infrastructure, building upon that you can leverage both Log Analytics and Application Insights to gain greater insights into your Infrastructure and Applications respectively – leveraging Azure to simplify this into standardized dashboards for both your Developer and  your Operations teams</a:t>
            </a:r>
          </a:p>
          <a:p>
            <a:pPr marL="344100" indent="-344100">
              <a:buFont typeface="Arial" panose="020B0604020202020204" pitchFamily="34" charset="0"/>
              <a:buChar char="•"/>
            </a:pPr>
            <a:r>
              <a:rPr lang="en-US" b="0"/>
              <a:t>Spend less time separating the signal from the noise and accelerate you root cause analysis</a:t>
            </a:r>
          </a:p>
          <a:p>
            <a:pPr marL="344100" indent="-344100">
              <a:buFont typeface="Arial" panose="020B0604020202020204" pitchFamily="34" charset="0"/>
              <a:buChar char="•"/>
            </a:pPr>
            <a:r>
              <a:rPr lang="en-US" b="0"/>
              <a:t>You can also automate and integrate into your existing service desk platforms such as Service Now</a:t>
            </a:r>
          </a:p>
          <a:p>
            <a:endParaRPr lang="en-US" b="1"/>
          </a:p>
          <a:p>
            <a:r>
              <a:rPr lang="en-US" b="1"/>
              <a:t>------ (additional product context) ------</a:t>
            </a:r>
          </a:p>
          <a:p>
            <a:endParaRPr lang="en-US" b="1"/>
          </a:p>
          <a:p>
            <a:r>
              <a:rPr lang="en-US" b="1"/>
              <a:t>Monitor your cloud health with Log Analytics</a:t>
            </a:r>
          </a:p>
          <a:p>
            <a:endParaRPr lang="en-US" b="1"/>
          </a:p>
          <a:p>
            <a:pPr marL="344100" indent="-344100">
              <a:buFont typeface="Arial" panose="020B0604020202020204" pitchFamily="34" charset="0"/>
              <a:buChar char="•"/>
            </a:pPr>
            <a:r>
              <a:rPr lang="en-US" sz="1800" b="1"/>
              <a:t>Collect and store your data from any source</a:t>
            </a:r>
            <a:endParaRPr lang="en-US" sz="1800"/>
          </a:p>
          <a:p>
            <a:pPr marL="344100" indent="-344100">
              <a:buFont typeface="Arial" panose="020B0604020202020204" pitchFamily="34" charset="0"/>
              <a:buChar char="•"/>
            </a:pPr>
            <a:r>
              <a:rPr lang="en-US" sz="1800"/>
              <a:t>Easily collect, store, and analyze your systems and operational data from any source, both on-premises and in the cloud.</a:t>
            </a:r>
          </a:p>
          <a:p>
            <a:pPr marL="344100" indent="-344100">
              <a:buFont typeface="Arial" panose="020B0604020202020204" pitchFamily="34" charset="0"/>
              <a:buChar char="•"/>
            </a:pPr>
            <a:r>
              <a:rPr lang="en-US" sz="1800"/>
              <a:t>Collect data from a wide range of sources including virtual machines, storage accounts, activity logs, Windows, Linux Servers, Java, .NET, legacy and modern apps. </a:t>
            </a:r>
          </a:p>
          <a:p>
            <a:pPr marL="344100" indent="-344100">
              <a:buFont typeface="Arial" panose="020B0604020202020204" pitchFamily="34" charset="0"/>
              <a:buChar char="•"/>
            </a:pPr>
            <a:r>
              <a:rPr lang="en-US" sz="1800"/>
              <a:t>Centrally store activity logs, network logs, infrastructure metrics, app data points, diagnostics logs and alerts.</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Gain deep operational insights</a:t>
            </a:r>
            <a:endParaRPr lang="en-US" sz="1800"/>
          </a:p>
          <a:p>
            <a:pPr marL="344100" indent="-344100">
              <a:buFont typeface="Arial" panose="020B0604020202020204" pitchFamily="34" charset="0"/>
              <a:buChar char="•"/>
            </a:pPr>
            <a:r>
              <a:rPr lang="en-US" sz="1800"/>
              <a:t>Understand CPU disk and memory utilization for your virtual machines.</a:t>
            </a:r>
          </a:p>
          <a:p>
            <a:pPr marL="344100" indent="-344100">
              <a:buFont typeface="Arial" panose="020B0604020202020204" pitchFamily="34" charset="0"/>
              <a:buChar char="•"/>
            </a:pPr>
            <a:r>
              <a:rPr lang="en-US" sz="1800"/>
              <a:t>Get a comprehensive view of applications and network dependencies across multiple virtual machines to perform root-cause analysis more quickly.</a:t>
            </a:r>
          </a:p>
          <a:p>
            <a:pPr marL="344100" indent="-344100">
              <a:buFont typeface="Arial" panose="020B0604020202020204" pitchFamily="34" charset="0"/>
              <a:buChar char="•"/>
            </a:pPr>
            <a:r>
              <a:rPr lang="en-US" sz="1800"/>
              <a:t>Track configuration changes, system updates, and malware status to improve security &amp; compliance.</a:t>
            </a:r>
          </a:p>
          <a:p>
            <a:pPr marL="344100" indent="-344100">
              <a:buFont typeface="Arial" panose="020B0604020202020204" pitchFamily="34" charset="0"/>
              <a:buChar char="•"/>
            </a:pPr>
            <a:r>
              <a:rPr lang="en-US" sz="1800"/>
              <a:t>Visualize data in intuitive and customizable dashboards.</a:t>
            </a:r>
          </a:p>
          <a:p>
            <a:pPr marL="344100" indent="-344100">
              <a:buFont typeface="Arial" panose="020B0604020202020204" pitchFamily="34" charset="0"/>
              <a:buChar char="•"/>
            </a:pPr>
            <a:r>
              <a:rPr lang="en-US" sz="1800"/>
              <a:t>Find the information you need quickly using interactive queries and full-text search.</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Detect, diagnose and fix issues quickly</a:t>
            </a:r>
            <a:endParaRPr lang="en-US" sz="1800"/>
          </a:p>
          <a:p>
            <a:pPr marL="344100" indent="-344100">
              <a:buFont typeface="Arial" panose="020B0604020202020204" pitchFamily="34" charset="0"/>
              <a:buChar char="•"/>
            </a:pPr>
            <a:r>
              <a:rPr lang="en-US" sz="1800"/>
              <a:t>Get notifications and alerts with rich diagnostic information so you can always stay on top of the issues.</a:t>
            </a:r>
          </a:p>
          <a:p>
            <a:pPr marL="344100" indent="-344100">
              <a:buFont typeface="Arial" panose="020B0604020202020204" pitchFamily="34" charset="0"/>
              <a:buChar char="•"/>
            </a:pPr>
            <a:r>
              <a:rPr lang="en-US" sz="1800"/>
              <a:t>Separate the signal from the noise and accelerate root-cause analysis across platforms using advanced analytics including machine learning algorithms.</a:t>
            </a:r>
          </a:p>
          <a:p>
            <a:pPr marL="344100" indent="-344100">
              <a:buFont typeface="Arial" panose="020B0604020202020204" pitchFamily="34" charset="0"/>
              <a:buChar char="•"/>
            </a:pPr>
            <a:r>
              <a:rPr lang="en-US" sz="1800"/>
              <a:t>Automate the implementation of recommended fixes so you can address issues quickly.</a:t>
            </a:r>
          </a:p>
          <a:p>
            <a:pPr marL="344100" indent="-344100">
              <a:buFont typeface="Arial" panose="020B0604020202020204" pitchFamily="34" charset="0"/>
              <a:buChar char="•"/>
            </a:pPr>
            <a:r>
              <a:rPr lang="en-US" sz="1800"/>
              <a:t>Integrate with customer service systems such as your ticketing tool to speed up implementation of fixes. </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10/5/2018 2:03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24</a:t>
            </a:fld>
            <a:endParaRPr lang="en-US">
              <a:solidFill>
                <a:prstClr val="black"/>
              </a:solidFill>
            </a:endParaRPr>
          </a:p>
        </p:txBody>
      </p:sp>
    </p:spTree>
    <p:extLst>
      <p:ext uri="{BB962C8B-B14F-4D97-AF65-F5344CB8AC3E}">
        <p14:creationId xmlns:p14="http://schemas.microsoft.com/office/powerpoint/2010/main" val="3553271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Enterprise scale</a:t>
            </a:r>
          </a:p>
        </p:txBody>
      </p:sp>
      <p:sp>
        <p:nvSpPr>
          <p:cNvPr id="4" name="Slide Number Placeholder 3"/>
          <p:cNvSpPr>
            <a:spLocks noGrp="1"/>
          </p:cNvSpPr>
          <p:nvPr>
            <p:ph type="sldNum" sz="quarter" idx="5"/>
          </p:nvPr>
        </p:nvSpPr>
        <p:spPr/>
        <p:txBody>
          <a:bodyPr/>
          <a:lstStyle/>
          <a:p>
            <a:fld id="{3D7B9D4F-5F19-438C-92E8-037C6AE8F87D}" type="slidenum">
              <a:rPr lang="en-US" smtClean="0"/>
              <a:t>27</a:t>
            </a:fld>
            <a:endParaRPr lang="en-US"/>
          </a:p>
        </p:txBody>
      </p:sp>
    </p:spTree>
    <p:extLst>
      <p:ext uri="{BB962C8B-B14F-4D97-AF65-F5344CB8AC3E}">
        <p14:creationId xmlns:p14="http://schemas.microsoft.com/office/powerpoint/2010/main" val="1319527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UI support for </a:t>
            </a:r>
            <a:r>
              <a:rPr lang="en-US" dirty="0" err="1"/>
              <a:t>LibMan</a:t>
            </a:r>
            <a:r>
              <a:rPr lang="en-US" dirty="0"/>
              <a:t> as of VS 2017 15.8</a:t>
            </a:r>
          </a:p>
        </p:txBody>
      </p:sp>
      <p:sp>
        <p:nvSpPr>
          <p:cNvPr id="4" name="Slide Number Placeholder 3"/>
          <p:cNvSpPr>
            <a:spLocks noGrp="1"/>
          </p:cNvSpPr>
          <p:nvPr>
            <p:ph type="sldNum" sz="quarter" idx="5"/>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1399679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GB" dirty="0"/>
              <a:t>The functionality you know and love today remains and will continue to be actively expanded on at the same rapid cadence as you are used to. The services will get even more open and extensible with more choice to your workflows. You will be able to move to the new UI when it works for you and your team</a:t>
            </a:r>
            <a:endParaRPr lang="en-US" dirty="0"/>
          </a:p>
          <a:p>
            <a:endParaRPr lang="en-GB" dirty="0"/>
          </a:p>
          <a:p>
            <a:r>
              <a:rPr lang="en-GB" sz="1400" b="1" u="sng" dirty="0"/>
              <a:t>Existing Accounts</a:t>
            </a:r>
          </a:p>
          <a:p>
            <a:r>
              <a:rPr lang="en-GB" sz="1400" b="0" dirty="0">
                <a:solidFill>
                  <a:schemeClr val="tx1"/>
                </a:solidFill>
              </a:rPr>
              <a:t>https://myorg.visualstudio.com continues to work but new https://dev.azure.com/myOrg address also available for opt-in.</a:t>
            </a:r>
          </a:p>
          <a:p>
            <a:r>
              <a:rPr lang="en-GB" sz="1400" b="0" dirty="0">
                <a:solidFill>
                  <a:schemeClr val="tx1"/>
                </a:solidFill>
              </a:rPr>
              <a:t>New UI opt-in per user. Will start advertising new UI once feedback from new accounts and early adopters has been incorporated.</a:t>
            </a:r>
          </a:p>
          <a:p>
            <a:r>
              <a:rPr lang="en-GB" sz="1400" b="0" dirty="0">
                <a:solidFill>
                  <a:schemeClr val="tx1"/>
                </a:solidFill>
              </a:rPr>
              <a:t>Can disable services on a per project basis</a:t>
            </a:r>
          </a:p>
          <a:p>
            <a:r>
              <a:rPr lang="en-GB" sz="1400" b="0" dirty="0">
                <a:solidFill>
                  <a:schemeClr val="tx1"/>
                </a:solidFill>
              </a:rPr>
              <a:t>New Azure branding in communications and documentation (emails, alerts etc).</a:t>
            </a:r>
          </a:p>
          <a:p>
            <a:r>
              <a:rPr lang="en-GB" sz="1400" b="0" dirty="0">
                <a:solidFill>
                  <a:schemeClr val="tx1"/>
                </a:solidFill>
              </a:rPr>
              <a:t>Websites and documentation will move from Visual Studio to Azure based locations (with redirects in place).</a:t>
            </a:r>
          </a:p>
          <a:p>
            <a:r>
              <a:rPr lang="en-GB" sz="1400" b="0" dirty="0">
                <a:solidFill>
                  <a:schemeClr val="tx1"/>
                </a:solidFill>
              </a:rPr>
              <a:t>Redirects available for some time.</a:t>
            </a:r>
          </a:p>
          <a:p>
            <a:r>
              <a:rPr lang="en-GB" sz="1400" b="0" dirty="0">
                <a:solidFill>
                  <a:schemeClr val="tx1"/>
                </a:solidFill>
              </a:rPr>
              <a:t>TFS will remain the on-premises brand until we ship the next major version in 2019. Existing TFS branded information and downloads remain in Visual Studio locations until next release. The new UI will be available in that release.</a:t>
            </a:r>
          </a:p>
          <a:p>
            <a:endParaRPr lang="en-GB" dirty="0"/>
          </a:p>
          <a:p>
            <a:r>
              <a:rPr lang="en-GB" sz="1400" b="1" dirty="0"/>
              <a:t>Pricing</a:t>
            </a:r>
          </a:p>
          <a:p>
            <a:r>
              <a:rPr lang="en-GB" sz="1400" b="0" dirty="0">
                <a:solidFill>
                  <a:schemeClr val="tx1"/>
                </a:solidFill>
              </a:rPr>
              <a:t>A few key changes:</a:t>
            </a:r>
          </a:p>
          <a:p>
            <a:pPr marL="285750" indent="-285750">
              <a:buFont typeface="Arial" panose="020B0604020202020204" pitchFamily="34" charset="0"/>
              <a:buChar char="•"/>
            </a:pPr>
            <a:r>
              <a:rPr lang="en-GB" sz="1400" b="0" dirty="0">
                <a:solidFill>
                  <a:schemeClr val="tx1"/>
                </a:solidFill>
              </a:rPr>
              <a:t>Public project usage is free.</a:t>
            </a:r>
          </a:p>
          <a:p>
            <a:pPr marL="285750" indent="-285750">
              <a:buFont typeface="Arial" panose="020B0604020202020204" pitchFamily="34" charset="0"/>
              <a:buChar char="•"/>
            </a:pPr>
            <a:r>
              <a:rPr lang="en-GB" sz="1400" b="0" dirty="0">
                <a:solidFill>
                  <a:schemeClr val="tx1"/>
                </a:solidFill>
              </a:rPr>
              <a:t>The free tier for Pipelines now includes 1,800 minutes per month, up from 240.</a:t>
            </a:r>
          </a:p>
          <a:p>
            <a:pPr marL="285750" indent="-285750">
              <a:buFont typeface="Arial" panose="020B0604020202020204" pitchFamily="34" charset="0"/>
              <a:buChar char="•"/>
            </a:pPr>
            <a:r>
              <a:rPr lang="en-GB" sz="1400" b="0" dirty="0">
                <a:solidFill>
                  <a:schemeClr val="tx1"/>
                </a:solidFill>
              </a:rPr>
              <a:t>Pipelines can be used independently from Repos—so if your repos are hosted on GitHub you don’t need to pay for Repos &amp; Boards (Basic) for your users.</a:t>
            </a:r>
          </a:p>
          <a:p>
            <a:endParaRPr lang="en-GB" sz="1400" dirty="0"/>
          </a:p>
          <a:p>
            <a:r>
              <a:rPr lang="en-GB" sz="1400" b="1" u="sng" dirty="0"/>
              <a:t>New Accounts</a:t>
            </a:r>
          </a:p>
          <a:p>
            <a:r>
              <a:rPr lang="en-GB" sz="1400" b="0" dirty="0">
                <a:solidFill>
                  <a:schemeClr val="tx1"/>
                </a:solidFill>
              </a:rPr>
              <a:t>https://dev.azure.com/myOrg based URL.</a:t>
            </a:r>
          </a:p>
          <a:p>
            <a:r>
              <a:rPr lang="en-GB" sz="1400" b="0" dirty="0">
                <a:solidFill>
                  <a:schemeClr val="tx1"/>
                </a:solidFill>
              </a:rPr>
              <a:t>New UI by default.</a:t>
            </a:r>
          </a:p>
          <a:p>
            <a:endParaRPr lang="en-GB" dirty="0"/>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29</a:t>
            </a:fld>
            <a:endParaRPr lang="en-US"/>
          </a:p>
        </p:txBody>
      </p:sp>
    </p:spTree>
    <p:extLst>
      <p:ext uri="{BB962C8B-B14F-4D97-AF65-F5344CB8AC3E}">
        <p14:creationId xmlns:p14="http://schemas.microsoft.com/office/powerpoint/2010/main" val="990734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7B9D4F-5F19-438C-92E8-037C6AE8F87D}" type="slidenum">
              <a:rPr lang="en-US" smtClean="0"/>
              <a:t>31</a:t>
            </a:fld>
            <a:endParaRPr lang="en-US"/>
          </a:p>
        </p:txBody>
      </p:sp>
    </p:spTree>
    <p:extLst>
      <p:ext uri="{BB962C8B-B14F-4D97-AF65-F5344CB8AC3E}">
        <p14:creationId xmlns:p14="http://schemas.microsoft.com/office/powerpoint/2010/main" val="2487072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10/5/2018 2:03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4970325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10/5/2018 2:03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410001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10/5/2018 2:03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9965210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Moving from the developer environment, Azure also makes deploying, or integrating existing, DevOps pipelines as fast as possible</a:t>
            </a:r>
          </a:p>
          <a:p>
            <a:pPr marL="780145" lvl="1" indent="-344100"/>
            <a:r>
              <a:rPr lang="en-US" sz="1800"/>
              <a:t>Azure DevOps Projects is the quickest way to get started with DevOps on Azure for people who know about DevOps but are just starting or want a quick way to create a basic pipeline to play with or build upon. </a:t>
            </a:r>
          </a:p>
          <a:p>
            <a:pPr marL="780145" lvl="1" indent="-344100"/>
            <a:r>
              <a:rPr lang="en-US" sz="1800"/>
              <a:t>DevOps projects creates a basic, complete CI/CD pipeline in Azure which can later be extended and customized outside in Azure Pipelines</a:t>
            </a:r>
          </a:p>
          <a:p>
            <a:pPr marL="780145" lvl="1" indent="-344100"/>
            <a:r>
              <a:rPr lang="en-US" sz="1800"/>
              <a:t>Although DevOps Projects builds a DevOps pipeline on Azure it allows for any easy “Getting started” experience with Azure Pipelines which can then be applied to hybrid and on-prem scenarios with Azure Pipelines which can target any platform or with Azure DevOps Server which can be installed on prem.</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10/5/2018 2:03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38</a:t>
            </a:fld>
            <a:endParaRPr lang="en-US">
              <a:solidFill>
                <a:prstClr val="black"/>
              </a:solidFill>
            </a:endParaRPr>
          </a:p>
        </p:txBody>
      </p:sp>
    </p:spTree>
    <p:extLst>
      <p:ext uri="{BB962C8B-B14F-4D97-AF65-F5344CB8AC3E}">
        <p14:creationId xmlns:p14="http://schemas.microsoft.com/office/powerpoint/2010/main" val="1253786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39</a:t>
            </a:fld>
            <a:endParaRPr lang="en-US"/>
          </a:p>
        </p:txBody>
      </p:sp>
    </p:spTree>
    <p:extLst>
      <p:ext uri="{BB962C8B-B14F-4D97-AF65-F5344CB8AC3E}">
        <p14:creationId xmlns:p14="http://schemas.microsoft.com/office/powerpoint/2010/main" val="3200607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40</a:t>
            </a:fld>
            <a:endParaRPr lang="en-US"/>
          </a:p>
        </p:txBody>
      </p:sp>
    </p:spTree>
    <p:extLst>
      <p:ext uri="{BB962C8B-B14F-4D97-AF65-F5344CB8AC3E}">
        <p14:creationId xmlns:p14="http://schemas.microsoft.com/office/powerpoint/2010/main" val="1185762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41</a:t>
            </a:fld>
            <a:endParaRPr lang="en-US"/>
          </a:p>
        </p:txBody>
      </p:sp>
    </p:spTree>
    <p:extLst>
      <p:ext uri="{BB962C8B-B14F-4D97-AF65-F5344CB8AC3E}">
        <p14:creationId xmlns:p14="http://schemas.microsoft.com/office/powerpoint/2010/main" val="25289471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42</a:t>
            </a:fld>
            <a:endParaRPr lang="en-US"/>
          </a:p>
        </p:txBody>
      </p:sp>
    </p:spTree>
    <p:extLst>
      <p:ext uri="{BB962C8B-B14F-4D97-AF65-F5344CB8AC3E}">
        <p14:creationId xmlns:p14="http://schemas.microsoft.com/office/powerpoint/2010/main" val="2170148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not an option, as it as in ASP.NET 4.x</a:t>
            </a:r>
          </a:p>
        </p:txBody>
      </p:sp>
      <p:sp>
        <p:nvSpPr>
          <p:cNvPr id="4" name="Slide Number Placeholder 3"/>
          <p:cNvSpPr>
            <a:spLocks noGrp="1"/>
          </p:cNvSpPr>
          <p:nvPr>
            <p:ph type="sldNum" sz="quarter" idx="5"/>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39015829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43</a:t>
            </a:fld>
            <a:endParaRPr lang="en-US"/>
          </a:p>
        </p:txBody>
      </p:sp>
    </p:spTree>
    <p:extLst>
      <p:ext uri="{BB962C8B-B14F-4D97-AF65-F5344CB8AC3E}">
        <p14:creationId xmlns:p14="http://schemas.microsoft.com/office/powerpoint/2010/main" val="1645872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8300" y="709613"/>
            <a:ext cx="6297613" cy="3543300"/>
          </a:xfrm>
          <a:prstGeom prst="rect">
            <a:avLst/>
          </a:prstGeom>
        </p:spPr>
      </p:sp>
      <p:sp>
        <p:nvSpPr>
          <p:cNvPr id="3" name="Notes Placeholder 2"/>
          <p:cNvSpPr>
            <a:spLocks noGrp="1"/>
          </p:cNvSpPr>
          <p:nvPr>
            <p:ph type="body" idx="1"/>
          </p:nvPr>
        </p:nvSpPr>
        <p:spPr>
          <a:xfrm>
            <a:off x="703474" y="4489387"/>
            <a:ext cx="5627794" cy="4253103"/>
          </a:xfrm>
          <a:prstGeom prst="rect">
            <a:avLst/>
          </a:prstGeom>
        </p:spPr>
        <p:txBody>
          <a:bodyPr>
            <a:normAutofit/>
          </a:bodyPr>
          <a:lstStyle/>
          <a:p>
            <a:endParaRPr lang="en-US"/>
          </a:p>
        </p:txBody>
      </p:sp>
      <p:sp>
        <p:nvSpPr>
          <p:cNvPr id="4" name="Header Placeholder 3"/>
          <p:cNvSpPr>
            <a:spLocks noGrp="1"/>
          </p:cNvSpPr>
          <p:nvPr>
            <p:ph type="hdr" sz="quarter" idx="10"/>
          </p:nvPr>
        </p:nvSpPr>
        <p:spPr>
          <a:xfrm>
            <a:off x="0" y="0"/>
            <a:ext cx="3048388" cy="472567"/>
          </a:xfrm>
          <a:prstGeom prst="rect">
            <a:avLst/>
          </a:prstGeom>
        </p:spPr>
        <p:txBody>
          <a:bodyPr/>
          <a:lstStyle/>
          <a:p>
            <a:endParaRPr lang="en-US"/>
          </a:p>
        </p:txBody>
      </p:sp>
      <p:sp>
        <p:nvSpPr>
          <p:cNvPr id="5" name="Date Placeholder 4"/>
          <p:cNvSpPr>
            <a:spLocks noGrp="1"/>
          </p:cNvSpPr>
          <p:nvPr>
            <p:ph type="dt" idx="11"/>
          </p:nvPr>
        </p:nvSpPr>
        <p:spPr>
          <a:xfrm>
            <a:off x="3984726" y="0"/>
            <a:ext cx="3048388" cy="472567"/>
          </a:xfrm>
          <a:prstGeom prst="rect">
            <a:avLst/>
          </a:prstGeom>
        </p:spPr>
        <p:txBody>
          <a:bodyPr/>
          <a:lstStyle/>
          <a:p>
            <a:fld id="{0DC00870-68D1-486A-9FA8-B0047775EE70}" type="datetime8">
              <a:rPr lang="en-US" smtClean="0"/>
              <a:t>10/5/2018 2:03 PM</a:t>
            </a:fld>
            <a:endParaRPr lang="en-US"/>
          </a:p>
        </p:txBody>
      </p:sp>
      <p:sp>
        <p:nvSpPr>
          <p:cNvPr id="7" name="Slide Number Placeholder 6"/>
          <p:cNvSpPr>
            <a:spLocks noGrp="1"/>
          </p:cNvSpPr>
          <p:nvPr>
            <p:ph type="sldNum" sz="quarter" idx="13"/>
          </p:nvPr>
        </p:nvSpPr>
        <p:spPr>
          <a:xfrm>
            <a:off x="6331268" y="8977133"/>
            <a:ext cx="701847" cy="472567"/>
          </a:xfrm>
          <a:prstGeom prst="rect">
            <a:avLst/>
          </a:prstGeom>
        </p:spPr>
        <p:txBody>
          <a:bodyPr/>
          <a:lstStyle/>
          <a:p>
            <a:fld id="{EC87E0CF-87F6-4B58-B8B8-DCAB2DAAF3CA}" type="slidenum">
              <a:rPr lang="en-US" smtClean="0"/>
              <a:pPr/>
              <a:t>44</a:t>
            </a:fld>
            <a:endParaRPr lang="en-US"/>
          </a:p>
        </p:txBody>
      </p:sp>
      <p:sp>
        <p:nvSpPr>
          <p:cNvPr id="6" name="Footer Placeholder 5"/>
          <p:cNvSpPr>
            <a:spLocks noGrp="1"/>
          </p:cNvSpPr>
          <p:nvPr>
            <p:ph type="ftr" sz="quarter" idx="14"/>
          </p:nvPr>
        </p:nvSpPr>
        <p:spPr/>
        <p:txBody>
          <a:bodyPr/>
          <a:lstStyle/>
          <a:p>
            <a:pPr defTabSz="94158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4158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034020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46</a:t>
            </a:fld>
            <a:endParaRPr lang="en-US"/>
          </a:p>
        </p:txBody>
      </p:sp>
    </p:spTree>
    <p:extLst>
      <p:ext uri="{BB962C8B-B14F-4D97-AF65-F5344CB8AC3E}">
        <p14:creationId xmlns:p14="http://schemas.microsoft.com/office/powerpoint/2010/main" val="893940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47</a:t>
            </a:fld>
            <a:endParaRPr lang="en-US"/>
          </a:p>
        </p:txBody>
      </p:sp>
    </p:spTree>
    <p:extLst>
      <p:ext uri="{BB962C8B-B14F-4D97-AF65-F5344CB8AC3E}">
        <p14:creationId xmlns:p14="http://schemas.microsoft.com/office/powerpoint/2010/main" val="2616402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48</a:t>
            </a:fld>
            <a:endParaRPr lang="en-US"/>
          </a:p>
        </p:txBody>
      </p:sp>
    </p:spTree>
    <p:extLst>
      <p:ext uri="{BB962C8B-B14F-4D97-AF65-F5344CB8AC3E}">
        <p14:creationId xmlns:p14="http://schemas.microsoft.com/office/powerpoint/2010/main" val="3679463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49</a:t>
            </a:fld>
            <a:endParaRPr lang="en-US"/>
          </a:p>
        </p:txBody>
      </p:sp>
    </p:spTree>
    <p:extLst>
      <p:ext uri="{BB962C8B-B14F-4D97-AF65-F5344CB8AC3E}">
        <p14:creationId xmlns:p14="http://schemas.microsoft.com/office/powerpoint/2010/main" val="3412501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50</a:t>
            </a:fld>
            <a:endParaRPr lang="en-US"/>
          </a:p>
        </p:txBody>
      </p:sp>
    </p:spTree>
    <p:extLst>
      <p:ext uri="{BB962C8B-B14F-4D97-AF65-F5344CB8AC3E}">
        <p14:creationId xmlns:p14="http://schemas.microsoft.com/office/powerpoint/2010/main" val="5783921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51</a:t>
            </a:fld>
            <a:endParaRPr lang="en-US"/>
          </a:p>
        </p:txBody>
      </p:sp>
    </p:spTree>
    <p:extLst>
      <p:ext uri="{BB962C8B-B14F-4D97-AF65-F5344CB8AC3E}">
        <p14:creationId xmlns:p14="http://schemas.microsoft.com/office/powerpoint/2010/main" val="2050824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52</a:t>
            </a:fld>
            <a:endParaRPr lang="en-US"/>
          </a:p>
        </p:txBody>
      </p:sp>
    </p:spTree>
    <p:extLst>
      <p:ext uri="{BB962C8B-B14F-4D97-AF65-F5344CB8AC3E}">
        <p14:creationId xmlns:p14="http://schemas.microsoft.com/office/powerpoint/2010/main" val="17486589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53</a:t>
            </a:fld>
            <a:endParaRPr lang="en-US"/>
          </a:p>
        </p:txBody>
      </p:sp>
    </p:spTree>
    <p:extLst>
      <p:ext uri="{BB962C8B-B14F-4D97-AF65-F5344CB8AC3E}">
        <p14:creationId xmlns:p14="http://schemas.microsoft.com/office/powerpoint/2010/main" val="3985019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13238226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54</a:t>
            </a:fld>
            <a:endParaRPr lang="en-US"/>
          </a:p>
        </p:txBody>
      </p:sp>
    </p:spTree>
    <p:extLst>
      <p:ext uri="{BB962C8B-B14F-4D97-AF65-F5344CB8AC3E}">
        <p14:creationId xmlns:p14="http://schemas.microsoft.com/office/powerpoint/2010/main" val="963727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1797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8</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a:t>&amp; at Microsoft we love open source.</a:t>
            </a:r>
          </a:p>
          <a:p>
            <a:pPr marL="285750" indent="-285750">
              <a:buFont typeface="Arial" panose="020B0604020202020204" pitchFamily="34" charset="0"/>
              <a:buChar char="•"/>
            </a:pPr>
            <a:r>
              <a:rPr lang="en-GB"/>
              <a:t>Every year we do more &amp; more in the open source realm.</a:t>
            </a:r>
          </a:p>
          <a:p>
            <a:pPr marL="285750" indent="-285750">
              <a:buFont typeface="Arial" panose="020B0604020202020204" pitchFamily="34" charset="0"/>
              <a:buChar char="•"/>
            </a:pPr>
            <a:r>
              <a:rPr lang="en-GB"/>
              <a:t>How we embrace the projects the community has embraced… from Linux to Kubernetes.</a:t>
            </a:r>
          </a:p>
          <a:p>
            <a:pPr marL="285750" indent="-285750">
              <a:buFont typeface="Arial" panose="020B0604020202020204" pitchFamily="34" charset="0"/>
              <a:buChar char="•"/>
            </a:pPr>
            <a:r>
              <a:rPr lang="en-GB"/>
              <a:t>One of the ones I was deeply involved in was whether to compete with Git or become part of it.  Today most of MS development is done in Git.  The source control system that Linux created.  </a:t>
            </a:r>
          </a:p>
          <a:p>
            <a:pPr marL="285750" indent="-285750">
              <a:buFont typeface="Arial" panose="020B0604020202020204" pitchFamily="34" charset="0"/>
              <a:buChar char="•"/>
            </a:pPr>
            <a:r>
              <a:rPr lang="en-GB"/>
              <a:t>Including Windows. </a:t>
            </a:r>
            <a:r>
              <a:rPr lang="en-GB" sz="1224" kern="1200">
                <a:solidFill>
                  <a:schemeClr val="tx1"/>
                </a:solidFill>
                <a:effectLst/>
                <a:latin typeface="+mn-lt"/>
                <a:ea typeface="+mn-ea"/>
                <a:cs typeface="+mn-cs"/>
              </a:rPr>
              <a:t>Think about that for a second, the Windows team use the source control system written by Linus Torvalds. </a:t>
            </a:r>
            <a:endParaRPr lang="en-GB"/>
          </a:p>
          <a:p>
            <a:pPr marL="285750" indent="-285750">
              <a:buFont typeface="Arial" panose="020B0604020202020204" pitchFamily="34" charset="0"/>
              <a:buChar char="•"/>
            </a:pPr>
            <a:r>
              <a:rPr lang="en-GB"/>
              <a:t>Or the ways we increasingly open source the software we work on… from .NET to VS Code &amp; TypeScript.  In fact, much of the core tech in Azure Pipelines itself is open source</a:t>
            </a:r>
          </a:p>
          <a:p>
            <a:pPr marL="0" indent="0">
              <a:buFont typeface="Arial" panose="020B0604020202020204" pitchFamily="34" charset="0"/>
              <a:buNone/>
            </a:pPr>
            <a:endParaRPr lang="en-GB"/>
          </a:p>
          <a:p>
            <a:pPr marL="0" indent="0">
              <a:buFont typeface="Arial" panose="020B0604020202020204" pitchFamily="34" charset="0"/>
              <a:buNone/>
            </a:pPr>
            <a:r>
              <a:rPr lang="en-GB" b="1"/>
              <a:t>Transition:</a:t>
            </a:r>
          </a:p>
          <a:p>
            <a:pPr marL="285750" indent="-285750">
              <a:buFont typeface="Arial" panose="020B0604020202020204" pitchFamily="34" charset="0"/>
              <a:buChar char="•"/>
            </a:pPr>
            <a:r>
              <a:rPr lang="en-GB"/>
              <a:t>This week we are adding to this list… </a:t>
            </a:r>
          </a:p>
          <a:p>
            <a:pPr marL="285750" indent="-285750">
              <a:buFont typeface="Arial" panose="020B0604020202020204" pitchFamily="34" charset="0"/>
              <a:buChar char="•"/>
            </a:pPr>
            <a:endParaRPr lang="en-GB"/>
          </a:p>
          <a:p>
            <a:pPr marL="0" indent="0">
              <a:buFont typeface="Arial" panose="020B0604020202020204" pitchFamily="34" charset="0"/>
              <a:buNone/>
            </a:pPr>
            <a:r>
              <a:rPr lang="en-GB"/>
              <a:t>Backup:</a:t>
            </a:r>
          </a:p>
          <a:p>
            <a:pPr marL="285750" indent="-285750">
              <a:buFont typeface="Arial" panose="020B0604020202020204" pitchFamily="34" charset="0"/>
              <a:buChar char="•"/>
            </a:pPr>
            <a:r>
              <a:rPr lang="en-GB"/>
              <a:t>First OSS project was in 2004 when the Windows Installer Toolkit (WiX) was released to </a:t>
            </a:r>
            <a:r>
              <a:rPr lang="en-GB" err="1"/>
              <a:t>SourceForge</a:t>
            </a:r>
            <a:r>
              <a:rPr lang="en-GB"/>
              <a:t>.</a:t>
            </a:r>
          </a:p>
          <a:p>
            <a:pPr marL="285750" indent="-285750">
              <a:buFont typeface="Arial" panose="020B0604020202020204" pitchFamily="34" charset="0"/>
              <a:buChar char="•"/>
            </a:pPr>
            <a:r>
              <a:rPr lang="en-GB"/>
              <a:t>Started contributing to the Linux kernel in 2009</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10/5/2018 2:03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677988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11</a:t>
            </a:fld>
            <a:endParaRPr lang="en-US"/>
          </a:p>
        </p:txBody>
      </p:sp>
    </p:spTree>
    <p:extLst>
      <p:ext uri="{BB962C8B-B14F-4D97-AF65-F5344CB8AC3E}">
        <p14:creationId xmlns:p14="http://schemas.microsoft.com/office/powerpoint/2010/main" val="552169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13</a:t>
            </a:fld>
            <a:endParaRPr lang="en-US"/>
          </a:p>
        </p:txBody>
      </p:sp>
    </p:spTree>
    <p:extLst>
      <p:ext uri="{BB962C8B-B14F-4D97-AF65-F5344CB8AC3E}">
        <p14:creationId xmlns:p14="http://schemas.microsoft.com/office/powerpoint/2010/main" val="8051294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3" y="2590884"/>
            <a:ext cx="7054558"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DevOps</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3" y="4429278"/>
            <a:ext cx="705455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pic>
        <p:nvPicPr>
          <p:cNvPr id="7" name="Picture 6">
            <a:extLst>
              <a:ext uri="{FF2B5EF4-FFF2-40B4-BE49-F238E27FC236}">
                <a16:creationId xmlns:a16="http://schemas.microsoft.com/office/drawing/2014/main" id="{BD3B56DE-35B4-4011-AD7D-3475F2DB86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38050" y="2590884"/>
            <a:ext cx="5458946" cy="4270989"/>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69602528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7445868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3548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2824029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376706"/>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1073609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376706"/>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234460" y="1904066"/>
            <a:ext cx="5735647" cy="460391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364378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272478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C3160E-2579-4584-9765-DC1BA0B358F9}" type="datetimeFigureOut">
              <a:rPr lang="en-US" smtClean="0"/>
              <a:t>10/5/2018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CE71B6-810B-4E00-9712-EF79E9AB3E99}" type="slidenum">
              <a:rPr lang="en-US" smtClean="0"/>
              <a:t>‹#›</a:t>
            </a:fld>
            <a:endParaRPr lang="en-US"/>
          </a:p>
        </p:txBody>
      </p:sp>
    </p:spTree>
    <p:extLst>
      <p:ext uri="{BB962C8B-B14F-4D97-AF65-F5344CB8AC3E}">
        <p14:creationId xmlns:p14="http://schemas.microsoft.com/office/powerpoint/2010/main" val="3794573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3"/>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93" r:id="rId13"/>
    <p:sldLayoutId id="2147483873" r:id="rId14"/>
    <p:sldLayoutId id="2147483890" r:id="rId15"/>
    <p:sldLayoutId id="2147483891" r:id="rId16"/>
    <p:sldLayoutId id="2147483894" r:id="rId17"/>
    <p:sldLayoutId id="2147483878" r:id="rId18"/>
    <p:sldLayoutId id="2147483892" r:id="rId19"/>
    <p:sldLayoutId id="2147483879" r:id="rId20"/>
    <p:sldLayoutId id="2147483880" r:id="rId21"/>
    <p:sldLayoutId id="2147483881" r:id="rId22"/>
    <p:sldLayoutId id="2147483883" r:id="rId23"/>
    <p:sldLayoutId id="2147483882" r:id="rId24"/>
    <p:sldLayoutId id="2147483897" r:id="rId25"/>
    <p:sldLayoutId id="2147483899" r:id="rId26"/>
    <p:sldLayoutId id="2147483900" r:id="rId27"/>
    <p:sldLayoutId id="2147483901" r:id="rId28"/>
    <p:sldLayoutId id="2147483902" r:id="rId29"/>
    <p:sldLayoutId id="2147483903" r:id="rId30"/>
    <p:sldLayoutId id="2147483904" r:id="rId31"/>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jp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3.sv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sv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45.png"/><Relationship Id="rId5" Type="http://schemas.openxmlformats.org/officeDocument/2006/relationships/image" Target="../media/image4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2.png"/><Relationship Id="rId7" Type="http://schemas.openxmlformats.org/officeDocument/2006/relationships/image" Target="../media/image53.sv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52.png"/><Relationship Id="rId5" Type="http://schemas.openxmlformats.org/officeDocument/2006/relationships/image" Target="../media/image51.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2.png"/><Relationship Id="rId7" Type="http://schemas.openxmlformats.org/officeDocument/2006/relationships/image" Target="../media/image60.sv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59.png"/><Relationship Id="rId5" Type="http://schemas.openxmlformats.org/officeDocument/2006/relationships/image" Target="../media/image5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sv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42.png"/><Relationship Id="rId7" Type="http://schemas.openxmlformats.org/officeDocument/2006/relationships/image" Target="../media/image67.sv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66.png"/><Relationship Id="rId5" Type="http://schemas.openxmlformats.org/officeDocument/2006/relationships/image" Target="../media/image6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jpg"/><Relationship Id="rId18" Type="http://schemas.openxmlformats.org/officeDocument/2006/relationships/image" Target="../media/image38.png"/><Relationship Id="rId3" Type="http://schemas.openxmlformats.org/officeDocument/2006/relationships/image" Target="../media/image71.png"/><Relationship Id="rId21" Type="http://schemas.openxmlformats.org/officeDocument/2006/relationships/image" Target="../media/image41.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37.png"/><Relationship Id="rId2" Type="http://schemas.openxmlformats.org/officeDocument/2006/relationships/notesSlide" Target="../notesSlides/notesSlide14.xml"/><Relationship Id="rId16" Type="http://schemas.openxmlformats.org/officeDocument/2006/relationships/image" Target="../media/image84.svg"/><Relationship Id="rId20" Type="http://schemas.openxmlformats.org/officeDocument/2006/relationships/image" Target="../media/image40.png"/><Relationship Id="rId1" Type="http://schemas.openxmlformats.org/officeDocument/2006/relationships/slideLayout" Target="../slideLayouts/slideLayout8.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png"/><Relationship Id="rId19" Type="http://schemas.openxmlformats.org/officeDocument/2006/relationships/image" Target="../media/image39.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86.png"/></Relationships>
</file>

<file path=ppt/slides/_rels/slide2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7.png"/><Relationship Id="rId7"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82.png"/><Relationship Id="rId5" Type="http://schemas.openxmlformats.org/officeDocument/2006/relationships/image" Target="../media/image88.png"/><Relationship Id="rId4" Type="http://schemas.openxmlformats.org/officeDocument/2006/relationships/image" Target="../media/image81.jpg"/><Relationship Id="rId9" Type="http://schemas.openxmlformats.org/officeDocument/2006/relationships/image" Target="../media/image86.png"/></Relationships>
</file>

<file path=ppt/slides/_rels/slide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25.xml"/><Relationship Id="rId5" Type="http://schemas.openxmlformats.org/officeDocument/2006/relationships/image" Target="../media/image86.png"/><Relationship Id="rId4" Type="http://schemas.openxmlformats.org/officeDocument/2006/relationships/image" Target="../media/image92.png"/></Relationships>
</file>

<file path=ppt/slides/_rels/slide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0.png"/><Relationship Id="rId18" Type="http://schemas.openxmlformats.org/officeDocument/2006/relationships/image" Target="../media/image105.png"/><Relationship Id="rId3" Type="http://schemas.openxmlformats.org/officeDocument/2006/relationships/image" Target="../media/image39.png"/><Relationship Id="rId21" Type="http://schemas.openxmlformats.org/officeDocument/2006/relationships/image" Target="../media/image108.png"/><Relationship Id="rId7" Type="http://schemas.openxmlformats.org/officeDocument/2006/relationships/image" Target="../media/image97.png"/><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image" Target="../media/image94.png"/><Relationship Id="rId16" Type="http://schemas.openxmlformats.org/officeDocument/2006/relationships/image" Target="../media/image103.png"/><Relationship Id="rId20" Type="http://schemas.openxmlformats.org/officeDocument/2006/relationships/image" Target="../media/image107.png"/><Relationship Id="rId1" Type="http://schemas.openxmlformats.org/officeDocument/2006/relationships/slideLayout" Target="../slideLayouts/slideLayout25.xml"/><Relationship Id="rId6" Type="http://schemas.openxmlformats.org/officeDocument/2006/relationships/image" Target="../media/image96.png"/><Relationship Id="rId11" Type="http://schemas.openxmlformats.org/officeDocument/2006/relationships/image" Target="../media/image41.png"/><Relationship Id="rId5" Type="http://schemas.openxmlformats.org/officeDocument/2006/relationships/image" Target="../media/image95.png"/><Relationship Id="rId15" Type="http://schemas.openxmlformats.org/officeDocument/2006/relationships/image" Target="../media/image102.png"/><Relationship Id="rId10" Type="http://schemas.openxmlformats.org/officeDocument/2006/relationships/image" Target="../media/image40.png"/><Relationship Id="rId19" Type="http://schemas.openxmlformats.org/officeDocument/2006/relationships/image" Target="../media/image106.png"/><Relationship Id="rId4" Type="http://schemas.openxmlformats.org/officeDocument/2006/relationships/image" Target="../media/image37.png"/><Relationship Id="rId9" Type="http://schemas.openxmlformats.org/officeDocument/2006/relationships/image" Target="../media/image38.png"/><Relationship Id="rId14" Type="http://schemas.openxmlformats.org/officeDocument/2006/relationships/image" Target="../media/image101.png"/></Relationships>
</file>

<file path=ppt/slides/_rels/slide26.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png"/><Relationship Id="rId1" Type="http://schemas.openxmlformats.org/officeDocument/2006/relationships/slideLayout" Target="../slideLayouts/slideLayout8.xml"/><Relationship Id="rId5" Type="http://schemas.openxmlformats.org/officeDocument/2006/relationships/image" Target="../media/image112.png"/><Relationship Id="rId4" Type="http://schemas.openxmlformats.org/officeDocument/2006/relationships/image" Target="../media/image11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120.svg"/><Relationship Id="rId13" Type="http://schemas.openxmlformats.org/officeDocument/2006/relationships/image" Target="../media/image39.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svg"/><Relationship Id="rId17" Type="http://schemas.openxmlformats.org/officeDocument/2006/relationships/image" Target="../media/image38.png"/><Relationship Id="rId2" Type="http://schemas.openxmlformats.org/officeDocument/2006/relationships/notesSlide" Target="../notesSlides/notesSlide21.xml"/><Relationship Id="rId16" Type="http://schemas.openxmlformats.org/officeDocument/2006/relationships/image" Target="../media/image41.png"/><Relationship Id="rId1" Type="http://schemas.openxmlformats.org/officeDocument/2006/relationships/slideLayout" Target="../slideLayouts/slideLayout20.xml"/><Relationship Id="rId6" Type="http://schemas.openxmlformats.org/officeDocument/2006/relationships/image" Target="../media/image118.sv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37.png"/><Relationship Id="rId10" Type="http://schemas.openxmlformats.org/officeDocument/2006/relationships/image" Target="../media/image122.svg"/><Relationship Id="rId4" Type="http://schemas.openxmlformats.org/officeDocument/2006/relationships/image" Target="../media/image116.svg"/><Relationship Id="rId9" Type="http://schemas.openxmlformats.org/officeDocument/2006/relationships/image" Target="../media/image121.png"/><Relationship Id="rId1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5.xml"/><Relationship Id="rId1" Type="http://schemas.openxmlformats.org/officeDocument/2006/relationships/slideLayout" Target="../slideLayouts/slideLayout25.xml"/><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26.xml"/><Relationship Id="rId1" Type="http://schemas.openxmlformats.org/officeDocument/2006/relationships/slideLayout" Target="../slideLayouts/slideLayout20.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132.png"/></Relationships>
</file>

<file path=ppt/slides/_rels/slide4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hyperlink" Target="http://microsoft.com/enable" TargetMode="External"/><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34.png"/><Relationship Id="rId3" Type="http://schemas.openxmlformats.org/officeDocument/2006/relationships/hyperlink" Target="https://azure.microsoft.com/services/devops/pipelines/" TargetMode="External"/><Relationship Id="rId7" Type="http://schemas.openxmlformats.org/officeDocument/2006/relationships/hyperlink" Target="https://azure.microsoft.com/services/devops/test-plans/" TargetMode="External"/><Relationship Id="rId12" Type="http://schemas.openxmlformats.org/officeDocument/2006/relationships/image" Target="../media/image41.png"/><Relationship Id="rId2" Type="http://schemas.openxmlformats.org/officeDocument/2006/relationships/hyperlink" Target="https://azure.microsoft.com/services/devops/" TargetMode="External"/><Relationship Id="rId16" Type="http://schemas.openxmlformats.org/officeDocument/2006/relationships/image" Target="../media/image137.svg"/><Relationship Id="rId1" Type="http://schemas.openxmlformats.org/officeDocument/2006/relationships/slideLayout" Target="../slideLayouts/slideLayout6.xml"/><Relationship Id="rId6" Type="http://schemas.openxmlformats.org/officeDocument/2006/relationships/hyperlink" Target="https://azure.microsoft.com/services/devops/artifacts/" TargetMode="External"/><Relationship Id="rId11" Type="http://schemas.openxmlformats.org/officeDocument/2006/relationships/image" Target="../media/image40.png"/><Relationship Id="rId5" Type="http://schemas.openxmlformats.org/officeDocument/2006/relationships/hyperlink" Target="https://azure.microsoft.com/services/devops/repos/" TargetMode="External"/><Relationship Id="rId15" Type="http://schemas.openxmlformats.org/officeDocument/2006/relationships/image" Target="../media/image136.png"/><Relationship Id="rId10" Type="http://schemas.openxmlformats.org/officeDocument/2006/relationships/image" Target="../media/image39.png"/><Relationship Id="rId4" Type="http://schemas.openxmlformats.org/officeDocument/2006/relationships/hyperlink" Target="https://azure.microsoft.com/services/devops/boards/" TargetMode="External"/><Relationship Id="rId9" Type="http://schemas.openxmlformats.org/officeDocument/2006/relationships/image" Target="../media/image38.png"/><Relationship Id="rId14" Type="http://schemas.openxmlformats.org/officeDocument/2006/relationships/image" Target="../media/image135.svg"/></Relationships>
</file>

<file path=ppt/slides/_rels/slide46.xml.rels><?xml version="1.0" encoding="UTF-8" standalone="yes"?>
<Relationships xmlns="http://schemas.openxmlformats.org/package/2006/relationships"><Relationship Id="rId8" Type="http://schemas.openxmlformats.org/officeDocument/2006/relationships/image" Target="../media/image141.svg"/><Relationship Id="rId13" Type="http://schemas.openxmlformats.org/officeDocument/2006/relationships/image" Target="../media/image146.png"/><Relationship Id="rId18" Type="http://schemas.openxmlformats.org/officeDocument/2006/relationships/image" Target="../media/image151.svg"/><Relationship Id="rId3" Type="http://schemas.openxmlformats.org/officeDocument/2006/relationships/image" Target="../media/image136.png"/><Relationship Id="rId21" Type="http://schemas.openxmlformats.org/officeDocument/2006/relationships/image" Target="../media/image152.png"/><Relationship Id="rId7" Type="http://schemas.openxmlformats.org/officeDocument/2006/relationships/image" Target="../media/image140.png"/><Relationship Id="rId12" Type="http://schemas.openxmlformats.org/officeDocument/2006/relationships/image" Target="../media/image145.svg"/><Relationship Id="rId17" Type="http://schemas.openxmlformats.org/officeDocument/2006/relationships/image" Target="../media/image150.png"/><Relationship Id="rId25" Type="http://schemas.openxmlformats.org/officeDocument/2006/relationships/image" Target="../media/image156.png"/><Relationship Id="rId2" Type="http://schemas.openxmlformats.org/officeDocument/2006/relationships/notesSlide" Target="../notesSlides/notesSlide32.xml"/><Relationship Id="rId16" Type="http://schemas.openxmlformats.org/officeDocument/2006/relationships/image" Target="../media/image149.svg"/><Relationship Id="rId20" Type="http://schemas.openxmlformats.org/officeDocument/2006/relationships/image" Target="../media/image135.svg"/><Relationship Id="rId1" Type="http://schemas.openxmlformats.org/officeDocument/2006/relationships/slideLayout" Target="../slideLayouts/slideLayout27.xml"/><Relationship Id="rId6" Type="http://schemas.openxmlformats.org/officeDocument/2006/relationships/image" Target="../media/image139.svg"/><Relationship Id="rId11" Type="http://schemas.openxmlformats.org/officeDocument/2006/relationships/image" Target="../media/image144.png"/><Relationship Id="rId24" Type="http://schemas.openxmlformats.org/officeDocument/2006/relationships/image" Target="../media/image155.png"/><Relationship Id="rId5" Type="http://schemas.openxmlformats.org/officeDocument/2006/relationships/image" Target="../media/image138.png"/><Relationship Id="rId15" Type="http://schemas.openxmlformats.org/officeDocument/2006/relationships/image" Target="../media/image148.png"/><Relationship Id="rId23" Type="http://schemas.openxmlformats.org/officeDocument/2006/relationships/image" Target="../media/image154.png"/><Relationship Id="rId10" Type="http://schemas.openxmlformats.org/officeDocument/2006/relationships/image" Target="../media/image143.svg"/><Relationship Id="rId19" Type="http://schemas.openxmlformats.org/officeDocument/2006/relationships/image" Target="../media/image134.png"/><Relationship Id="rId4" Type="http://schemas.openxmlformats.org/officeDocument/2006/relationships/image" Target="../media/image137.svg"/><Relationship Id="rId9" Type="http://schemas.openxmlformats.org/officeDocument/2006/relationships/image" Target="../media/image142.png"/><Relationship Id="rId14" Type="http://schemas.openxmlformats.org/officeDocument/2006/relationships/image" Target="../media/image147.svg"/><Relationship Id="rId22" Type="http://schemas.openxmlformats.org/officeDocument/2006/relationships/image" Target="../media/image153.png"/></Relationships>
</file>

<file path=ppt/slides/_rels/slide47.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18" Type="http://schemas.openxmlformats.org/officeDocument/2006/relationships/image" Target="../media/image129.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17" Type="http://schemas.openxmlformats.org/officeDocument/2006/relationships/image" Target="../media/image171.png"/><Relationship Id="rId2" Type="http://schemas.openxmlformats.org/officeDocument/2006/relationships/notesSlide" Target="../notesSlides/notesSlide33.xml"/><Relationship Id="rId16" Type="http://schemas.openxmlformats.org/officeDocument/2006/relationships/image" Target="../media/image170.png"/><Relationship Id="rId20" Type="http://schemas.openxmlformats.org/officeDocument/2006/relationships/image" Target="../media/image173.png"/><Relationship Id="rId1" Type="http://schemas.openxmlformats.org/officeDocument/2006/relationships/slideLayout" Target="../slideLayouts/slideLayout27.xml"/><Relationship Id="rId6" Type="http://schemas.openxmlformats.org/officeDocument/2006/relationships/image" Target="../media/image160.svg"/><Relationship Id="rId11" Type="http://schemas.openxmlformats.org/officeDocument/2006/relationships/image" Target="../media/image165.png"/><Relationship Id="rId5" Type="http://schemas.openxmlformats.org/officeDocument/2006/relationships/image" Target="../media/image159.png"/><Relationship Id="rId15" Type="http://schemas.openxmlformats.org/officeDocument/2006/relationships/image" Target="../media/image169.png"/><Relationship Id="rId10" Type="http://schemas.openxmlformats.org/officeDocument/2006/relationships/image" Target="../media/image164.png"/><Relationship Id="rId19" Type="http://schemas.openxmlformats.org/officeDocument/2006/relationships/image" Target="../media/image172.png"/><Relationship Id="rId4" Type="http://schemas.openxmlformats.org/officeDocument/2006/relationships/image" Target="../media/image158.svg"/><Relationship Id="rId9" Type="http://schemas.openxmlformats.org/officeDocument/2006/relationships/image" Target="../media/image163.png"/><Relationship Id="rId14" Type="http://schemas.openxmlformats.org/officeDocument/2006/relationships/image" Target="../media/image168.png"/></Relationships>
</file>

<file path=ppt/slides/_rels/slide48.xml.rels><?xml version="1.0" encoding="UTF-8" standalone="yes"?>
<Relationships xmlns="http://schemas.openxmlformats.org/package/2006/relationships"><Relationship Id="rId13" Type="http://schemas.openxmlformats.org/officeDocument/2006/relationships/image" Target="../media/image184.png"/><Relationship Id="rId18" Type="http://schemas.openxmlformats.org/officeDocument/2006/relationships/image" Target="../media/image189.svg"/><Relationship Id="rId26" Type="http://schemas.openxmlformats.org/officeDocument/2006/relationships/image" Target="../media/image197.svg"/><Relationship Id="rId39" Type="http://schemas.openxmlformats.org/officeDocument/2006/relationships/image" Target="../media/image210.png"/><Relationship Id="rId3" Type="http://schemas.openxmlformats.org/officeDocument/2006/relationships/image" Target="../media/image174.png"/><Relationship Id="rId21" Type="http://schemas.openxmlformats.org/officeDocument/2006/relationships/image" Target="../media/image192.png"/><Relationship Id="rId34" Type="http://schemas.openxmlformats.org/officeDocument/2006/relationships/image" Target="../media/image205.svg"/><Relationship Id="rId42" Type="http://schemas.openxmlformats.org/officeDocument/2006/relationships/image" Target="../media/image213.svg"/><Relationship Id="rId47" Type="http://schemas.openxmlformats.org/officeDocument/2006/relationships/image" Target="../media/image218.png"/><Relationship Id="rId50" Type="http://schemas.openxmlformats.org/officeDocument/2006/relationships/image" Target="../media/image221.svg"/><Relationship Id="rId7" Type="http://schemas.openxmlformats.org/officeDocument/2006/relationships/image" Target="../media/image178.png"/><Relationship Id="rId12" Type="http://schemas.openxmlformats.org/officeDocument/2006/relationships/image" Target="../media/image183.svg"/><Relationship Id="rId17" Type="http://schemas.openxmlformats.org/officeDocument/2006/relationships/image" Target="../media/image188.png"/><Relationship Id="rId25" Type="http://schemas.openxmlformats.org/officeDocument/2006/relationships/image" Target="../media/image196.png"/><Relationship Id="rId33" Type="http://schemas.openxmlformats.org/officeDocument/2006/relationships/image" Target="../media/image204.png"/><Relationship Id="rId38" Type="http://schemas.openxmlformats.org/officeDocument/2006/relationships/image" Target="../media/image209.svg"/><Relationship Id="rId46" Type="http://schemas.openxmlformats.org/officeDocument/2006/relationships/image" Target="../media/image217.svg"/><Relationship Id="rId2" Type="http://schemas.openxmlformats.org/officeDocument/2006/relationships/notesSlide" Target="../notesSlides/notesSlide34.xml"/><Relationship Id="rId16" Type="http://schemas.openxmlformats.org/officeDocument/2006/relationships/image" Target="../media/image187.svg"/><Relationship Id="rId20" Type="http://schemas.openxmlformats.org/officeDocument/2006/relationships/image" Target="../media/image191.svg"/><Relationship Id="rId29" Type="http://schemas.openxmlformats.org/officeDocument/2006/relationships/image" Target="../media/image200.png"/><Relationship Id="rId41" Type="http://schemas.openxmlformats.org/officeDocument/2006/relationships/image" Target="../media/image212.png"/><Relationship Id="rId1" Type="http://schemas.openxmlformats.org/officeDocument/2006/relationships/slideLayout" Target="../slideLayouts/slideLayout27.xml"/><Relationship Id="rId6" Type="http://schemas.openxmlformats.org/officeDocument/2006/relationships/image" Target="../media/image177.svg"/><Relationship Id="rId11" Type="http://schemas.openxmlformats.org/officeDocument/2006/relationships/image" Target="../media/image182.png"/><Relationship Id="rId24" Type="http://schemas.openxmlformats.org/officeDocument/2006/relationships/image" Target="../media/image195.svg"/><Relationship Id="rId32" Type="http://schemas.openxmlformats.org/officeDocument/2006/relationships/image" Target="../media/image203.svg"/><Relationship Id="rId37" Type="http://schemas.openxmlformats.org/officeDocument/2006/relationships/image" Target="../media/image208.png"/><Relationship Id="rId40" Type="http://schemas.openxmlformats.org/officeDocument/2006/relationships/image" Target="../media/image211.svg"/><Relationship Id="rId45" Type="http://schemas.openxmlformats.org/officeDocument/2006/relationships/image" Target="../media/image216.png"/><Relationship Id="rId5" Type="http://schemas.openxmlformats.org/officeDocument/2006/relationships/image" Target="../media/image176.png"/><Relationship Id="rId15" Type="http://schemas.openxmlformats.org/officeDocument/2006/relationships/image" Target="../media/image186.png"/><Relationship Id="rId23" Type="http://schemas.openxmlformats.org/officeDocument/2006/relationships/image" Target="../media/image194.png"/><Relationship Id="rId28" Type="http://schemas.openxmlformats.org/officeDocument/2006/relationships/image" Target="../media/image199.svg"/><Relationship Id="rId36" Type="http://schemas.openxmlformats.org/officeDocument/2006/relationships/image" Target="../media/image207.svg"/><Relationship Id="rId49" Type="http://schemas.openxmlformats.org/officeDocument/2006/relationships/image" Target="../media/image220.png"/><Relationship Id="rId10" Type="http://schemas.openxmlformats.org/officeDocument/2006/relationships/image" Target="../media/image181.svg"/><Relationship Id="rId19" Type="http://schemas.openxmlformats.org/officeDocument/2006/relationships/image" Target="../media/image190.png"/><Relationship Id="rId31" Type="http://schemas.openxmlformats.org/officeDocument/2006/relationships/image" Target="../media/image202.png"/><Relationship Id="rId44" Type="http://schemas.openxmlformats.org/officeDocument/2006/relationships/image" Target="../media/image215.svg"/><Relationship Id="rId4" Type="http://schemas.openxmlformats.org/officeDocument/2006/relationships/image" Target="../media/image175.svg"/><Relationship Id="rId9" Type="http://schemas.openxmlformats.org/officeDocument/2006/relationships/image" Target="../media/image180.png"/><Relationship Id="rId14" Type="http://schemas.openxmlformats.org/officeDocument/2006/relationships/image" Target="../media/image185.svg"/><Relationship Id="rId22" Type="http://schemas.openxmlformats.org/officeDocument/2006/relationships/image" Target="../media/image193.svg"/><Relationship Id="rId27" Type="http://schemas.openxmlformats.org/officeDocument/2006/relationships/image" Target="../media/image198.png"/><Relationship Id="rId30" Type="http://schemas.openxmlformats.org/officeDocument/2006/relationships/image" Target="../media/image201.svg"/><Relationship Id="rId35" Type="http://schemas.openxmlformats.org/officeDocument/2006/relationships/image" Target="../media/image206.png"/><Relationship Id="rId43" Type="http://schemas.openxmlformats.org/officeDocument/2006/relationships/image" Target="../media/image214.png"/><Relationship Id="rId48" Type="http://schemas.openxmlformats.org/officeDocument/2006/relationships/image" Target="../media/image219.svg"/><Relationship Id="rId8" Type="http://schemas.openxmlformats.org/officeDocument/2006/relationships/image" Target="../media/image179.svg"/></Relationships>
</file>

<file path=ppt/slides/_rels/slide49.xml.rels><?xml version="1.0" encoding="UTF-8" standalone="yes"?>
<Relationships xmlns="http://schemas.openxmlformats.org/package/2006/relationships"><Relationship Id="rId13" Type="http://schemas.openxmlformats.org/officeDocument/2006/relationships/image" Target="../media/image232.png"/><Relationship Id="rId18" Type="http://schemas.openxmlformats.org/officeDocument/2006/relationships/image" Target="../media/image237.svg"/><Relationship Id="rId26" Type="http://schemas.openxmlformats.org/officeDocument/2006/relationships/image" Target="../media/image245.svg"/><Relationship Id="rId39" Type="http://schemas.openxmlformats.org/officeDocument/2006/relationships/image" Target="../media/image258.png"/><Relationship Id="rId3" Type="http://schemas.openxmlformats.org/officeDocument/2006/relationships/image" Target="../media/image222.png"/><Relationship Id="rId21" Type="http://schemas.openxmlformats.org/officeDocument/2006/relationships/image" Target="../media/image240.png"/><Relationship Id="rId34" Type="http://schemas.openxmlformats.org/officeDocument/2006/relationships/image" Target="../media/image253.svg"/><Relationship Id="rId42" Type="http://schemas.openxmlformats.org/officeDocument/2006/relationships/image" Target="../media/image261.svg"/><Relationship Id="rId47" Type="http://schemas.openxmlformats.org/officeDocument/2006/relationships/image" Target="../media/image266.png"/><Relationship Id="rId50" Type="http://schemas.openxmlformats.org/officeDocument/2006/relationships/image" Target="../media/image269.svg"/><Relationship Id="rId7" Type="http://schemas.openxmlformats.org/officeDocument/2006/relationships/image" Target="../media/image226.png"/><Relationship Id="rId12" Type="http://schemas.openxmlformats.org/officeDocument/2006/relationships/image" Target="../media/image231.svg"/><Relationship Id="rId17" Type="http://schemas.openxmlformats.org/officeDocument/2006/relationships/image" Target="../media/image236.png"/><Relationship Id="rId25" Type="http://schemas.openxmlformats.org/officeDocument/2006/relationships/image" Target="../media/image244.png"/><Relationship Id="rId33" Type="http://schemas.openxmlformats.org/officeDocument/2006/relationships/image" Target="../media/image252.png"/><Relationship Id="rId38" Type="http://schemas.openxmlformats.org/officeDocument/2006/relationships/image" Target="../media/image257.svg"/><Relationship Id="rId46" Type="http://schemas.openxmlformats.org/officeDocument/2006/relationships/image" Target="../media/image265.svg"/><Relationship Id="rId2" Type="http://schemas.openxmlformats.org/officeDocument/2006/relationships/notesSlide" Target="../notesSlides/notesSlide35.xml"/><Relationship Id="rId16" Type="http://schemas.openxmlformats.org/officeDocument/2006/relationships/image" Target="../media/image235.svg"/><Relationship Id="rId20" Type="http://schemas.openxmlformats.org/officeDocument/2006/relationships/image" Target="../media/image239.svg"/><Relationship Id="rId29" Type="http://schemas.openxmlformats.org/officeDocument/2006/relationships/image" Target="../media/image248.png"/><Relationship Id="rId41" Type="http://schemas.openxmlformats.org/officeDocument/2006/relationships/image" Target="../media/image260.png"/><Relationship Id="rId1" Type="http://schemas.openxmlformats.org/officeDocument/2006/relationships/slideLayout" Target="../slideLayouts/slideLayout27.xml"/><Relationship Id="rId6" Type="http://schemas.openxmlformats.org/officeDocument/2006/relationships/image" Target="../media/image225.svg"/><Relationship Id="rId11" Type="http://schemas.openxmlformats.org/officeDocument/2006/relationships/image" Target="../media/image230.png"/><Relationship Id="rId24" Type="http://schemas.openxmlformats.org/officeDocument/2006/relationships/image" Target="../media/image243.svg"/><Relationship Id="rId32" Type="http://schemas.openxmlformats.org/officeDocument/2006/relationships/image" Target="../media/image251.svg"/><Relationship Id="rId37" Type="http://schemas.openxmlformats.org/officeDocument/2006/relationships/image" Target="../media/image256.png"/><Relationship Id="rId40" Type="http://schemas.openxmlformats.org/officeDocument/2006/relationships/image" Target="../media/image259.svg"/><Relationship Id="rId45" Type="http://schemas.openxmlformats.org/officeDocument/2006/relationships/image" Target="../media/image264.png"/><Relationship Id="rId5" Type="http://schemas.openxmlformats.org/officeDocument/2006/relationships/image" Target="../media/image224.png"/><Relationship Id="rId15" Type="http://schemas.openxmlformats.org/officeDocument/2006/relationships/image" Target="../media/image234.png"/><Relationship Id="rId23" Type="http://schemas.openxmlformats.org/officeDocument/2006/relationships/image" Target="../media/image242.png"/><Relationship Id="rId28" Type="http://schemas.openxmlformats.org/officeDocument/2006/relationships/image" Target="../media/image247.svg"/><Relationship Id="rId36" Type="http://schemas.openxmlformats.org/officeDocument/2006/relationships/image" Target="../media/image255.svg"/><Relationship Id="rId49" Type="http://schemas.openxmlformats.org/officeDocument/2006/relationships/image" Target="../media/image268.png"/><Relationship Id="rId10" Type="http://schemas.openxmlformats.org/officeDocument/2006/relationships/image" Target="../media/image229.svg"/><Relationship Id="rId19" Type="http://schemas.openxmlformats.org/officeDocument/2006/relationships/image" Target="../media/image238.png"/><Relationship Id="rId31" Type="http://schemas.openxmlformats.org/officeDocument/2006/relationships/image" Target="../media/image250.png"/><Relationship Id="rId44" Type="http://schemas.openxmlformats.org/officeDocument/2006/relationships/image" Target="../media/image263.svg"/><Relationship Id="rId4" Type="http://schemas.openxmlformats.org/officeDocument/2006/relationships/image" Target="../media/image223.svg"/><Relationship Id="rId9" Type="http://schemas.openxmlformats.org/officeDocument/2006/relationships/image" Target="../media/image228.png"/><Relationship Id="rId14" Type="http://schemas.openxmlformats.org/officeDocument/2006/relationships/image" Target="../media/image233.svg"/><Relationship Id="rId22" Type="http://schemas.openxmlformats.org/officeDocument/2006/relationships/image" Target="../media/image241.svg"/><Relationship Id="rId27" Type="http://schemas.openxmlformats.org/officeDocument/2006/relationships/image" Target="../media/image246.png"/><Relationship Id="rId30" Type="http://schemas.openxmlformats.org/officeDocument/2006/relationships/image" Target="../media/image249.svg"/><Relationship Id="rId35" Type="http://schemas.openxmlformats.org/officeDocument/2006/relationships/image" Target="../media/image254.png"/><Relationship Id="rId43" Type="http://schemas.openxmlformats.org/officeDocument/2006/relationships/image" Target="../media/image262.png"/><Relationship Id="rId48" Type="http://schemas.openxmlformats.org/officeDocument/2006/relationships/image" Target="../media/image267.svg"/><Relationship Id="rId8" Type="http://schemas.openxmlformats.org/officeDocument/2006/relationships/image" Target="../media/image227.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3" Type="http://schemas.openxmlformats.org/officeDocument/2006/relationships/image" Target="../media/image280.png"/><Relationship Id="rId18" Type="http://schemas.openxmlformats.org/officeDocument/2006/relationships/image" Target="../media/image285.svg"/><Relationship Id="rId26" Type="http://schemas.openxmlformats.org/officeDocument/2006/relationships/image" Target="../media/image293.svg"/><Relationship Id="rId39" Type="http://schemas.openxmlformats.org/officeDocument/2006/relationships/image" Target="../media/image306.png"/><Relationship Id="rId3" Type="http://schemas.openxmlformats.org/officeDocument/2006/relationships/image" Target="../media/image270.png"/><Relationship Id="rId21" Type="http://schemas.openxmlformats.org/officeDocument/2006/relationships/image" Target="../media/image288.png"/><Relationship Id="rId34" Type="http://schemas.openxmlformats.org/officeDocument/2006/relationships/image" Target="../media/image301.svg"/><Relationship Id="rId42" Type="http://schemas.openxmlformats.org/officeDocument/2006/relationships/image" Target="../media/image309.svg"/><Relationship Id="rId47" Type="http://schemas.openxmlformats.org/officeDocument/2006/relationships/image" Target="../media/image314.png"/><Relationship Id="rId50" Type="http://schemas.openxmlformats.org/officeDocument/2006/relationships/image" Target="../media/image317.svg"/><Relationship Id="rId7" Type="http://schemas.openxmlformats.org/officeDocument/2006/relationships/image" Target="../media/image274.png"/><Relationship Id="rId12" Type="http://schemas.openxmlformats.org/officeDocument/2006/relationships/image" Target="../media/image279.svg"/><Relationship Id="rId17" Type="http://schemas.openxmlformats.org/officeDocument/2006/relationships/image" Target="../media/image284.png"/><Relationship Id="rId25" Type="http://schemas.openxmlformats.org/officeDocument/2006/relationships/image" Target="../media/image292.png"/><Relationship Id="rId33" Type="http://schemas.openxmlformats.org/officeDocument/2006/relationships/image" Target="../media/image300.png"/><Relationship Id="rId38" Type="http://schemas.openxmlformats.org/officeDocument/2006/relationships/image" Target="../media/image305.svg"/><Relationship Id="rId46" Type="http://schemas.openxmlformats.org/officeDocument/2006/relationships/image" Target="../media/image313.svg"/><Relationship Id="rId2" Type="http://schemas.openxmlformats.org/officeDocument/2006/relationships/notesSlide" Target="../notesSlides/notesSlide36.xml"/><Relationship Id="rId16" Type="http://schemas.openxmlformats.org/officeDocument/2006/relationships/image" Target="../media/image283.svg"/><Relationship Id="rId20" Type="http://schemas.openxmlformats.org/officeDocument/2006/relationships/image" Target="../media/image287.svg"/><Relationship Id="rId29" Type="http://schemas.openxmlformats.org/officeDocument/2006/relationships/image" Target="../media/image296.png"/><Relationship Id="rId41" Type="http://schemas.openxmlformats.org/officeDocument/2006/relationships/image" Target="../media/image308.png"/><Relationship Id="rId1" Type="http://schemas.openxmlformats.org/officeDocument/2006/relationships/slideLayout" Target="../slideLayouts/slideLayout27.xml"/><Relationship Id="rId6" Type="http://schemas.openxmlformats.org/officeDocument/2006/relationships/image" Target="../media/image273.svg"/><Relationship Id="rId11" Type="http://schemas.openxmlformats.org/officeDocument/2006/relationships/image" Target="../media/image278.png"/><Relationship Id="rId24" Type="http://schemas.openxmlformats.org/officeDocument/2006/relationships/image" Target="../media/image291.svg"/><Relationship Id="rId32" Type="http://schemas.openxmlformats.org/officeDocument/2006/relationships/image" Target="../media/image299.svg"/><Relationship Id="rId37" Type="http://schemas.openxmlformats.org/officeDocument/2006/relationships/image" Target="../media/image304.png"/><Relationship Id="rId40" Type="http://schemas.openxmlformats.org/officeDocument/2006/relationships/image" Target="../media/image307.svg"/><Relationship Id="rId45" Type="http://schemas.openxmlformats.org/officeDocument/2006/relationships/image" Target="../media/image312.png"/><Relationship Id="rId5" Type="http://schemas.openxmlformats.org/officeDocument/2006/relationships/image" Target="../media/image272.png"/><Relationship Id="rId15" Type="http://schemas.openxmlformats.org/officeDocument/2006/relationships/image" Target="../media/image282.png"/><Relationship Id="rId23" Type="http://schemas.openxmlformats.org/officeDocument/2006/relationships/image" Target="../media/image290.png"/><Relationship Id="rId28" Type="http://schemas.openxmlformats.org/officeDocument/2006/relationships/image" Target="../media/image295.svg"/><Relationship Id="rId36" Type="http://schemas.openxmlformats.org/officeDocument/2006/relationships/image" Target="../media/image303.svg"/><Relationship Id="rId49" Type="http://schemas.openxmlformats.org/officeDocument/2006/relationships/image" Target="../media/image316.png"/><Relationship Id="rId10" Type="http://schemas.openxmlformats.org/officeDocument/2006/relationships/image" Target="../media/image277.svg"/><Relationship Id="rId19" Type="http://schemas.openxmlformats.org/officeDocument/2006/relationships/image" Target="../media/image286.png"/><Relationship Id="rId31" Type="http://schemas.openxmlformats.org/officeDocument/2006/relationships/image" Target="../media/image298.png"/><Relationship Id="rId44" Type="http://schemas.openxmlformats.org/officeDocument/2006/relationships/image" Target="../media/image311.svg"/><Relationship Id="rId4" Type="http://schemas.openxmlformats.org/officeDocument/2006/relationships/image" Target="../media/image271.svg"/><Relationship Id="rId9" Type="http://schemas.openxmlformats.org/officeDocument/2006/relationships/image" Target="../media/image276.png"/><Relationship Id="rId14" Type="http://schemas.openxmlformats.org/officeDocument/2006/relationships/image" Target="../media/image281.svg"/><Relationship Id="rId22" Type="http://schemas.openxmlformats.org/officeDocument/2006/relationships/image" Target="../media/image289.svg"/><Relationship Id="rId27" Type="http://schemas.openxmlformats.org/officeDocument/2006/relationships/image" Target="../media/image294.png"/><Relationship Id="rId30" Type="http://schemas.openxmlformats.org/officeDocument/2006/relationships/image" Target="../media/image297.svg"/><Relationship Id="rId35" Type="http://schemas.openxmlformats.org/officeDocument/2006/relationships/image" Target="../media/image302.png"/><Relationship Id="rId43" Type="http://schemas.openxmlformats.org/officeDocument/2006/relationships/image" Target="../media/image310.png"/><Relationship Id="rId48" Type="http://schemas.openxmlformats.org/officeDocument/2006/relationships/image" Target="../media/image315.svg"/><Relationship Id="rId8" Type="http://schemas.openxmlformats.org/officeDocument/2006/relationships/image" Target="../media/image275.svg"/></Relationships>
</file>

<file path=ppt/slides/_rels/slide51.xml.rels><?xml version="1.0" encoding="UTF-8" standalone="yes"?>
<Relationships xmlns="http://schemas.openxmlformats.org/package/2006/relationships"><Relationship Id="rId13" Type="http://schemas.openxmlformats.org/officeDocument/2006/relationships/image" Target="../media/image328.png"/><Relationship Id="rId18" Type="http://schemas.openxmlformats.org/officeDocument/2006/relationships/image" Target="../media/image333.svg"/><Relationship Id="rId26" Type="http://schemas.openxmlformats.org/officeDocument/2006/relationships/image" Target="../media/image341.svg"/><Relationship Id="rId39" Type="http://schemas.openxmlformats.org/officeDocument/2006/relationships/image" Target="../media/image354.png"/><Relationship Id="rId3" Type="http://schemas.openxmlformats.org/officeDocument/2006/relationships/image" Target="../media/image318.png"/><Relationship Id="rId21" Type="http://schemas.openxmlformats.org/officeDocument/2006/relationships/image" Target="../media/image336.png"/><Relationship Id="rId34" Type="http://schemas.openxmlformats.org/officeDocument/2006/relationships/image" Target="../media/image349.svg"/><Relationship Id="rId42" Type="http://schemas.openxmlformats.org/officeDocument/2006/relationships/image" Target="../media/image357.svg"/><Relationship Id="rId47" Type="http://schemas.openxmlformats.org/officeDocument/2006/relationships/image" Target="../media/image362.png"/><Relationship Id="rId50" Type="http://schemas.openxmlformats.org/officeDocument/2006/relationships/image" Target="../media/image365.svg"/><Relationship Id="rId7" Type="http://schemas.openxmlformats.org/officeDocument/2006/relationships/image" Target="../media/image322.png"/><Relationship Id="rId12" Type="http://schemas.openxmlformats.org/officeDocument/2006/relationships/image" Target="../media/image327.svg"/><Relationship Id="rId17" Type="http://schemas.openxmlformats.org/officeDocument/2006/relationships/image" Target="../media/image332.png"/><Relationship Id="rId25" Type="http://schemas.openxmlformats.org/officeDocument/2006/relationships/image" Target="../media/image340.png"/><Relationship Id="rId33" Type="http://schemas.openxmlformats.org/officeDocument/2006/relationships/image" Target="../media/image348.png"/><Relationship Id="rId38" Type="http://schemas.openxmlformats.org/officeDocument/2006/relationships/image" Target="../media/image353.svg"/><Relationship Id="rId46" Type="http://schemas.openxmlformats.org/officeDocument/2006/relationships/image" Target="../media/image361.svg"/><Relationship Id="rId2" Type="http://schemas.openxmlformats.org/officeDocument/2006/relationships/notesSlide" Target="../notesSlides/notesSlide37.xml"/><Relationship Id="rId16" Type="http://schemas.openxmlformats.org/officeDocument/2006/relationships/image" Target="../media/image331.svg"/><Relationship Id="rId20" Type="http://schemas.openxmlformats.org/officeDocument/2006/relationships/image" Target="../media/image335.svg"/><Relationship Id="rId29" Type="http://schemas.openxmlformats.org/officeDocument/2006/relationships/image" Target="../media/image344.png"/><Relationship Id="rId41" Type="http://schemas.openxmlformats.org/officeDocument/2006/relationships/image" Target="../media/image356.png"/><Relationship Id="rId1" Type="http://schemas.openxmlformats.org/officeDocument/2006/relationships/slideLayout" Target="../slideLayouts/slideLayout27.xml"/><Relationship Id="rId6" Type="http://schemas.openxmlformats.org/officeDocument/2006/relationships/image" Target="../media/image321.svg"/><Relationship Id="rId11" Type="http://schemas.openxmlformats.org/officeDocument/2006/relationships/image" Target="../media/image326.png"/><Relationship Id="rId24" Type="http://schemas.openxmlformats.org/officeDocument/2006/relationships/image" Target="../media/image339.svg"/><Relationship Id="rId32" Type="http://schemas.openxmlformats.org/officeDocument/2006/relationships/image" Target="../media/image347.svg"/><Relationship Id="rId37" Type="http://schemas.openxmlformats.org/officeDocument/2006/relationships/image" Target="../media/image352.png"/><Relationship Id="rId40" Type="http://schemas.openxmlformats.org/officeDocument/2006/relationships/image" Target="../media/image355.svg"/><Relationship Id="rId45" Type="http://schemas.openxmlformats.org/officeDocument/2006/relationships/image" Target="../media/image360.png"/><Relationship Id="rId5" Type="http://schemas.openxmlformats.org/officeDocument/2006/relationships/image" Target="../media/image320.png"/><Relationship Id="rId15" Type="http://schemas.openxmlformats.org/officeDocument/2006/relationships/image" Target="../media/image330.png"/><Relationship Id="rId23" Type="http://schemas.openxmlformats.org/officeDocument/2006/relationships/image" Target="../media/image338.png"/><Relationship Id="rId28" Type="http://schemas.openxmlformats.org/officeDocument/2006/relationships/image" Target="../media/image343.svg"/><Relationship Id="rId36" Type="http://schemas.openxmlformats.org/officeDocument/2006/relationships/image" Target="../media/image351.svg"/><Relationship Id="rId49" Type="http://schemas.openxmlformats.org/officeDocument/2006/relationships/image" Target="../media/image364.png"/><Relationship Id="rId10" Type="http://schemas.openxmlformats.org/officeDocument/2006/relationships/image" Target="../media/image325.svg"/><Relationship Id="rId19" Type="http://schemas.openxmlformats.org/officeDocument/2006/relationships/image" Target="../media/image334.png"/><Relationship Id="rId31" Type="http://schemas.openxmlformats.org/officeDocument/2006/relationships/image" Target="../media/image346.png"/><Relationship Id="rId44" Type="http://schemas.openxmlformats.org/officeDocument/2006/relationships/image" Target="../media/image359.svg"/><Relationship Id="rId4" Type="http://schemas.openxmlformats.org/officeDocument/2006/relationships/image" Target="../media/image319.svg"/><Relationship Id="rId9" Type="http://schemas.openxmlformats.org/officeDocument/2006/relationships/image" Target="../media/image324.png"/><Relationship Id="rId14" Type="http://schemas.openxmlformats.org/officeDocument/2006/relationships/image" Target="../media/image329.svg"/><Relationship Id="rId22" Type="http://schemas.openxmlformats.org/officeDocument/2006/relationships/image" Target="../media/image337.svg"/><Relationship Id="rId27" Type="http://schemas.openxmlformats.org/officeDocument/2006/relationships/image" Target="../media/image342.png"/><Relationship Id="rId30" Type="http://schemas.openxmlformats.org/officeDocument/2006/relationships/image" Target="../media/image345.svg"/><Relationship Id="rId35" Type="http://schemas.openxmlformats.org/officeDocument/2006/relationships/image" Target="../media/image350.png"/><Relationship Id="rId43" Type="http://schemas.openxmlformats.org/officeDocument/2006/relationships/image" Target="../media/image358.png"/><Relationship Id="rId48" Type="http://schemas.openxmlformats.org/officeDocument/2006/relationships/image" Target="../media/image363.svg"/><Relationship Id="rId8" Type="http://schemas.openxmlformats.org/officeDocument/2006/relationships/image" Target="../media/image323.svg"/></Relationships>
</file>

<file path=ppt/slides/_rels/slide52.xml.rels><?xml version="1.0" encoding="UTF-8" standalone="yes"?>
<Relationships xmlns="http://schemas.openxmlformats.org/package/2006/relationships"><Relationship Id="rId8" Type="http://schemas.openxmlformats.org/officeDocument/2006/relationships/image" Target="../media/image371.svg"/><Relationship Id="rId13" Type="http://schemas.openxmlformats.org/officeDocument/2006/relationships/image" Target="../media/image376.png"/><Relationship Id="rId18" Type="http://schemas.openxmlformats.org/officeDocument/2006/relationships/image" Target="../media/image381.svg"/><Relationship Id="rId3" Type="http://schemas.openxmlformats.org/officeDocument/2006/relationships/image" Target="../media/image366.png"/><Relationship Id="rId21" Type="http://schemas.openxmlformats.org/officeDocument/2006/relationships/image" Target="../media/image384.png"/><Relationship Id="rId7" Type="http://schemas.openxmlformats.org/officeDocument/2006/relationships/image" Target="../media/image370.png"/><Relationship Id="rId12" Type="http://schemas.openxmlformats.org/officeDocument/2006/relationships/image" Target="../media/image375.svg"/><Relationship Id="rId17" Type="http://schemas.openxmlformats.org/officeDocument/2006/relationships/image" Target="../media/image380.png"/><Relationship Id="rId2" Type="http://schemas.openxmlformats.org/officeDocument/2006/relationships/notesSlide" Target="../notesSlides/notesSlide38.xml"/><Relationship Id="rId16" Type="http://schemas.openxmlformats.org/officeDocument/2006/relationships/image" Target="../media/image379.svg"/><Relationship Id="rId20" Type="http://schemas.openxmlformats.org/officeDocument/2006/relationships/image" Target="../media/image383.svg"/><Relationship Id="rId1" Type="http://schemas.openxmlformats.org/officeDocument/2006/relationships/slideLayout" Target="../slideLayouts/slideLayout27.xml"/><Relationship Id="rId6" Type="http://schemas.openxmlformats.org/officeDocument/2006/relationships/image" Target="../media/image369.svg"/><Relationship Id="rId11" Type="http://schemas.openxmlformats.org/officeDocument/2006/relationships/image" Target="../media/image374.png"/><Relationship Id="rId5" Type="http://schemas.openxmlformats.org/officeDocument/2006/relationships/image" Target="../media/image368.png"/><Relationship Id="rId15" Type="http://schemas.openxmlformats.org/officeDocument/2006/relationships/image" Target="../media/image378.png"/><Relationship Id="rId10" Type="http://schemas.openxmlformats.org/officeDocument/2006/relationships/image" Target="../media/image373.svg"/><Relationship Id="rId19" Type="http://schemas.openxmlformats.org/officeDocument/2006/relationships/image" Target="../media/image382.png"/><Relationship Id="rId4" Type="http://schemas.openxmlformats.org/officeDocument/2006/relationships/image" Target="../media/image367.svg"/><Relationship Id="rId9" Type="http://schemas.openxmlformats.org/officeDocument/2006/relationships/image" Target="../media/image372.png"/><Relationship Id="rId14" Type="http://schemas.openxmlformats.org/officeDocument/2006/relationships/image" Target="../media/image377.svg"/><Relationship Id="rId22" Type="http://schemas.openxmlformats.org/officeDocument/2006/relationships/image" Target="../media/image385.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8" Type="http://schemas.openxmlformats.org/officeDocument/2006/relationships/hyperlink" Target="https://microsoft.sharepoint.com/teams/BrandCentral/Guidelines/CE_brand_guidelines.pdf" TargetMode="External"/><Relationship Id="rId3" Type="http://schemas.openxmlformats.org/officeDocument/2006/relationships/hyperlink" Target="https://microsoft.sharepoint.com/teams/BrandCentral/Pages/Bundles/CloudEnterprise_Platform_template_03_12_14.aspx" TargetMode="External"/><Relationship Id="rId7" Type="http://schemas.openxmlformats.org/officeDocument/2006/relationships/hyperlink" Target="https://microsoft.sharepoint.com/teams/BrandCentral" TargetMode="External"/><Relationship Id="rId2" Type="http://schemas.openxmlformats.org/officeDocument/2006/relationships/notesSlide" Target="../notesSlides/notesSlide40.xml"/><Relationship Id="rId1" Type="http://schemas.openxmlformats.org/officeDocument/2006/relationships/slideLayout" Target="../slideLayouts/slideLayout28.xml"/><Relationship Id="rId6" Type="http://schemas.openxmlformats.org/officeDocument/2006/relationships/hyperlink" Target="https://www.microsoft.com/en-us/download/details.aspx?id=41937" TargetMode="External"/><Relationship Id="rId11" Type="http://schemas.openxmlformats.org/officeDocument/2006/relationships/hyperlink" Target="https://dev.azure.com/mseng/VSOnline/_wiki/wikis/VSOnline.wiki?wikiVersion=GBwikiMaster&amp;pagePath=/Standards,%20Practices%20and%20Tools/Azure%20DevOps%20Branding%20%26%20Design%20Guide" TargetMode="External"/><Relationship Id="rId5" Type="http://schemas.openxmlformats.org/officeDocument/2006/relationships/hyperlink" Target="https://microsoft.sharepoint.com/:p:/t/CloudDevAdvocacy/EcQXD_1rzXtAtasVVTri8MIBknzCPuosw3QQG5_goz6_xA?e=7RnRUU" TargetMode="External"/><Relationship Id="rId10" Type="http://schemas.openxmlformats.org/officeDocument/2006/relationships/hyperlink" Target="https://aka.ms/cloudstyle" TargetMode="External"/><Relationship Id="rId4" Type="http://schemas.openxmlformats.org/officeDocument/2006/relationships/hyperlink" Target="https://microsoft.sharepoint.com/teams/BrandCentral/Pages/Bundles/Azure_PowerPoint_template.aspx" TargetMode="External"/><Relationship Id="rId9" Type="http://schemas.openxmlformats.org/officeDocument/2006/relationships/hyperlink" Target="https://microsoft.sharepoint.com/teams/BrandCentral/Guidelines/Brand%20architecture%20at%20Microsoft.pdf"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1.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23F78-5F4E-4236-A124-F949734A3418}"/>
              </a:ext>
            </a:extLst>
          </p:cNvPr>
          <p:cNvSpPr>
            <a:spLocks noGrp="1"/>
          </p:cNvSpPr>
          <p:nvPr>
            <p:ph type="title"/>
          </p:nvPr>
        </p:nvSpPr>
        <p:spPr/>
        <p:txBody>
          <a:bodyPr/>
          <a:lstStyle/>
          <a:p>
            <a:r>
              <a:rPr lang="en-US" dirty="0"/>
              <a:t>Building the Real-time Web with ASP.NET Core </a:t>
            </a:r>
            <a:r>
              <a:rPr lang="en-US" dirty="0" err="1"/>
              <a:t>SignalR</a:t>
            </a:r>
            <a:endParaRPr lang="en-US" dirty="0"/>
          </a:p>
        </p:txBody>
      </p:sp>
      <p:sp>
        <p:nvSpPr>
          <p:cNvPr id="3" name="Text Placeholder 2">
            <a:extLst>
              <a:ext uri="{FF2B5EF4-FFF2-40B4-BE49-F238E27FC236}">
                <a16:creationId xmlns:a16="http://schemas.microsoft.com/office/drawing/2014/main" id="{BB213DEB-BA8A-4937-84EE-6597E058DA71}"/>
              </a:ext>
            </a:extLst>
          </p:cNvPr>
          <p:cNvSpPr>
            <a:spLocks noGrp="1"/>
          </p:cNvSpPr>
          <p:nvPr>
            <p:ph type="body" sz="quarter" idx="12"/>
          </p:nvPr>
        </p:nvSpPr>
        <p:spPr/>
        <p:txBody>
          <a:bodyPr/>
          <a:lstStyle/>
          <a:p>
            <a:r>
              <a:rPr lang="en-GB" b="1" dirty="0"/>
              <a:t>Scott Addie</a:t>
            </a:r>
          </a:p>
          <a:p>
            <a:r>
              <a:rPr lang="en-GB" dirty="0"/>
              <a:t>Senior Content Developer</a:t>
            </a:r>
          </a:p>
          <a:p>
            <a:r>
              <a:rPr lang="en-GB" dirty="0"/>
              <a:t>@</a:t>
            </a:r>
            <a:r>
              <a:rPr lang="en-GB" dirty="0" err="1"/>
              <a:t>Scott_Addie</a:t>
            </a:r>
            <a:endParaRPr lang="en-US" dirty="0"/>
          </a:p>
        </p:txBody>
      </p:sp>
      <p:pic>
        <p:nvPicPr>
          <p:cNvPr id="5" name="Picture 4">
            <a:extLst>
              <a:ext uri="{FF2B5EF4-FFF2-40B4-BE49-F238E27FC236}">
                <a16:creationId xmlns:a16="http://schemas.microsoft.com/office/drawing/2014/main" id="{F747FADB-2684-4781-9CD5-F0D3F4D0C3A3}"/>
              </a:ext>
            </a:extLst>
          </p:cNvPr>
          <p:cNvPicPr>
            <a:picLocks noChangeAspect="1"/>
          </p:cNvPicPr>
          <p:nvPr/>
        </p:nvPicPr>
        <p:blipFill>
          <a:blip r:embed="rId2"/>
          <a:stretch>
            <a:fillRect/>
          </a:stretch>
        </p:blipFill>
        <p:spPr>
          <a:xfrm>
            <a:off x="345233" y="1738362"/>
            <a:ext cx="790575" cy="847725"/>
          </a:xfrm>
          <a:prstGeom prst="rect">
            <a:avLst/>
          </a:prstGeom>
        </p:spPr>
      </p:pic>
    </p:spTree>
    <p:extLst>
      <p:ext uri="{BB962C8B-B14F-4D97-AF65-F5344CB8AC3E}">
        <p14:creationId xmlns:p14="http://schemas.microsoft.com/office/powerpoint/2010/main" val="211061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or: Elbow 7">
            <a:extLst>
              <a:ext uri="{FF2B5EF4-FFF2-40B4-BE49-F238E27FC236}">
                <a16:creationId xmlns:a16="http://schemas.microsoft.com/office/drawing/2014/main" id="{8536FA6C-CDC6-47F6-B701-C78B5BE0005F}"/>
              </a:ext>
            </a:extLst>
          </p:cNvPr>
          <p:cNvCxnSpPr>
            <a:cxnSpLocks/>
            <a:stCxn id="140" idx="0"/>
          </p:cNvCxnSpPr>
          <p:nvPr/>
        </p:nvCxnSpPr>
        <p:spPr>
          <a:xfrm rot="16200000" flipH="1">
            <a:off x="6248596" y="1144422"/>
            <a:ext cx="9079" cy="10244575"/>
          </a:xfrm>
          <a:prstGeom prst="bentConnector3">
            <a:avLst>
              <a:gd name="adj1" fmla="val -2517898"/>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OSS2014">
            <a:extLst>
              <a:ext uri="{FF2B5EF4-FFF2-40B4-BE49-F238E27FC236}">
                <a16:creationId xmlns:a16="http://schemas.microsoft.com/office/drawing/2014/main" id="{FE3C7EEC-AAB2-407C-9C4D-A2BAE3C390DB}"/>
              </a:ext>
            </a:extLst>
          </p:cNvPr>
          <p:cNvSpPr/>
          <p:nvPr/>
        </p:nvSpPr>
        <p:spPr bwMode="auto">
          <a:xfrm>
            <a:off x="2174436" y="4299092"/>
            <a:ext cx="1807612" cy="1553730"/>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a:gradFill>
                  <a:gsLst>
                    <a:gs pos="0">
                      <a:srgbClr val="1A1A1A"/>
                    </a:gs>
                    <a:gs pos="100000">
                      <a:srgbClr val="1A1A1A"/>
                    </a:gs>
                  </a:gsLst>
                  <a:lin ang="5400000" scaled="0"/>
                </a:gradFill>
                <a:latin typeface="Segoe UI"/>
              </a:rPr>
              <a:t>2014</a:t>
            </a:r>
          </a:p>
          <a:p>
            <a:pPr defTabSz="950663"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Satya “Microsoft </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loves Linux”</a:t>
            </a:r>
          </a:p>
          <a:p>
            <a:pPr defTabSz="950663"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Microsoft org on GitHub created</a:t>
            </a:r>
          </a:p>
          <a:p>
            <a:pPr defTabSz="950663"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.NET Foundation created</a:t>
            </a:r>
          </a:p>
        </p:txBody>
      </p:sp>
      <p:sp>
        <p:nvSpPr>
          <p:cNvPr id="105" name="OSS2015">
            <a:extLst>
              <a:ext uri="{FF2B5EF4-FFF2-40B4-BE49-F238E27FC236}">
                <a16:creationId xmlns:a16="http://schemas.microsoft.com/office/drawing/2014/main" id="{8D4E938A-9AF0-4DC9-B99F-BF18B5B9E479}"/>
              </a:ext>
            </a:extLst>
          </p:cNvPr>
          <p:cNvSpPr/>
          <p:nvPr/>
        </p:nvSpPr>
        <p:spPr bwMode="auto">
          <a:xfrm>
            <a:off x="4186986" y="3857102"/>
            <a:ext cx="1807612" cy="1995722"/>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a:gradFill>
                  <a:gsLst>
                    <a:gs pos="0">
                      <a:srgbClr val="1A1A1A"/>
                    </a:gs>
                    <a:gs pos="100000">
                      <a:srgbClr val="1A1A1A"/>
                    </a:gs>
                  </a:gsLst>
                  <a:lin ang="5400000" scaled="0"/>
                </a:gradFill>
                <a:latin typeface="Segoe UI"/>
              </a:rPr>
              <a:t>2015</a:t>
            </a:r>
          </a:p>
          <a:p>
            <a:pPr defTabSz="950663"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Visual Studio Code released</a:t>
            </a:r>
          </a:p>
          <a:p>
            <a:pPr defTabSz="950663"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HDInsight (Hadoop/</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Ubuntu) announced</a:t>
            </a:r>
          </a:p>
          <a:p>
            <a:pPr defTabSz="950663"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Microsoft jointly forms </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Node.js foundation</a:t>
            </a:r>
          </a:p>
        </p:txBody>
      </p:sp>
      <p:sp>
        <p:nvSpPr>
          <p:cNvPr id="107" name="OSS2016">
            <a:extLst>
              <a:ext uri="{FF2B5EF4-FFF2-40B4-BE49-F238E27FC236}">
                <a16:creationId xmlns:a16="http://schemas.microsoft.com/office/drawing/2014/main" id="{7423FAD6-4694-4AE4-81E9-D2F5A70B05CB}"/>
              </a:ext>
            </a:extLst>
          </p:cNvPr>
          <p:cNvSpPr/>
          <p:nvPr/>
        </p:nvSpPr>
        <p:spPr bwMode="auto">
          <a:xfrm>
            <a:off x="6225155" y="3169125"/>
            <a:ext cx="1807612" cy="2683695"/>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a:latin typeface="Segoe UI"/>
              </a:rPr>
              <a:t>2016</a:t>
            </a:r>
          </a:p>
          <a:p>
            <a:pPr defTabSz="950663" fontAlgn="base">
              <a:lnSpc>
                <a:spcPct val="90000"/>
              </a:lnSpc>
              <a:spcBef>
                <a:spcPts val="900"/>
              </a:spcBef>
              <a:spcAft>
                <a:spcPct val="0"/>
              </a:spcAft>
              <a:defRPr/>
            </a:pPr>
            <a:r>
              <a:rPr lang="en-US" sz="918" kern="0">
                <a:latin typeface="Segoe UI"/>
              </a:rPr>
              <a:t>.</a:t>
            </a:r>
            <a:r>
              <a:rPr lang="en-US" sz="1122" kern="0">
                <a:latin typeface="Segoe UI"/>
              </a:rPr>
              <a:t>NET Core 1.0</a:t>
            </a:r>
          </a:p>
          <a:p>
            <a:pPr defTabSz="950663" fontAlgn="base">
              <a:lnSpc>
                <a:spcPct val="90000"/>
              </a:lnSpc>
              <a:spcBef>
                <a:spcPts val="900"/>
              </a:spcBef>
              <a:spcAft>
                <a:spcPct val="0"/>
              </a:spcAft>
              <a:defRPr/>
            </a:pPr>
            <a:r>
              <a:rPr lang="en-US" sz="1122" kern="0">
                <a:latin typeface="Segoe UI"/>
              </a:rPr>
              <a:t>PowerShell Core</a:t>
            </a:r>
          </a:p>
          <a:p>
            <a:pPr defTabSz="950663" fontAlgn="base">
              <a:lnSpc>
                <a:spcPct val="90000"/>
              </a:lnSpc>
              <a:spcBef>
                <a:spcPts val="900"/>
              </a:spcBef>
              <a:spcAft>
                <a:spcPct val="0"/>
              </a:spcAft>
              <a:defRPr/>
            </a:pPr>
            <a:r>
              <a:rPr lang="en-US" sz="1122" kern="0">
                <a:latin typeface="Segoe UI"/>
              </a:rPr>
              <a:t>Windows Subsystem for Linux in Windows 10</a:t>
            </a:r>
          </a:p>
          <a:p>
            <a:pPr defTabSz="950663" fontAlgn="base">
              <a:lnSpc>
                <a:spcPct val="90000"/>
              </a:lnSpc>
              <a:spcBef>
                <a:spcPts val="900"/>
              </a:spcBef>
              <a:spcAft>
                <a:spcPct val="0"/>
              </a:spcAft>
              <a:defRPr/>
            </a:pPr>
            <a:r>
              <a:rPr lang="en-US" sz="1122" kern="0">
                <a:latin typeface="Segoe UI"/>
              </a:rPr>
              <a:t>Microsoft joins </a:t>
            </a:r>
            <a:br>
              <a:rPr lang="en-US" sz="1122" kern="0">
                <a:latin typeface="Segoe UI"/>
              </a:rPr>
            </a:br>
            <a:r>
              <a:rPr lang="en-US" sz="1122" kern="0">
                <a:latin typeface="Segoe UI"/>
              </a:rPr>
              <a:t>Linux Foundation</a:t>
            </a:r>
          </a:p>
          <a:p>
            <a:pPr defTabSz="950663" fontAlgn="base">
              <a:lnSpc>
                <a:spcPct val="90000"/>
              </a:lnSpc>
              <a:spcBef>
                <a:spcPts val="900"/>
              </a:spcBef>
              <a:spcAft>
                <a:spcPct val="0"/>
              </a:spcAft>
              <a:defRPr/>
            </a:pPr>
            <a:r>
              <a:rPr lang="en-US" sz="1122" kern="0">
                <a:latin typeface="Segoe UI"/>
              </a:rPr>
              <a:t>GitHub recognizes Microsoft as a top open source contributor</a:t>
            </a:r>
          </a:p>
        </p:txBody>
      </p:sp>
      <p:sp>
        <p:nvSpPr>
          <p:cNvPr id="108" name="OSS2017">
            <a:extLst>
              <a:ext uri="{FF2B5EF4-FFF2-40B4-BE49-F238E27FC236}">
                <a16:creationId xmlns:a16="http://schemas.microsoft.com/office/drawing/2014/main" id="{9A46CC7F-F9AD-4E1D-A8ED-E0C9BDEB8DCD}"/>
              </a:ext>
            </a:extLst>
          </p:cNvPr>
          <p:cNvSpPr/>
          <p:nvPr/>
        </p:nvSpPr>
        <p:spPr bwMode="auto">
          <a:xfrm>
            <a:off x="8274193" y="2256020"/>
            <a:ext cx="1807612" cy="3596802"/>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a:latin typeface="Segoe UI"/>
              </a:rPr>
              <a:t>2017</a:t>
            </a:r>
          </a:p>
          <a:p>
            <a:pPr defTabSz="950663" fontAlgn="base">
              <a:lnSpc>
                <a:spcPct val="90000"/>
              </a:lnSpc>
              <a:spcBef>
                <a:spcPts val="900"/>
              </a:spcBef>
              <a:spcAft>
                <a:spcPct val="0"/>
              </a:spcAft>
              <a:defRPr/>
            </a:pPr>
            <a:r>
              <a:rPr lang="en-US" sz="1122" kern="0">
                <a:latin typeface="Segoe UI"/>
              </a:rPr>
              <a:t>Microsoft </a:t>
            </a:r>
            <a:br>
              <a:rPr lang="en-US" sz="1122" kern="0">
                <a:latin typeface="Segoe UI"/>
              </a:rPr>
            </a:br>
            <a:r>
              <a:rPr lang="en-US" sz="1122" kern="0">
                <a:latin typeface="Segoe UI"/>
              </a:rPr>
              <a:t>Azure Kubernetes </a:t>
            </a:r>
            <a:br>
              <a:rPr lang="en-US" sz="1122" kern="0">
                <a:latin typeface="Segoe UI"/>
              </a:rPr>
            </a:br>
            <a:r>
              <a:rPr lang="en-US" sz="1122" kern="0">
                <a:latin typeface="Segoe UI"/>
              </a:rPr>
              <a:t>Service launched</a:t>
            </a:r>
          </a:p>
          <a:p>
            <a:pPr defTabSz="950663" fontAlgn="base">
              <a:lnSpc>
                <a:spcPct val="90000"/>
              </a:lnSpc>
              <a:spcBef>
                <a:spcPts val="900"/>
              </a:spcBef>
              <a:spcAft>
                <a:spcPct val="0"/>
              </a:spcAft>
              <a:defRPr/>
            </a:pPr>
            <a:r>
              <a:rPr lang="en-US" sz="1122" kern="0">
                <a:latin typeface="Segoe UI"/>
              </a:rPr>
              <a:t>Draft, Brigade, </a:t>
            </a:r>
            <a:r>
              <a:rPr lang="en-US" sz="1122" kern="0" err="1">
                <a:latin typeface="Segoe UI"/>
              </a:rPr>
              <a:t>Kashti</a:t>
            </a:r>
            <a:r>
              <a:rPr lang="en-US" sz="1122" kern="0">
                <a:latin typeface="Segoe UI"/>
              </a:rPr>
              <a:t> projects submitted to Kubernetes community</a:t>
            </a:r>
          </a:p>
          <a:p>
            <a:pPr defTabSz="950663" fontAlgn="base">
              <a:lnSpc>
                <a:spcPct val="90000"/>
              </a:lnSpc>
              <a:spcBef>
                <a:spcPts val="900"/>
              </a:spcBef>
              <a:spcAft>
                <a:spcPct val="0"/>
              </a:spcAft>
              <a:defRPr/>
            </a:pPr>
            <a:r>
              <a:rPr lang="en-US" sz="1122" kern="0">
                <a:latin typeface="Segoe UI"/>
              </a:rPr>
              <a:t>Microsoft joins Cloud Native Computing &amp; Cloud Foundry Foundations</a:t>
            </a:r>
          </a:p>
          <a:p>
            <a:pPr defTabSz="950663" fontAlgn="base">
              <a:lnSpc>
                <a:spcPct val="90000"/>
              </a:lnSpc>
              <a:spcBef>
                <a:spcPts val="900"/>
              </a:spcBef>
              <a:spcAft>
                <a:spcPct val="0"/>
              </a:spcAft>
              <a:defRPr/>
            </a:pPr>
            <a:r>
              <a:rPr lang="en-US" sz="1122" kern="0">
                <a:latin typeface="Segoe UI"/>
              </a:rPr>
              <a:t>SQL 2017 on Linux</a:t>
            </a:r>
          </a:p>
          <a:p>
            <a:pPr defTabSz="950663" fontAlgn="base">
              <a:lnSpc>
                <a:spcPct val="90000"/>
              </a:lnSpc>
              <a:spcBef>
                <a:spcPts val="900"/>
              </a:spcBef>
              <a:spcAft>
                <a:spcPct val="0"/>
              </a:spcAft>
              <a:defRPr/>
            </a:pPr>
            <a:r>
              <a:rPr lang="en-US" sz="1122" kern="0">
                <a:latin typeface="Segoe UI"/>
              </a:rPr>
              <a:t>Windows source code moved to Git</a:t>
            </a:r>
          </a:p>
          <a:p>
            <a:pPr defTabSz="950663" fontAlgn="base">
              <a:lnSpc>
                <a:spcPct val="90000"/>
              </a:lnSpc>
              <a:spcBef>
                <a:spcPts val="900"/>
              </a:spcBef>
              <a:spcAft>
                <a:spcPct val="0"/>
              </a:spcAft>
              <a:defRPr/>
            </a:pPr>
            <a:r>
              <a:rPr lang="en-US" sz="1122" kern="0">
                <a:latin typeface="Segoe UI"/>
              </a:rPr>
              <a:t>Azure Databricks </a:t>
            </a:r>
            <a:br>
              <a:rPr lang="en-US" sz="1122" kern="0">
                <a:latin typeface="Segoe UI"/>
              </a:rPr>
            </a:br>
            <a:r>
              <a:rPr lang="en-US" sz="1122" kern="0">
                <a:latin typeface="Segoe UI"/>
              </a:rPr>
              <a:t>(Apache Spark) announced</a:t>
            </a:r>
          </a:p>
        </p:txBody>
      </p:sp>
      <p:sp>
        <p:nvSpPr>
          <p:cNvPr id="109" name="OSS2018">
            <a:extLst>
              <a:ext uri="{FF2B5EF4-FFF2-40B4-BE49-F238E27FC236}">
                <a16:creationId xmlns:a16="http://schemas.microsoft.com/office/drawing/2014/main" id="{48751D6F-294F-4EC1-BED0-701752FDB994}"/>
              </a:ext>
            </a:extLst>
          </p:cNvPr>
          <p:cNvSpPr/>
          <p:nvPr/>
        </p:nvSpPr>
        <p:spPr bwMode="auto">
          <a:xfrm>
            <a:off x="10317113" y="1276559"/>
            <a:ext cx="1807612" cy="4576264"/>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a:gradFill>
                  <a:gsLst>
                    <a:gs pos="0">
                      <a:srgbClr val="1A1A1A"/>
                    </a:gs>
                    <a:gs pos="100000">
                      <a:srgbClr val="1A1A1A"/>
                    </a:gs>
                  </a:gsLst>
                  <a:lin ang="5400000" scaled="0"/>
                </a:gradFill>
                <a:latin typeface="Segoe UI"/>
              </a:rPr>
              <a:t>2018</a:t>
            </a:r>
          </a:p>
          <a:p>
            <a:pPr defTabSz="950663" fontAlgn="base">
              <a:lnSpc>
                <a:spcPct val="90000"/>
              </a:lnSpc>
              <a:spcBef>
                <a:spcPts val="800"/>
              </a:spcBef>
              <a:spcAft>
                <a:spcPts val="600"/>
              </a:spcAft>
              <a:defRPr/>
            </a:pPr>
            <a:r>
              <a:rPr lang="en-US" sz="1122" kern="0">
                <a:gradFill>
                  <a:gsLst>
                    <a:gs pos="0">
                      <a:srgbClr val="1A1A1A"/>
                    </a:gs>
                    <a:gs pos="100000">
                      <a:srgbClr val="1A1A1A"/>
                    </a:gs>
                  </a:gsLst>
                  <a:lin ang="5400000" scaled="0"/>
                </a:gradFill>
                <a:latin typeface="Segoe UI"/>
              </a:rPr>
              <a:t>Visual Studio Code ranked #1 developer tool </a:t>
            </a:r>
          </a:p>
          <a:p>
            <a:pPr defTabSz="950663" fontAlgn="base">
              <a:lnSpc>
                <a:spcPct val="90000"/>
              </a:lnSpc>
              <a:spcBef>
                <a:spcPts val="800"/>
              </a:spcBef>
              <a:spcAft>
                <a:spcPts val="600"/>
              </a:spcAft>
              <a:defRPr/>
            </a:pPr>
            <a:r>
              <a:rPr lang="en-US" sz="1122" kern="0">
                <a:gradFill>
                  <a:gsLst>
                    <a:gs pos="0">
                      <a:srgbClr val="1A1A1A"/>
                    </a:gs>
                    <a:gs pos="100000">
                      <a:srgbClr val="1A1A1A"/>
                    </a:gs>
                  </a:gsLst>
                  <a:lin ang="5400000" scaled="0"/>
                </a:gradFill>
                <a:latin typeface="Segoe UI"/>
              </a:rPr>
              <a:t>Azure Service Fabric </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Open Sourced</a:t>
            </a:r>
          </a:p>
          <a:p>
            <a:pPr defTabSz="950663" fontAlgn="base">
              <a:lnSpc>
                <a:spcPct val="90000"/>
              </a:lnSpc>
              <a:spcBef>
                <a:spcPts val="800"/>
              </a:spcBef>
              <a:spcAft>
                <a:spcPts val="600"/>
              </a:spcAft>
              <a:defRPr/>
            </a:pPr>
            <a:r>
              <a:rPr lang="en-US" sz="1122" kern="0">
                <a:gradFill>
                  <a:gsLst>
                    <a:gs pos="0">
                      <a:srgbClr val="1A1A1A"/>
                    </a:gs>
                    <a:gs pos="100000">
                      <a:srgbClr val="1A1A1A"/>
                    </a:gs>
                  </a:gsLst>
                  <a:lin ang="5400000" scaled="0"/>
                </a:gradFill>
                <a:latin typeface="Segoe UI"/>
              </a:rPr>
              <a:t>Azure Sphere with </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Linux kernel</a:t>
            </a:r>
          </a:p>
          <a:p>
            <a:pPr defTabSz="950663" fontAlgn="base">
              <a:lnSpc>
                <a:spcPct val="90000"/>
              </a:lnSpc>
              <a:spcBef>
                <a:spcPts val="800"/>
              </a:spcBef>
              <a:spcAft>
                <a:spcPts val="600"/>
              </a:spcAft>
              <a:defRPr/>
            </a:pPr>
            <a:r>
              <a:rPr lang="en-US" sz="1122" kern="0">
                <a:gradFill>
                  <a:gsLst>
                    <a:gs pos="0">
                      <a:srgbClr val="1A1A1A"/>
                    </a:gs>
                    <a:gs pos="100000">
                      <a:srgbClr val="1A1A1A"/>
                    </a:gs>
                  </a:gsLst>
                  <a:lin ang="5400000" scaled="0"/>
                </a:gradFill>
                <a:latin typeface="Segoe UI"/>
              </a:rPr>
              <a:t>Intent to acquire</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GitHub announced</a:t>
            </a:r>
          </a:p>
          <a:p>
            <a:pPr defTabSz="950663" fontAlgn="base">
              <a:lnSpc>
                <a:spcPct val="90000"/>
              </a:lnSpc>
              <a:spcBef>
                <a:spcPts val="800"/>
              </a:spcBef>
              <a:spcAft>
                <a:spcPts val="600"/>
              </a:spcAft>
              <a:defRPr/>
            </a:pPr>
            <a:r>
              <a:rPr lang="en-US" sz="1122" kern="0">
                <a:gradFill>
                  <a:gsLst>
                    <a:gs pos="0">
                      <a:srgbClr val="1A1A1A"/>
                    </a:gs>
                    <a:gs pos="100000">
                      <a:srgbClr val="1A1A1A"/>
                    </a:gs>
                  </a:gsLst>
                  <a:lin ang="5400000" scaled="0"/>
                </a:gradFill>
                <a:latin typeface="Segoe UI"/>
              </a:rPr>
              <a:t>~5,000 Microsoft employees committing </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to open source projects on GitHub</a:t>
            </a:r>
          </a:p>
          <a:p>
            <a:pPr defTabSz="950663" fontAlgn="base">
              <a:lnSpc>
                <a:spcPct val="90000"/>
              </a:lnSpc>
              <a:spcBef>
                <a:spcPts val="800"/>
              </a:spcBef>
              <a:spcAft>
                <a:spcPts val="600"/>
              </a:spcAft>
              <a:defRPr/>
            </a:pPr>
            <a:r>
              <a:rPr lang="en-US" sz="1122" kern="0">
                <a:gradFill>
                  <a:gsLst>
                    <a:gs pos="0">
                      <a:srgbClr val="1A1A1A"/>
                    </a:gs>
                    <a:gs pos="100000">
                      <a:srgbClr val="1A1A1A"/>
                    </a:gs>
                  </a:gsLst>
                  <a:lin ang="5400000" scaled="0"/>
                </a:gradFill>
                <a:latin typeface="Segoe UI"/>
              </a:rPr>
              <a:t>Azure trending to </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50% Linux</a:t>
            </a:r>
          </a:p>
          <a:p>
            <a:pPr defTabSz="950663" fontAlgn="base">
              <a:lnSpc>
                <a:spcPct val="90000"/>
              </a:lnSpc>
              <a:spcBef>
                <a:spcPts val="800"/>
              </a:spcBef>
              <a:spcAft>
                <a:spcPts val="600"/>
              </a:spcAft>
              <a:defRPr/>
            </a:pPr>
            <a:r>
              <a:rPr lang="en-US" sz="1122" kern="0">
                <a:gradFill>
                  <a:gsLst>
                    <a:gs pos="0">
                      <a:srgbClr val="1A1A1A"/>
                    </a:gs>
                    <a:gs pos="100000">
                      <a:srgbClr val="1A1A1A"/>
                    </a:gs>
                  </a:gsLst>
                  <a:lin ang="5400000" scaled="0"/>
                </a:gradFill>
                <a:latin typeface="Segoe UI"/>
              </a:rPr>
              <a:t>Microsoft continues as largest contributor to open source projects on GitHub</a:t>
            </a:r>
          </a:p>
        </p:txBody>
      </p:sp>
      <p:pic>
        <p:nvPicPr>
          <p:cNvPr id="18" name="connector">
            <a:extLst>
              <a:ext uri="{FF2B5EF4-FFF2-40B4-BE49-F238E27FC236}">
                <a16:creationId xmlns:a16="http://schemas.microsoft.com/office/drawing/2014/main" id="{3BE6B566-2BF3-41DB-A36C-5CBDB75EEA5A}"/>
              </a:ext>
            </a:extLst>
          </p:cNvPr>
          <p:cNvPicPr>
            <a:picLocks noChangeAspect="1"/>
          </p:cNvPicPr>
          <p:nvPr/>
        </p:nvPicPr>
        <p:blipFill>
          <a:blip r:embed="rId3"/>
          <a:stretch>
            <a:fillRect/>
          </a:stretch>
        </p:blipFill>
        <p:spPr>
          <a:xfrm>
            <a:off x="1130847" y="6019666"/>
            <a:ext cx="10246722" cy="242498"/>
          </a:xfrm>
          <a:prstGeom prst="rect">
            <a:avLst/>
          </a:prstGeom>
        </p:spPr>
      </p:pic>
      <p:sp>
        <p:nvSpPr>
          <p:cNvPr id="86" name="TextBox 85">
            <a:extLst>
              <a:ext uri="{FF2B5EF4-FFF2-40B4-BE49-F238E27FC236}">
                <a16:creationId xmlns:a16="http://schemas.microsoft.com/office/drawing/2014/main" id="{AAC4757A-D1FC-472B-8B09-CB9515DD6048}"/>
              </a:ext>
            </a:extLst>
          </p:cNvPr>
          <p:cNvSpPr txBox="1"/>
          <p:nvPr/>
        </p:nvSpPr>
        <p:spPr>
          <a:xfrm>
            <a:off x="2882927" y="6348428"/>
            <a:ext cx="332351" cy="101801"/>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32563">
              <a:defRPr/>
            </a:pPr>
            <a:r>
              <a:rPr lang="en-US" sz="1071">
                <a:gradFill>
                  <a:gsLst>
                    <a:gs pos="2917">
                      <a:srgbClr val="0078D4"/>
                    </a:gs>
                    <a:gs pos="100000">
                      <a:srgbClr val="0078D4"/>
                    </a:gs>
                  </a:gsLst>
                  <a:lin ang="5400000" scaled="0"/>
                </a:gradFill>
                <a:latin typeface="Segoe UI"/>
              </a:rPr>
              <a:t>2014</a:t>
            </a:r>
          </a:p>
        </p:txBody>
      </p:sp>
      <p:sp>
        <p:nvSpPr>
          <p:cNvPr id="87" name="TextBox 86">
            <a:extLst>
              <a:ext uri="{FF2B5EF4-FFF2-40B4-BE49-F238E27FC236}">
                <a16:creationId xmlns:a16="http://schemas.microsoft.com/office/drawing/2014/main" id="{F52B0685-E617-4296-BADB-90046DDC3165}"/>
              </a:ext>
            </a:extLst>
          </p:cNvPr>
          <p:cNvSpPr txBox="1"/>
          <p:nvPr/>
        </p:nvSpPr>
        <p:spPr>
          <a:xfrm>
            <a:off x="6964979" y="6344869"/>
            <a:ext cx="332351" cy="108919"/>
          </a:xfrm>
          <a:prstGeom prst="roundRect">
            <a:avLst>
              <a:gd name="adj" fmla="val 27323"/>
            </a:avLst>
          </a:prstGeom>
          <a:solidFill>
            <a:schemeClr val="bg1"/>
          </a:solidFill>
        </p:spPr>
        <p:txBody>
          <a:bodyPr wrap="square" lIns="0" tIns="0" rIns="0" bIns="0" rtlCol="0" anchor="ctr">
            <a:noAutofit/>
          </a:bodyPr>
          <a:lstStyle/>
          <a:p>
            <a:pPr algn="ctr" defTabSz="932563">
              <a:defRPr/>
            </a:pPr>
            <a:r>
              <a:rPr lang="en-US" sz="1071" b="1">
                <a:gradFill>
                  <a:gsLst>
                    <a:gs pos="2917">
                      <a:srgbClr val="0078D4"/>
                    </a:gs>
                    <a:gs pos="100000">
                      <a:srgbClr val="0078D4"/>
                    </a:gs>
                  </a:gsLst>
                  <a:lin ang="5400000" scaled="0"/>
                </a:gradFill>
                <a:latin typeface="Segoe UI"/>
              </a:rPr>
              <a:t>2016</a:t>
            </a:r>
          </a:p>
        </p:txBody>
      </p:sp>
      <p:sp>
        <p:nvSpPr>
          <p:cNvPr id="88" name="TextBox 87">
            <a:extLst>
              <a:ext uri="{FF2B5EF4-FFF2-40B4-BE49-F238E27FC236}">
                <a16:creationId xmlns:a16="http://schemas.microsoft.com/office/drawing/2014/main" id="{27C1DB03-29D6-4A19-8CEA-3B5096A4B459}"/>
              </a:ext>
            </a:extLst>
          </p:cNvPr>
          <p:cNvSpPr txBox="1"/>
          <p:nvPr/>
        </p:nvSpPr>
        <p:spPr>
          <a:xfrm>
            <a:off x="9009890" y="6341309"/>
            <a:ext cx="341773" cy="116038"/>
          </a:xfrm>
          <a:prstGeom prst="roundRect">
            <a:avLst>
              <a:gd name="adj" fmla="val 31973"/>
            </a:avLst>
          </a:prstGeom>
          <a:solidFill>
            <a:schemeClr val="bg1"/>
          </a:solidFill>
        </p:spPr>
        <p:txBody>
          <a:bodyPr wrap="square" lIns="0" tIns="0" rIns="0" bIns="0" rtlCol="0" anchor="ctr">
            <a:noAutofit/>
          </a:bodyPr>
          <a:lstStyle/>
          <a:p>
            <a:pPr algn="ctr" defTabSz="932563">
              <a:defRPr/>
            </a:pPr>
            <a:r>
              <a:rPr lang="en-US" sz="1071" b="1">
                <a:gradFill>
                  <a:gsLst>
                    <a:gs pos="2917">
                      <a:srgbClr val="0078D4"/>
                    </a:gs>
                    <a:gs pos="100000">
                      <a:srgbClr val="0078D4"/>
                    </a:gs>
                  </a:gsLst>
                  <a:lin ang="5400000" scaled="0"/>
                </a:gradFill>
                <a:latin typeface="Segoe UI"/>
              </a:rPr>
              <a:t>2017</a:t>
            </a:r>
          </a:p>
        </p:txBody>
      </p:sp>
      <p:sp>
        <p:nvSpPr>
          <p:cNvPr id="140" name="Rectangle 139">
            <a:extLst>
              <a:ext uri="{FF2B5EF4-FFF2-40B4-BE49-F238E27FC236}">
                <a16:creationId xmlns:a16="http://schemas.microsoft.com/office/drawing/2014/main" id="{F3CCAC53-F4B0-489E-8C22-829BA5649A62}"/>
              </a:ext>
            </a:extLst>
          </p:cNvPr>
          <p:cNvSpPr/>
          <p:nvPr/>
        </p:nvSpPr>
        <p:spPr bwMode="auto">
          <a:xfrm>
            <a:off x="820147" y="6262170"/>
            <a:ext cx="621403" cy="272126"/>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a:defRPr/>
            </a:pPr>
            <a:r>
              <a:rPr lang="en-US" sz="1600">
                <a:solidFill>
                  <a:srgbClr val="0078D7"/>
                </a:solidFill>
                <a:latin typeface="+mj-lt"/>
              </a:rPr>
              <a:t>2012</a:t>
            </a:r>
          </a:p>
        </p:txBody>
      </p:sp>
      <p:sp>
        <p:nvSpPr>
          <p:cNvPr id="37" name="Oval Pointer">
            <a:extLst>
              <a:ext uri="{FF2B5EF4-FFF2-40B4-BE49-F238E27FC236}">
                <a16:creationId xmlns:a16="http://schemas.microsoft.com/office/drawing/2014/main" id="{9D8E15BD-60D5-4F84-9C86-46B2885A35CA}"/>
              </a:ext>
            </a:extLst>
          </p:cNvPr>
          <p:cNvSpPr/>
          <p:nvPr/>
        </p:nvSpPr>
        <p:spPr bwMode="auto">
          <a:xfrm>
            <a:off x="1058906" y="5927157"/>
            <a:ext cx="185005" cy="185005"/>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714E2A4E-E8FE-4BDB-977F-6A1FAAF44A10}"/>
              </a:ext>
            </a:extLst>
          </p:cNvPr>
          <p:cNvPicPr>
            <a:picLocks noChangeAspect="1"/>
          </p:cNvPicPr>
          <p:nvPr/>
        </p:nvPicPr>
        <p:blipFill rotWithShape="1">
          <a:blip r:embed="rId4"/>
          <a:srcRect l="23815" t="31218" b="2050"/>
          <a:stretch/>
        </p:blipFill>
        <p:spPr>
          <a:xfrm>
            <a:off x="-12465798" y="-1"/>
            <a:ext cx="12430766" cy="6126686"/>
          </a:xfrm>
          <a:prstGeom prst="rect">
            <a:avLst/>
          </a:prstGeom>
        </p:spPr>
      </p:pic>
      <p:sp>
        <p:nvSpPr>
          <p:cNvPr id="65" name="Rectangle 64">
            <a:extLst>
              <a:ext uri="{FF2B5EF4-FFF2-40B4-BE49-F238E27FC236}">
                <a16:creationId xmlns:a16="http://schemas.microsoft.com/office/drawing/2014/main" id="{C43E9FB4-2D24-4715-87F4-2DA3F4D92804}"/>
              </a:ext>
            </a:extLst>
          </p:cNvPr>
          <p:cNvSpPr/>
          <p:nvPr/>
        </p:nvSpPr>
        <p:spPr bwMode="auto">
          <a:xfrm>
            <a:off x="-10809518" y="-14524"/>
            <a:ext cx="10789702" cy="6126686"/>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99272DB6-D281-4543-BA88-F11C6B7BE18A}"/>
              </a:ext>
            </a:extLst>
          </p:cNvPr>
          <p:cNvSpPr/>
          <p:nvPr/>
        </p:nvSpPr>
        <p:spPr>
          <a:xfrm>
            <a:off x="-5768295" y="1595818"/>
            <a:ext cx="4876738" cy="2207265"/>
          </a:xfrm>
          <a:prstGeom prst="rect">
            <a:avLst/>
          </a:prstGeom>
        </p:spPr>
        <p:txBody>
          <a:bodyPr wrap="square">
            <a:spAutoFit/>
          </a:bodyPr>
          <a:lstStyle/>
          <a:p>
            <a:pPr marL="116575" indent="-116575" defTabSz="932563">
              <a:defRPr/>
            </a:pPr>
            <a:r>
              <a:rPr lang="en-US" sz="2448">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32563">
              <a:defRPr/>
            </a:pPr>
            <a:br>
              <a:rPr lang="en-US" sz="2448">
                <a:gradFill>
                  <a:gsLst>
                    <a:gs pos="2917">
                      <a:srgbClr val="FFFFFF"/>
                    </a:gs>
                    <a:gs pos="100000">
                      <a:srgbClr val="FFFFFF"/>
                    </a:gs>
                  </a:gsLst>
                  <a:lin ang="5400000" scaled="0"/>
                </a:gradFill>
                <a:latin typeface="Segoe UI"/>
              </a:rPr>
            </a:br>
            <a:r>
              <a:rPr lang="en-US">
                <a:gradFill>
                  <a:gsLst>
                    <a:gs pos="2917">
                      <a:srgbClr val="FFFFFF"/>
                    </a:gs>
                    <a:gs pos="100000">
                      <a:srgbClr val="FFFFFF"/>
                    </a:gs>
                  </a:gsLst>
                  <a:lin ang="5400000" scaled="0"/>
                </a:gradFill>
                <a:latin typeface="Segoe UI"/>
              </a:rPr>
              <a:t>—Satya Nadella, CEO</a:t>
            </a:r>
            <a:br>
              <a:rPr lang="en-US">
                <a:gradFill>
                  <a:gsLst>
                    <a:gs pos="2917">
                      <a:srgbClr val="FFFFFF"/>
                    </a:gs>
                    <a:gs pos="100000">
                      <a:srgbClr val="FFFFFF"/>
                    </a:gs>
                  </a:gsLst>
                  <a:lin ang="5400000" scaled="0"/>
                </a:gradFill>
                <a:latin typeface="Segoe UI"/>
              </a:rPr>
            </a:br>
            <a:r>
              <a:rPr lang="en-US">
                <a:gradFill>
                  <a:gsLst>
                    <a:gs pos="2917">
                      <a:srgbClr val="FFFFFF"/>
                    </a:gs>
                    <a:gs pos="100000">
                      <a:srgbClr val="FFFFFF"/>
                    </a:gs>
                  </a:gsLst>
                  <a:lin ang="5400000" scaled="0"/>
                </a:gradFill>
                <a:latin typeface="Segoe UI"/>
              </a:rPr>
              <a:t>Microsoft</a:t>
            </a:r>
            <a:endParaRPr lang="en-US" sz="2448">
              <a:gradFill>
                <a:gsLst>
                  <a:gs pos="2917">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F2ED2343-E8EF-4FF8-BABD-71CAC92288A2}"/>
              </a:ext>
            </a:extLst>
          </p:cNvPr>
          <p:cNvSpPr>
            <a:spLocks noGrp="1"/>
          </p:cNvSpPr>
          <p:nvPr>
            <p:ph type="title"/>
          </p:nvPr>
        </p:nvSpPr>
        <p:spPr/>
        <p:txBody>
          <a:bodyPr/>
          <a:lstStyle/>
          <a:p>
            <a:r>
              <a:rPr lang="en-US"/>
              <a:t>Microsoft       Open Source</a:t>
            </a:r>
          </a:p>
        </p:txBody>
      </p:sp>
      <p:pic>
        <p:nvPicPr>
          <p:cNvPr id="44" name="Graphic 43" descr="Heart">
            <a:extLst>
              <a:ext uri="{FF2B5EF4-FFF2-40B4-BE49-F238E27FC236}">
                <a16:creationId xmlns:a16="http://schemas.microsoft.com/office/drawing/2014/main" id="{3F5E5BA1-73E3-4A07-86F6-FAD76DD357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6295" y="228724"/>
            <a:ext cx="782808" cy="782808"/>
          </a:xfrm>
          <a:prstGeom prst="rect">
            <a:avLst/>
          </a:prstGeom>
        </p:spPr>
      </p:pic>
      <p:sp>
        <p:nvSpPr>
          <p:cNvPr id="45" name="OSS2012">
            <a:extLst>
              <a:ext uri="{FF2B5EF4-FFF2-40B4-BE49-F238E27FC236}">
                <a16:creationId xmlns:a16="http://schemas.microsoft.com/office/drawing/2014/main" id="{4B023635-C8D7-46E7-AD90-DD7482A83B28}"/>
              </a:ext>
            </a:extLst>
          </p:cNvPr>
          <p:cNvSpPr/>
          <p:nvPr/>
        </p:nvSpPr>
        <p:spPr bwMode="auto">
          <a:xfrm>
            <a:off x="329731" y="4718972"/>
            <a:ext cx="1616885" cy="1133850"/>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a:gradFill>
                  <a:gsLst>
                    <a:gs pos="0">
                      <a:srgbClr val="1A1A1A"/>
                    </a:gs>
                    <a:gs pos="100000">
                      <a:srgbClr val="1A1A1A"/>
                    </a:gs>
                  </a:gsLst>
                  <a:lin ang="5400000" scaled="0"/>
                </a:gradFill>
                <a:latin typeface="Segoe UI"/>
              </a:rPr>
              <a:t>2012</a:t>
            </a:r>
          </a:p>
          <a:p>
            <a:pPr defTabSz="950663"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TypeScript released</a:t>
            </a:r>
          </a:p>
          <a:p>
            <a:pPr defTabSz="950663"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Git support added to TFS and Visual Studio</a:t>
            </a:r>
          </a:p>
        </p:txBody>
      </p:sp>
      <p:sp>
        <p:nvSpPr>
          <p:cNvPr id="46" name="TextBox 45">
            <a:extLst>
              <a:ext uri="{FF2B5EF4-FFF2-40B4-BE49-F238E27FC236}">
                <a16:creationId xmlns:a16="http://schemas.microsoft.com/office/drawing/2014/main" id="{F825D7AF-E782-42AE-95A4-DA2CD77D98AB}"/>
              </a:ext>
            </a:extLst>
          </p:cNvPr>
          <p:cNvSpPr txBox="1"/>
          <p:nvPr/>
        </p:nvSpPr>
        <p:spPr>
          <a:xfrm>
            <a:off x="4893123" y="6348428"/>
            <a:ext cx="332351" cy="101801"/>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32563">
              <a:defRPr/>
            </a:pPr>
            <a:r>
              <a:rPr lang="en-US" sz="1071">
                <a:gradFill>
                  <a:gsLst>
                    <a:gs pos="2917">
                      <a:srgbClr val="0078D4"/>
                    </a:gs>
                    <a:gs pos="100000">
                      <a:srgbClr val="0078D4"/>
                    </a:gs>
                  </a:gsLst>
                  <a:lin ang="5400000" scaled="0"/>
                </a:gradFill>
                <a:latin typeface="Segoe UI"/>
              </a:rPr>
              <a:t>2015</a:t>
            </a:r>
          </a:p>
        </p:txBody>
      </p:sp>
      <p:sp>
        <p:nvSpPr>
          <p:cNvPr id="57" name="Rectangle 56">
            <a:extLst>
              <a:ext uri="{FF2B5EF4-FFF2-40B4-BE49-F238E27FC236}">
                <a16:creationId xmlns:a16="http://schemas.microsoft.com/office/drawing/2014/main" id="{2DDD1D78-2EF0-4D0E-A7F5-324933F2CF04}"/>
              </a:ext>
            </a:extLst>
          </p:cNvPr>
          <p:cNvSpPr/>
          <p:nvPr/>
        </p:nvSpPr>
        <p:spPr bwMode="auto">
          <a:xfrm>
            <a:off x="11064721" y="6260185"/>
            <a:ext cx="621403" cy="272126"/>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a:defRPr/>
            </a:pPr>
            <a:r>
              <a:rPr lang="en-US" sz="1600">
                <a:solidFill>
                  <a:srgbClr val="0078D7"/>
                </a:solidFill>
                <a:latin typeface="+mj-lt"/>
              </a:rPr>
              <a:t>2018</a:t>
            </a:r>
          </a:p>
        </p:txBody>
      </p:sp>
    </p:spTree>
    <p:extLst>
      <p:ext uri="{BB962C8B-B14F-4D97-AF65-F5344CB8AC3E}">
        <p14:creationId xmlns:p14="http://schemas.microsoft.com/office/powerpoint/2010/main" val="1252796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5"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42" presetClass="path" presetSubtype="0" decel="100000" fill="hold" grpId="1" nodeType="withEffect">
                                  <p:stCondLst>
                                    <p:cond delay="0"/>
                                  </p:stCondLst>
                                  <p:childTnLst>
                                    <p:animMotion origin="layout" path="M 4.58333E-6 -0.0449 L 4.58333E-6 -4.44444E-6 " pathEditMode="relative" rAng="0" ptsTypes="AA">
                                      <p:cBhvr>
                                        <p:cTn id="15" dur="600" fill="hold"/>
                                        <p:tgtEl>
                                          <p:spTgt spid="45"/>
                                        </p:tgtEl>
                                        <p:attrNameLst>
                                          <p:attrName>ppt_x</p:attrName>
                                          <p:attrName>ppt_y</p:attrName>
                                        </p:attrNameLst>
                                      </p:cBhvr>
                                      <p:rCtr x="0" y="2245"/>
                                    </p:animMotion>
                                  </p:childTnLst>
                                </p:cTn>
                              </p:par>
                            </p:childTnLst>
                          </p:cTn>
                        </p:par>
                        <p:par>
                          <p:cTn id="16" fill="hold">
                            <p:stCondLst>
                              <p:cond delay="600"/>
                            </p:stCondLst>
                            <p:childTnLst>
                              <p:par>
                                <p:cTn id="17" presetID="63" presetClass="path" presetSubtype="0" accel="50000" decel="50000" fill="hold" grpId="0" nodeType="afterEffect">
                                  <p:stCondLst>
                                    <p:cond delay="0"/>
                                  </p:stCondLst>
                                  <p:childTnLst>
                                    <p:animMotion origin="layout" path="M 4.68471E-6 -4.57558E-6 L 0.15266 -4.57558E-6 " pathEditMode="relative" rAng="0" ptsTypes="AA">
                                      <p:cBhvr>
                                        <p:cTn id="18" dur="500" fill="hold"/>
                                        <p:tgtEl>
                                          <p:spTgt spid="37"/>
                                        </p:tgtEl>
                                        <p:attrNameLst>
                                          <p:attrName>ppt_x</p:attrName>
                                          <p:attrName>ppt_y</p:attrName>
                                        </p:attrNameLst>
                                      </p:cBhvr>
                                      <p:rCtr x="7633" y="0"/>
                                    </p:animMotion>
                                  </p:childTnLst>
                                </p:cTn>
                              </p:par>
                              <p:par>
                                <p:cTn id="19" presetID="10" presetClass="entr" presetSubtype="0" fill="hold" grpId="0" nodeType="withEffect">
                                  <p:stCondLst>
                                    <p:cond delay="40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par>
                                <p:cTn id="22" presetID="42" presetClass="path" presetSubtype="0" decel="100000" fill="hold" grpId="1" nodeType="withEffect">
                                  <p:stCondLst>
                                    <p:cond delay="400"/>
                                  </p:stCondLst>
                                  <p:childTnLst>
                                    <p:animMotion origin="layout" path="M 4.58333E-6 -0.0449 L 4.58333E-6 -4.44444E-6 " pathEditMode="relative" rAng="0" ptsTypes="AA">
                                      <p:cBhvr>
                                        <p:cTn id="23" dur="600" fill="hold"/>
                                        <p:tgtEl>
                                          <p:spTgt spid="104"/>
                                        </p:tgtEl>
                                        <p:attrNameLst>
                                          <p:attrName>ppt_x</p:attrName>
                                          <p:attrName>ppt_y</p:attrName>
                                        </p:attrNameLst>
                                      </p:cBhvr>
                                      <p:rCtr x="0" y="2245"/>
                                    </p:animMotion>
                                  </p:childTnLst>
                                </p:cTn>
                              </p:par>
                            </p:childTnLst>
                          </p:cTn>
                        </p:par>
                        <p:par>
                          <p:cTn id="24" fill="hold">
                            <p:stCondLst>
                              <p:cond delay="1600"/>
                            </p:stCondLst>
                            <p:childTnLst>
                              <p:par>
                                <p:cTn id="25" presetID="63" presetClass="path" presetSubtype="0" accel="50000" decel="50000" fill="hold" grpId="1" nodeType="afterEffect">
                                  <p:stCondLst>
                                    <p:cond delay="0"/>
                                  </p:stCondLst>
                                  <p:childTnLst>
                                    <p:animMotion origin="layout" path="M 0.15266 -4.57558E-6 L 0.3112 -4.57558E-6 " pathEditMode="relative" rAng="0" ptsTypes="AA">
                                      <p:cBhvr>
                                        <p:cTn id="26" dur="500" fill="hold"/>
                                        <p:tgtEl>
                                          <p:spTgt spid="37"/>
                                        </p:tgtEl>
                                        <p:attrNameLst>
                                          <p:attrName>ppt_x</p:attrName>
                                          <p:attrName>ppt_y</p:attrName>
                                        </p:attrNameLst>
                                      </p:cBhvr>
                                      <p:rCtr x="7927" y="0"/>
                                    </p:animMotion>
                                  </p:childTnLst>
                                </p:cTn>
                              </p:par>
                              <p:par>
                                <p:cTn id="27" presetID="10" presetClass="entr" presetSubtype="0" fill="hold" grpId="0" nodeType="withEffect">
                                  <p:stCondLst>
                                    <p:cond delay="40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par>
                                <p:cTn id="30" presetID="42" presetClass="path" presetSubtype="0" decel="100000" fill="hold" grpId="1" nodeType="withEffect">
                                  <p:stCondLst>
                                    <p:cond delay="400"/>
                                  </p:stCondLst>
                                  <p:childTnLst>
                                    <p:animMotion origin="layout" path="M 2.70833E-6 -0.04491 L 2.70833E-6 1.85185E-6 " pathEditMode="relative" rAng="0" ptsTypes="AA">
                                      <p:cBhvr>
                                        <p:cTn id="31" dur="600" fill="hold"/>
                                        <p:tgtEl>
                                          <p:spTgt spid="105"/>
                                        </p:tgtEl>
                                        <p:attrNameLst>
                                          <p:attrName>ppt_x</p:attrName>
                                          <p:attrName>ppt_y</p:attrName>
                                        </p:attrNameLst>
                                      </p:cBhvr>
                                      <p:rCtr x="0" y="2245"/>
                                    </p:animMotion>
                                  </p:childTnLst>
                                </p:cTn>
                              </p:par>
                            </p:childTnLst>
                          </p:cTn>
                        </p:par>
                        <p:par>
                          <p:cTn id="32" fill="hold">
                            <p:stCondLst>
                              <p:cond delay="2600"/>
                            </p:stCondLst>
                            <p:childTnLst>
                              <p:par>
                                <p:cTn id="33" presetID="63" presetClass="path" presetSubtype="0" accel="50000" decel="50000" fill="hold" grpId="2" nodeType="afterEffect">
                                  <p:stCondLst>
                                    <p:cond delay="0"/>
                                  </p:stCondLst>
                                  <p:childTnLst>
                                    <p:animMotion origin="layout" path="M 0.3112 -4.57558E-6 L 0.47932 -4.57558E-6 " pathEditMode="relative" rAng="0" ptsTypes="AA">
                                      <p:cBhvr>
                                        <p:cTn id="34" dur="500" fill="hold"/>
                                        <p:tgtEl>
                                          <p:spTgt spid="37"/>
                                        </p:tgtEl>
                                        <p:attrNameLst>
                                          <p:attrName>ppt_x</p:attrName>
                                          <p:attrName>ppt_y</p:attrName>
                                        </p:attrNameLst>
                                      </p:cBhvr>
                                      <p:rCtr x="8399" y="0"/>
                                    </p:animMotion>
                                  </p:childTnLst>
                                </p:cTn>
                              </p:par>
                              <p:par>
                                <p:cTn id="35" presetID="10" presetClass="entr" presetSubtype="0" fill="hold" grpId="0" nodeType="withEffect">
                                  <p:stCondLst>
                                    <p:cond delay="40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par>
                                <p:cTn id="38" presetID="42" presetClass="path" presetSubtype="0" decel="100000" fill="hold" grpId="1" nodeType="withEffect">
                                  <p:stCondLst>
                                    <p:cond delay="400"/>
                                  </p:stCondLst>
                                  <p:childTnLst>
                                    <p:animMotion origin="layout" path="M 6.25E-7 -0.04491 L 6.25E-7 4.07407E-6 " pathEditMode="relative" rAng="0" ptsTypes="AA">
                                      <p:cBhvr>
                                        <p:cTn id="39" dur="600" fill="hold"/>
                                        <p:tgtEl>
                                          <p:spTgt spid="107"/>
                                        </p:tgtEl>
                                        <p:attrNameLst>
                                          <p:attrName>ppt_x</p:attrName>
                                          <p:attrName>ppt_y</p:attrName>
                                        </p:attrNameLst>
                                      </p:cBhvr>
                                      <p:rCtr x="0" y="2245"/>
                                    </p:animMotion>
                                  </p:childTnLst>
                                </p:cTn>
                              </p:par>
                            </p:childTnLst>
                          </p:cTn>
                        </p:par>
                        <p:par>
                          <p:cTn id="40" fill="hold">
                            <p:stCondLst>
                              <p:cond delay="3600"/>
                            </p:stCondLst>
                            <p:childTnLst>
                              <p:par>
                                <p:cTn id="41" presetID="63" presetClass="path" presetSubtype="0" accel="50000" decel="50000" fill="hold" grpId="3" nodeType="afterEffect">
                                  <p:stCondLst>
                                    <p:cond delay="0"/>
                                  </p:stCondLst>
                                  <p:childTnLst>
                                    <p:animMotion origin="layout" path="M 0.47932 -4.57558E-6 L 0.64271 -4.57558E-6 " pathEditMode="relative" rAng="0" ptsTypes="AA">
                                      <p:cBhvr>
                                        <p:cTn id="42" dur="500" fill="hold"/>
                                        <p:tgtEl>
                                          <p:spTgt spid="37"/>
                                        </p:tgtEl>
                                        <p:attrNameLst>
                                          <p:attrName>ppt_x</p:attrName>
                                          <p:attrName>ppt_y</p:attrName>
                                        </p:attrNameLst>
                                      </p:cBhvr>
                                      <p:rCtr x="8170" y="0"/>
                                    </p:animMotion>
                                  </p:childTnLst>
                                </p:cTn>
                              </p:par>
                              <p:par>
                                <p:cTn id="43" presetID="10" presetClass="entr" presetSubtype="0" fill="hold" grpId="0" nodeType="withEffect">
                                  <p:stCondLst>
                                    <p:cond delay="40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500"/>
                                        <p:tgtEl>
                                          <p:spTgt spid="108"/>
                                        </p:tgtEl>
                                      </p:cBhvr>
                                    </p:animEffect>
                                  </p:childTnLst>
                                </p:cTn>
                              </p:par>
                              <p:par>
                                <p:cTn id="46" presetID="42" presetClass="path" presetSubtype="0" decel="100000" fill="hold" grpId="1" nodeType="withEffect">
                                  <p:stCondLst>
                                    <p:cond delay="400"/>
                                  </p:stCondLst>
                                  <p:childTnLst>
                                    <p:animMotion origin="layout" path="M -1.66667E-6 -0.04491 L -1.66667E-6 -1.48148E-6 " pathEditMode="relative" rAng="0" ptsTypes="AA">
                                      <p:cBhvr>
                                        <p:cTn id="47" dur="600" fill="hold"/>
                                        <p:tgtEl>
                                          <p:spTgt spid="108"/>
                                        </p:tgtEl>
                                        <p:attrNameLst>
                                          <p:attrName>ppt_x</p:attrName>
                                          <p:attrName>ppt_y</p:attrName>
                                        </p:attrNameLst>
                                      </p:cBhvr>
                                      <p:rCtr x="0" y="2245"/>
                                    </p:animMotion>
                                  </p:childTnLst>
                                </p:cTn>
                              </p:par>
                            </p:childTnLst>
                          </p:cTn>
                        </p:par>
                        <p:par>
                          <p:cTn id="48" fill="hold">
                            <p:stCondLst>
                              <p:cond delay="4600"/>
                            </p:stCondLst>
                            <p:childTnLst>
                              <p:par>
                                <p:cTn id="49" presetID="63" presetClass="path" presetSubtype="0" accel="50000" decel="50000" fill="hold" grpId="4" nodeType="afterEffect">
                                  <p:stCondLst>
                                    <p:cond delay="0"/>
                                  </p:stCondLst>
                                  <p:childTnLst>
                                    <p:animMotion origin="layout" path="M 0.64271 -4.57558E-6 L 0.82218 -4.57558E-6 " pathEditMode="relative" rAng="0" ptsTypes="AA">
                                      <p:cBhvr>
                                        <p:cTn id="50" dur="500" fill="hold"/>
                                        <p:tgtEl>
                                          <p:spTgt spid="37"/>
                                        </p:tgtEl>
                                        <p:attrNameLst>
                                          <p:attrName>ppt_x</p:attrName>
                                          <p:attrName>ppt_y</p:attrName>
                                        </p:attrNameLst>
                                      </p:cBhvr>
                                      <p:rCtr x="8974" y="0"/>
                                    </p:animMotion>
                                  </p:childTnLst>
                                </p:cTn>
                              </p:par>
                              <p:par>
                                <p:cTn id="51" presetID="10" presetClass="entr" presetSubtype="0" fill="hold" grpId="0" nodeType="withEffect">
                                  <p:stCondLst>
                                    <p:cond delay="400"/>
                                  </p:stCondLst>
                                  <p:childTnLst>
                                    <p:set>
                                      <p:cBhvr>
                                        <p:cTn id="52" dur="1" fill="hold">
                                          <p:stCondLst>
                                            <p:cond delay="0"/>
                                          </p:stCondLst>
                                        </p:cTn>
                                        <p:tgtEl>
                                          <p:spTgt spid="109"/>
                                        </p:tgtEl>
                                        <p:attrNameLst>
                                          <p:attrName>style.visibility</p:attrName>
                                        </p:attrNameLst>
                                      </p:cBhvr>
                                      <p:to>
                                        <p:strVal val="visible"/>
                                      </p:to>
                                    </p:set>
                                    <p:animEffect transition="in" filter="fade">
                                      <p:cBhvr>
                                        <p:cTn id="53" dur="500"/>
                                        <p:tgtEl>
                                          <p:spTgt spid="109"/>
                                        </p:tgtEl>
                                      </p:cBhvr>
                                    </p:animEffect>
                                  </p:childTnLst>
                                </p:cTn>
                              </p:par>
                              <p:par>
                                <p:cTn id="54" presetID="42" presetClass="path" presetSubtype="0" decel="100000" fill="hold" grpId="1" nodeType="withEffect">
                                  <p:stCondLst>
                                    <p:cond delay="400"/>
                                  </p:stCondLst>
                                  <p:childTnLst>
                                    <p:animMotion origin="layout" path="M 1.11022E-16 -0.0449 L 1.11022E-16 -4.44444E-6 " pathEditMode="relative" rAng="0" ptsTypes="AA">
                                      <p:cBhvr>
                                        <p:cTn id="55" dur="600" fill="hold"/>
                                        <p:tgtEl>
                                          <p:spTgt spid="10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4" grpId="1" animBg="1"/>
      <p:bldP spid="105" grpId="0" animBg="1"/>
      <p:bldP spid="105" grpId="1" animBg="1"/>
      <p:bldP spid="107" grpId="0" animBg="1"/>
      <p:bldP spid="107" grpId="1" animBg="1"/>
      <p:bldP spid="108" grpId="0" animBg="1"/>
      <p:bldP spid="108" grpId="1" animBg="1"/>
      <p:bldP spid="109" grpId="0" animBg="1"/>
      <p:bldP spid="109" grpId="1" animBg="1"/>
      <p:bldP spid="37" grpId="0" animBg="1"/>
      <p:bldP spid="37" grpId="1" animBg="1"/>
      <p:bldP spid="37" grpId="2" animBg="1"/>
      <p:bldP spid="37" grpId="3" animBg="1"/>
      <p:bldP spid="37" grpId="4" animBg="1"/>
      <p:bldP spid="37" grpId="5" animBg="1"/>
      <p:bldP spid="45" grpId="0" animBg="1"/>
      <p:bldP spid="4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1957948"/>
            <a:ext cx="5667375" cy="773112"/>
          </a:xfrm>
        </p:spPr>
        <p:txBody>
          <a:bodyPr/>
          <a:lstStyle/>
          <a:p>
            <a:r>
              <a:rPr lang="en-GB" sz="4400"/>
              <a:t>Azure Pipelines</a:t>
            </a:r>
            <a:endParaRPr lang="en-US" sz="4400"/>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3429521"/>
            <a:ext cx="5667374" cy="2310759"/>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334126" y="-1"/>
            <a:ext cx="610234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3" y="712977"/>
            <a:ext cx="1244971" cy="1244971"/>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945276" y="2921614"/>
            <a:ext cx="5491199" cy="782808"/>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dirty="0">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250978" y="1497999"/>
            <a:ext cx="6185498" cy="450404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3110706"/>
            <a:ext cx="5667375" cy="773112"/>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4296412"/>
            <a:ext cx="5115222" cy="2310759"/>
          </a:xfrm>
        </p:spPr>
        <p:txBody>
          <a:bodyPr/>
          <a:lstStyle/>
          <a:p>
            <a:pPr>
              <a:lnSpc>
                <a:spcPct val="100000"/>
              </a:lnSpc>
            </a:pPr>
            <a:r>
              <a:rPr lang="en-GB"/>
              <a:t>Azure Pipelines available now to any developer from the GitHub Marketplace</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7128" y="1117719"/>
            <a:ext cx="2368120" cy="1968500"/>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dirty="0"/>
              <a:t>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817360" y="2575377"/>
            <a:ext cx="3090431" cy="1280351"/>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Deliver value to your users faster using proven agile tools to plan, track, and discuss work across your teams.</a:t>
            </a:r>
            <a:endParaRPr lang="en-US" sz="1600"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745746" y="2575377"/>
            <a:ext cx="3471849"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Build, test, and deploy with CI/CD that works with any language, platform, and cloud. Connect to GitHub or any other Git provider and deploy continuously.</a:t>
            </a:r>
            <a:endParaRPr lang="en-US" sz="1600"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886018" y="2575377"/>
            <a:ext cx="3097490"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Get unlimited, cloud-hosted private Git repos and collaborate to build better code with pull requests and advanced file management.</a:t>
            </a:r>
            <a:endParaRPr lang="en-US" sz="1600"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817360" y="5486131"/>
            <a:ext cx="2989403"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Test and ship with confidence using manual and exploratory testing tools.</a:t>
            </a:r>
            <a:endParaRPr lang="en-US" sz="1600"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745746" y="5486131"/>
            <a:ext cx="3435166"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Create, host, and share packages with your team, and add </a:t>
            </a:r>
            <a:r>
              <a:rPr lang="en-GB" sz="1600" dirty="0" err="1">
                <a:solidFill>
                  <a:schemeClr val="tx1">
                    <a:lumMod val="50000"/>
                    <a:lumOff val="50000"/>
                  </a:schemeClr>
                </a:solidFill>
              </a:rPr>
              <a:t>artifacts</a:t>
            </a:r>
            <a:r>
              <a:rPr lang="en-GB" sz="1600" dirty="0">
                <a:solidFill>
                  <a:schemeClr val="tx1">
                    <a:lumMod val="50000"/>
                    <a:lumOff val="50000"/>
                  </a:schemeClr>
                </a:solidFill>
              </a:rPr>
              <a:t> to your CI/CD pipelines with a single click.</a:t>
            </a:r>
            <a:endParaRPr lang="en-US" sz="1600"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745746" y="150873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745746" y="4440107"/>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17360" y="150873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886018" y="150873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17360" y="4440107"/>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817360" y="220702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886018" y="220702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745746" y="220702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817360" y="5107763"/>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745746" y="5107763"/>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886018" y="6122570"/>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https://azure.com/devops</a:t>
            </a:r>
            <a:endParaRPr lang="en-US" sz="1800" i="0" u="none" strike="noStrike" kern="1200" cap="none" spc="0" baseline="0" noProof="0" dirty="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886018" y="5292043"/>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7644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Track work with Kanban boards, backlogs, team dashboards, and custom reporting</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A8C76"/>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65722" y="238024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Track all your ideas at every development stage and keep your team aligned with all code changes linked directly to work items.</a:t>
            </a:r>
            <a:endParaRPr lang="en-US" sz="1200">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Use built-in scrum boards and planning tools to help your teams run sprints, stand-ups, and planning meetings.</a:t>
            </a:r>
            <a:endParaRPr lang="en-US" sz="1200">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9485" y="2181766"/>
            <a:ext cx="257175" cy="342900"/>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267" y="3396498"/>
            <a:ext cx="371475" cy="371475"/>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5874" y="4630372"/>
            <a:ext cx="304800" cy="304800"/>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1403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8BB155-2015-401C-B4F6-B1B4E22406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Unlimited private Git repo hosting and support for TFVC that scales from a hobby project to the world’s largest Git repositories </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D83C0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Securely connect with and push code into your Git repos from any IDE, editor, or Git client.</a:t>
            </a:r>
            <a:endParaRPr lang="en-US" sz="1200">
              <a:solidFill>
                <a:srgbClr val="595959"/>
              </a:solidFill>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Add validations and extensions from the marketplace or build your own using web hooks and REST APIs.</a:t>
            </a:r>
            <a:endParaRPr lang="en-US" sz="1200">
              <a:solidFill>
                <a:srgbClr val="595959"/>
              </a:solidFill>
            </a:endParaRP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902" y="4648831"/>
            <a:ext cx="285750" cy="285750"/>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793" y="2192935"/>
            <a:ext cx="361950" cy="285750"/>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500" y="3474193"/>
            <a:ext cx="285750" cy="276225"/>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50" y="1535037"/>
            <a:ext cx="6161125" cy="4447111"/>
          </a:xfrm>
          <a:prstGeom prst="rect">
            <a:avLst/>
          </a:prstGeom>
        </p:spPr>
      </p:pic>
    </p:spTree>
    <p:extLst>
      <p:ext uri="{BB962C8B-B14F-4D97-AF65-F5344CB8AC3E}">
        <p14:creationId xmlns:p14="http://schemas.microsoft.com/office/powerpoint/2010/main" val="345509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C36602B-4B5A-4F03-B79F-CE61326216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Get end-to-end traceability. Run tests and log defects from your browser. Track and assess quality throughout your testing lifecycle.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960263"/>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Capture rich scenario data as you execute tests to make discovered defects actionable. Explore user stories without test cases or test steps. You can create test cases directly from your exploratory test sessions.</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Test across web and desktop</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Test your application where it lives. Complete scripted tests across desktop or web scenarios. Test on-premises application from the cloud and vice-versa.</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Get end-to-end traceability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Leverage the same test tools across your engineers and user acceptance testing stakeholders. Pay for the tools only when you need them.</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554CC7"/>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699" y="4648871"/>
            <a:ext cx="276225" cy="266700"/>
          </a:xfrm>
          <a:prstGeom prst="rect">
            <a:avLst/>
          </a:prstGeom>
        </p:spPr>
      </p:pic>
      <p:pic>
        <p:nvPicPr>
          <p:cNvPr id="7" name="Graphic 6">
            <a:extLst>
              <a:ext uri="{FF2B5EF4-FFF2-40B4-BE49-F238E27FC236}">
                <a16:creationId xmlns:a16="http://schemas.microsoft.com/office/drawing/2014/main" id="{7F14F29B-444D-4ACF-85D1-7D8CFFEED0D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6234" y="3480380"/>
            <a:ext cx="276225" cy="285750"/>
          </a:xfrm>
          <a:prstGeom prst="rect">
            <a:avLst/>
          </a:prstGeom>
        </p:spPr>
      </p:pic>
      <p:pic>
        <p:nvPicPr>
          <p:cNvPr id="9" name="Graphic 8">
            <a:extLst>
              <a:ext uri="{FF2B5EF4-FFF2-40B4-BE49-F238E27FC236}">
                <a16:creationId xmlns:a16="http://schemas.microsoft.com/office/drawing/2014/main" id="{B1CFC10C-8367-4CFF-9BE9-540CA26471D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6709" y="2182742"/>
            <a:ext cx="285750" cy="304800"/>
          </a:xfrm>
          <a:prstGeom prst="rect">
            <a:avLst/>
          </a:prstGeom>
        </p:spPr>
      </p:pic>
      <p:pic>
        <p:nvPicPr>
          <p:cNvPr id="25" name="Picture 24" descr="A screenshot of Azure Test Plans showing the test execution report for the Web Team project">
            <a:extLst>
              <a:ext uri="{FF2B5EF4-FFF2-40B4-BE49-F238E27FC236}">
                <a16:creationId xmlns:a16="http://schemas.microsoft.com/office/drawing/2014/main" id="{8BE6259D-2C48-4690-8895-C4E011B520A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51" y="1538922"/>
            <a:ext cx="6161124" cy="4447112"/>
          </a:xfrm>
          <a:prstGeom prst="rect">
            <a:avLst/>
          </a:prstGeom>
        </p:spPr>
      </p:pic>
    </p:spTree>
    <p:extLst>
      <p:ext uri="{BB962C8B-B14F-4D97-AF65-F5344CB8AC3E}">
        <p14:creationId xmlns:p14="http://schemas.microsoft.com/office/powerpoint/2010/main" val="198340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8D97D0A-E00A-466D-BA6F-14AD4427BD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Create and share Maven, </a:t>
            </a:r>
            <a:r>
              <a:rPr lang="en-GB" sz="1800" err="1">
                <a:solidFill>
                  <a:schemeClr val="tx1">
                    <a:lumMod val="65000"/>
                    <a:lumOff val="35000"/>
                  </a:schemeClr>
                </a:solidFill>
              </a:rPr>
              <a:t>npm</a:t>
            </a:r>
            <a:r>
              <a:rPr lang="en-GB" sz="1800">
                <a:solidFill>
                  <a:schemeClr val="tx1">
                    <a:lumMod val="65000"/>
                    <a:lumOff val="35000"/>
                  </a:schemeClr>
                </a:solidFill>
              </a:rPr>
              <a:t>, and NuGet package feeds from public and private sources – fully integrated into CI/CD pipelines</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Get universal </a:t>
            </a:r>
            <a:r>
              <a:rPr lang="en-GB" sz="1200" err="1">
                <a:solidFill>
                  <a:srgbClr val="595959"/>
                </a:solidFill>
              </a:rPr>
              <a:t>artifact</a:t>
            </a:r>
            <a:r>
              <a:rPr lang="en-GB" sz="1200">
                <a:solidFill>
                  <a:srgbClr val="595959"/>
                </a:solidFill>
              </a:rPr>
              <a:t> management for Maven, </a:t>
            </a:r>
            <a:r>
              <a:rPr lang="en-GB" sz="1200" err="1">
                <a:solidFill>
                  <a:srgbClr val="595959"/>
                </a:solidFill>
              </a:rPr>
              <a:t>npm</a:t>
            </a:r>
            <a:r>
              <a:rPr lang="en-GB" sz="1200">
                <a:solidFill>
                  <a:srgbClr val="595959"/>
                </a:solidFill>
              </a:rPr>
              <a:t>, and NuGet.</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Share packages, and use built-in CI/CD, versioning, and testing.</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Easily share code across small teams and large enterprises.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CB2E6D"/>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427" y="4639897"/>
            <a:ext cx="266700" cy="285750"/>
          </a:xfrm>
          <a:prstGeom prst="rect">
            <a:avLst/>
          </a:prstGeom>
        </p:spPr>
      </p:pic>
      <p:pic>
        <p:nvPicPr>
          <p:cNvPr id="19" name="Graphic 18">
            <a:extLst>
              <a:ext uri="{FF2B5EF4-FFF2-40B4-BE49-F238E27FC236}">
                <a16:creationId xmlns:a16="http://schemas.microsoft.com/office/drawing/2014/main" id="{DD7BD547-8D79-4FE3-A391-C2DAD50D7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902" y="2216213"/>
            <a:ext cx="285750" cy="266700"/>
          </a:xfrm>
          <a:prstGeom prst="rect">
            <a:avLst/>
          </a:prstGeom>
        </p:spPr>
      </p:pic>
      <p:pic>
        <p:nvPicPr>
          <p:cNvPr id="31" name="Graphic 30">
            <a:extLst>
              <a:ext uri="{FF2B5EF4-FFF2-40B4-BE49-F238E27FC236}">
                <a16:creationId xmlns:a16="http://schemas.microsoft.com/office/drawing/2014/main" id="{04912787-156B-463C-861A-D0C18DECD6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427" y="3483457"/>
            <a:ext cx="285750" cy="285750"/>
          </a:xfrm>
          <a:prstGeom prst="rect">
            <a:avLst/>
          </a:prstGeom>
        </p:spPr>
      </p:pic>
      <p:pic>
        <p:nvPicPr>
          <p:cNvPr id="27" name="Picture 26" descr="A screenshot of Azure Artifacts listing NuGet, NPM and Maven packages">
            <a:extLst>
              <a:ext uri="{FF2B5EF4-FFF2-40B4-BE49-F238E27FC236}">
                <a16:creationId xmlns:a16="http://schemas.microsoft.com/office/drawing/2014/main" id="{E9A11B5A-A10B-421E-B3C5-614EBB5321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34104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6" y="2659324"/>
            <a:ext cx="10334624" cy="1862590"/>
          </a:xfrm>
        </p:spPr>
        <p:txBody>
          <a:bodyPr/>
          <a:lstStyle/>
          <a:p>
            <a:r>
              <a:rPr lang="en-GB"/>
              <a:t>Azure DevOps</a:t>
            </a:r>
            <a:endParaRPr lang="en-US"/>
          </a:p>
        </p:txBody>
      </p:sp>
      <p:sp>
        <p:nvSpPr>
          <p:cNvPr id="6" name="TextBox 5">
            <a:extLst>
              <a:ext uri="{FF2B5EF4-FFF2-40B4-BE49-F238E27FC236}">
                <a16:creationId xmlns:a16="http://schemas.microsoft.com/office/drawing/2014/main" id="{2236DB2D-A8B0-4570-AE0F-E9675BAC9CEB}"/>
              </a:ext>
            </a:extLst>
          </p:cNvPr>
          <p:cNvSpPr txBox="1"/>
          <p:nvPr/>
        </p:nvSpPr>
        <p:spPr>
          <a:xfrm>
            <a:off x="434975" y="2133026"/>
            <a:ext cx="981038" cy="387798"/>
          </a:xfrm>
          <a:prstGeom prst="rect">
            <a:avLst/>
          </a:prstGeom>
          <a:noFill/>
        </p:spPr>
        <p:txBody>
          <a:bodyPr wrap="none" lIns="0" tIns="0" rIns="0" bIns="0" rtlCol="0">
            <a:spAutoFit/>
          </a:bodyPr>
          <a:lstStyle/>
          <a:p>
            <a:pPr>
              <a:lnSpc>
                <a:spcPct val="90000"/>
              </a:lnSpc>
              <a:spcAft>
                <a:spcPts val="600"/>
              </a:spcAft>
            </a:pPr>
            <a:r>
              <a:rPr lang="en-GB" sz="2800">
                <a:gradFill>
                  <a:gsLst>
                    <a:gs pos="2917">
                      <a:schemeClr val="tx1"/>
                    </a:gs>
                    <a:gs pos="30000">
                      <a:schemeClr val="tx1"/>
                    </a:gs>
                  </a:gsLst>
                  <a:lin ang="5400000" scaled="0"/>
                </a:gradFill>
                <a:latin typeface="+mj-lt"/>
              </a:rPr>
              <a:t>Demo</a:t>
            </a:r>
            <a:endParaRPr lang="en-US" sz="2400" err="1">
              <a:gradFill>
                <a:gsLst>
                  <a:gs pos="2917">
                    <a:schemeClr val="tx1"/>
                  </a:gs>
                  <a:gs pos="30000">
                    <a:schemeClr val="tx1"/>
                  </a:gs>
                </a:gsLst>
                <a:lin ang="5400000" scaled="0"/>
              </a:gradFill>
              <a:latin typeface="+mj-lt"/>
            </a:endParaRPr>
          </a:p>
        </p:txBody>
      </p:sp>
      <p:sp>
        <p:nvSpPr>
          <p:cNvPr id="7" name="TextBox 6">
            <a:extLst>
              <a:ext uri="{FF2B5EF4-FFF2-40B4-BE49-F238E27FC236}">
                <a16:creationId xmlns:a16="http://schemas.microsoft.com/office/drawing/2014/main" id="{E5557B30-B27D-41CE-9E9B-D6A9BD44EC4D}"/>
              </a:ext>
            </a:extLst>
          </p:cNvPr>
          <p:cNvSpPr txBox="1"/>
          <p:nvPr/>
        </p:nvSpPr>
        <p:spPr>
          <a:xfrm>
            <a:off x="434975" y="4521914"/>
            <a:ext cx="1973554" cy="332399"/>
          </a:xfrm>
          <a:prstGeom prst="rect">
            <a:avLst/>
          </a:prstGeom>
          <a:noFill/>
        </p:spPr>
        <p:txBody>
          <a:bodyPr wrap="none" lIns="0" tIns="0" rIns="0" bIns="0" rtlCol="0">
            <a:spAutoFit/>
          </a:bodyPr>
          <a:lstStyle/>
          <a:p>
            <a:pPr>
              <a:lnSpc>
                <a:spcPct val="90000"/>
              </a:lnSpc>
              <a:spcAft>
                <a:spcPts val="600"/>
              </a:spcAft>
            </a:pPr>
            <a:r>
              <a:rPr lang="en-GB" sz="2400">
                <a:gradFill>
                  <a:gsLst>
                    <a:gs pos="2917">
                      <a:schemeClr val="tx1"/>
                    </a:gs>
                    <a:gs pos="30000">
                      <a:schemeClr val="tx1"/>
                    </a:gs>
                  </a:gsLst>
                  <a:lin ang="5400000" scaled="0"/>
                </a:gradFill>
              </a:rPr>
              <a:t>Speaker Name</a:t>
            </a:r>
            <a:endParaRPr lang="en-US" sz="240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10376167" y="0"/>
            <a:ext cx="2060308" cy="572464"/>
          </a:xfrm>
          <a:prstGeom prst="rect">
            <a:avLst/>
          </a:prstGeom>
          <a:noFill/>
        </p:spPr>
        <p:txBody>
          <a:bodyPr wrap="none" lIns="182880" tIns="146304" rIns="182880" bIns="146304" rtlCol="0">
            <a:spAutoFit/>
          </a:bodyPr>
          <a:lstStyle/>
          <a:p>
            <a:pPr algn="r">
              <a:lnSpc>
                <a:spcPct val="90000"/>
              </a:lnSpc>
              <a:spcAft>
                <a:spcPts val="600"/>
              </a:spcAft>
            </a:pPr>
            <a:r>
              <a:rPr lang="en-US" sz="2000"/>
              <a:t>#</a:t>
            </a:r>
            <a:r>
              <a:rPr lang="en-US" sz="2000" err="1"/>
              <a:t>AzureDevOps</a:t>
            </a:r>
            <a:endParaRPr lang="en-US" sz="2000"/>
          </a:p>
        </p:txBody>
      </p:sp>
    </p:spTree>
    <p:extLst>
      <p:ext uri="{BB962C8B-B14F-4D97-AF65-F5344CB8AC3E}">
        <p14:creationId xmlns:p14="http://schemas.microsoft.com/office/powerpoint/2010/main" val="127342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D9626-E0F4-429E-BD9C-1F968644BC38}"/>
              </a:ext>
            </a:extLst>
          </p:cNvPr>
          <p:cNvSpPr>
            <a:spLocks noGrp="1"/>
          </p:cNvSpPr>
          <p:nvPr>
            <p:ph type="title"/>
          </p:nvPr>
        </p:nvSpPr>
        <p:spPr/>
        <p:txBody>
          <a:bodyPr/>
          <a:lstStyle/>
          <a:p>
            <a:r>
              <a:rPr lang="en-US"/>
              <a:t>Azure DevOps</a:t>
            </a:r>
          </a:p>
        </p:txBody>
      </p:sp>
      <p:sp>
        <p:nvSpPr>
          <p:cNvPr id="21" name="TextBox 20">
            <a:extLst>
              <a:ext uri="{FF2B5EF4-FFF2-40B4-BE49-F238E27FC236}">
                <a16:creationId xmlns:a16="http://schemas.microsoft.com/office/drawing/2014/main" id="{70F7AC59-333A-4CC1-B1D8-6CF36D4A5255}"/>
              </a:ext>
            </a:extLst>
          </p:cNvPr>
          <p:cNvSpPr txBox="1"/>
          <p:nvPr/>
        </p:nvSpPr>
        <p:spPr>
          <a:xfrm>
            <a:off x="434978" y="3178941"/>
            <a:ext cx="11563347" cy="544765"/>
          </a:xfrm>
          <a:prstGeom prst="rect">
            <a:avLst/>
          </a:prstGeom>
          <a:noFill/>
        </p:spPr>
        <p:txBody>
          <a:bodyPr wrap="square" lIns="0" tIns="146304" rIns="0" bIns="146304" rtlCol="0" anchor="t">
            <a:spAutoFit/>
          </a:bodyPr>
          <a:lstStyle/>
          <a:p>
            <a:pPr algn="ctr">
              <a:lnSpc>
                <a:spcPct val="90000"/>
              </a:lnSpc>
              <a:spcAft>
                <a:spcPts val="600"/>
              </a:spcAft>
            </a:pPr>
            <a:r>
              <a:rPr lang="en-US" sz="1800" dirty="0"/>
              <a:t>An end-to-end solution for organizations looking for an enterprise-grade toolchain</a:t>
            </a:r>
            <a:endParaRPr lang="en-US" sz="1800" dirty="0">
              <a:cs typeface="Segoe UI"/>
            </a:endParaRPr>
          </a:p>
        </p:txBody>
      </p:sp>
      <p:sp>
        <p:nvSpPr>
          <p:cNvPr id="16" name="TextBox 15">
            <a:extLst>
              <a:ext uri="{FF2B5EF4-FFF2-40B4-BE49-F238E27FC236}">
                <a16:creationId xmlns:a16="http://schemas.microsoft.com/office/drawing/2014/main" id="{487BB213-3E91-4065-8D2C-641247ADD04B}"/>
              </a:ext>
            </a:extLst>
          </p:cNvPr>
          <p:cNvSpPr txBox="1"/>
          <p:nvPr/>
        </p:nvSpPr>
        <p:spPr>
          <a:xfrm>
            <a:off x="1480158" y="4002041"/>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pPr>
              <a:lnSpc>
                <a:spcPct val="90000"/>
              </a:lnSpc>
              <a:spcAft>
                <a:spcPts val="600"/>
              </a:spcAft>
            </a:pPr>
            <a:r>
              <a:rPr lang="en-US" sz="1400" dirty="0">
                <a:solidFill>
                  <a:schemeClr val="tx1">
                    <a:lumMod val="65000"/>
                    <a:lumOff val="35000"/>
                  </a:schemeClr>
                </a:solidFill>
              </a:rPr>
              <a:t>Fully Integrated with end </a:t>
            </a:r>
            <a:br>
              <a:rPr lang="en-US" sz="1400" dirty="0">
                <a:solidFill>
                  <a:schemeClr val="tx1">
                    <a:lumMod val="65000"/>
                    <a:lumOff val="35000"/>
                  </a:schemeClr>
                </a:solidFill>
                <a:cs typeface="Segoe UI"/>
              </a:rPr>
            </a:br>
            <a:r>
              <a:rPr lang="en-US" sz="1400" dirty="0">
                <a:solidFill>
                  <a:schemeClr val="tx1">
                    <a:lumMod val="65000"/>
                    <a:lumOff val="35000"/>
                  </a:schemeClr>
                </a:solidFill>
              </a:rPr>
              <a:t>to end traceability</a:t>
            </a:r>
            <a:endParaRPr lang="en-US" sz="1400" dirty="0">
              <a:solidFill>
                <a:schemeClr val="tx1">
                  <a:lumMod val="65000"/>
                  <a:lumOff val="35000"/>
                </a:schemeClr>
              </a:solidFill>
              <a:cs typeface="Segoe UI"/>
            </a:endParaRPr>
          </a:p>
        </p:txBody>
      </p:sp>
      <p:sp>
        <p:nvSpPr>
          <p:cNvPr id="27" name="Text Placeholder 4">
            <a:extLst>
              <a:ext uri="{FF2B5EF4-FFF2-40B4-BE49-F238E27FC236}">
                <a16:creationId xmlns:a16="http://schemas.microsoft.com/office/drawing/2014/main" id="{C69F7FE3-7B97-46B9-A5FB-77700CE30213}"/>
              </a:ext>
            </a:extLst>
          </p:cNvPr>
          <p:cNvSpPr txBox="1">
            <a:spLocks/>
          </p:cNvSpPr>
          <p:nvPr/>
        </p:nvSpPr>
        <p:spPr>
          <a:xfrm>
            <a:off x="434975" y="902579"/>
            <a:ext cx="5222025" cy="432580"/>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chemeClr val="tx1">
                    <a:lumMod val="65000"/>
                    <a:lumOff val="35000"/>
                  </a:schemeClr>
                </a:solidFill>
              </a:rPr>
              <a:t>Better together</a:t>
            </a:r>
            <a:endParaRPr lang="en-US" sz="1800" dirty="0">
              <a:solidFill>
                <a:schemeClr val="tx1">
                  <a:lumMod val="65000"/>
                  <a:lumOff val="35000"/>
                </a:schemeClr>
              </a:solidFill>
            </a:endParaRPr>
          </a:p>
        </p:txBody>
      </p:sp>
      <p:sp>
        <p:nvSpPr>
          <p:cNvPr id="30" name="TextBox 29">
            <a:extLst>
              <a:ext uri="{FF2B5EF4-FFF2-40B4-BE49-F238E27FC236}">
                <a16:creationId xmlns:a16="http://schemas.microsoft.com/office/drawing/2014/main" id="{1D553CBC-68D7-4D8E-9373-F150A8C2918E}"/>
              </a:ext>
            </a:extLst>
          </p:cNvPr>
          <p:cNvSpPr txBox="1"/>
          <p:nvPr/>
        </p:nvSpPr>
        <p:spPr>
          <a:xfrm>
            <a:off x="3493282" y="3981367"/>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Scalable to any team and project size </a:t>
            </a:r>
            <a:endParaRPr lang="en-US" sz="1400">
              <a:solidFill>
                <a:schemeClr val="tx1">
                  <a:lumMod val="65000"/>
                  <a:lumOff val="35000"/>
                </a:schemeClr>
              </a:solidFill>
              <a:cs typeface="Segoe UI"/>
            </a:endParaRPr>
          </a:p>
        </p:txBody>
      </p:sp>
      <p:sp>
        <p:nvSpPr>
          <p:cNvPr id="31" name="TextBox 30">
            <a:extLst>
              <a:ext uri="{FF2B5EF4-FFF2-40B4-BE49-F238E27FC236}">
                <a16:creationId xmlns:a16="http://schemas.microsoft.com/office/drawing/2014/main" id="{DAD4D91D-3839-4999-B131-9AE818BF683F}"/>
              </a:ext>
            </a:extLst>
          </p:cNvPr>
          <p:cNvSpPr txBox="1"/>
          <p:nvPr/>
        </p:nvSpPr>
        <p:spPr>
          <a:xfrm>
            <a:off x="5506406" y="3981399"/>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Highly available, </a:t>
            </a:r>
            <a:br>
              <a:rPr lang="en-US" sz="1400">
                <a:solidFill>
                  <a:schemeClr val="tx1">
                    <a:lumMod val="65000"/>
                    <a:lumOff val="35000"/>
                  </a:schemeClr>
                </a:solidFill>
                <a:cs typeface="Segoe UI"/>
              </a:rPr>
            </a:br>
            <a:r>
              <a:rPr lang="en-US" sz="1400">
                <a:solidFill>
                  <a:schemeClr val="tx1">
                    <a:lumMod val="65000"/>
                    <a:lumOff val="35000"/>
                  </a:schemeClr>
                </a:solidFill>
              </a:rPr>
              <a:t>multi region, </a:t>
            </a:r>
            <a:br>
              <a:rPr lang="en-US" sz="1400">
                <a:solidFill>
                  <a:schemeClr val="tx1">
                    <a:lumMod val="65000"/>
                    <a:lumOff val="35000"/>
                  </a:schemeClr>
                </a:solidFill>
                <a:cs typeface="Segoe UI"/>
              </a:rPr>
            </a:br>
            <a:r>
              <a:rPr lang="en-US" sz="1400">
                <a:solidFill>
                  <a:schemeClr val="tx1">
                    <a:lumMod val="65000"/>
                    <a:lumOff val="35000"/>
                  </a:schemeClr>
                </a:solidFill>
              </a:rPr>
              <a:t>hybrid </a:t>
            </a:r>
            <a:br>
              <a:rPr lang="en-US" sz="1400">
                <a:solidFill>
                  <a:schemeClr val="tx1">
                    <a:lumMod val="65000"/>
                    <a:lumOff val="35000"/>
                  </a:schemeClr>
                </a:solidFill>
                <a:cs typeface="Segoe UI"/>
              </a:rPr>
            </a:br>
            <a:r>
              <a:rPr lang="en-US" sz="1400">
                <a:solidFill>
                  <a:schemeClr val="tx1">
                    <a:lumMod val="65000"/>
                    <a:lumOff val="35000"/>
                  </a:schemeClr>
                </a:solidFill>
              </a:rPr>
              <a:t>cloud &amp; </a:t>
            </a:r>
            <a:br>
              <a:rPr lang="en-US" sz="1400">
                <a:solidFill>
                  <a:schemeClr val="tx1">
                    <a:lumMod val="65000"/>
                    <a:lumOff val="35000"/>
                  </a:schemeClr>
                </a:solidFill>
                <a:cs typeface="Segoe UI"/>
              </a:rPr>
            </a:br>
            <a:r>
              <a:rPr lang="en-US" sz="1400">
                <a:solidFill>
                  <a:schemeClr val="tx1">
                    <a:lumMod val="65000"/>
                    <a:lumOff val="35000"/>
                  </a:schemeClr>
                </a:solidFill>
              </a:rPr>
              <a:t>on-prem</a:t>
            </a:r>
            <a:endParaRPr lang="en-US" sz="1400">
              <a:solidFill>
                <a:schemeClr val="tx1">
                  <a:lumMod val="65000"/>
                  <a:lumOff val="35000"/>
                </a:schemeClr>
              </a:solidFill>
              <a:cs typeface="Segoe UI"/>
            </a:endParaRPr>
          </a:p>
        </p:txBody>
      </p:sp>
      <p:sp>
        <p:nvSpPr>
          <p:cNvPr id="32" name="TextBox 31">
            <a:extLst>
              <a:ext uri="{FF2B5EF4-FFF2-40B4-BE49-F238E27FC236}">
                <a16:creationId xmlns:a16="http://schemas.microsoft.com/office/drawing/2014/main" id="{BC96FCB0-B963-411D-85A5-BAE0AB33BDB7}"/>
              </a:ext>
            </a:extLst>
          </p:cNvPr>
          <p:cNvSpPr txBox="1"/>
          <p:nvPr/>
        </p:nvSpPr>
        <p:spPr>
          <a:xfrm>
            <a:off x="7519530" y="3981431"/>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Customer </a:t>
            </a:r>
            <a:br>
              <a:rPr lang="en-US" sz="1400">
                <a:solidFill>
                  <a:schemeClr val="tx1">
                    <a:lumMod val="65000"/>
                    <a:lumOff val="35000"/>
                  </a:schemeClr>
                </a:solidFill>
                <a:cs typeface="Segoe UI"/>
              </a:rPr>
            </a:br>
            <a:r>
              <a:rPr lang="en-US" sz="1400">
                <a:solidFill>
                  <a:schemeClr val="tx1">
                    <a:lumMod val="65000"/>
                    <a:lumOff val="35000"/>
                  </a:schemeClr>
                </a:solidFill>
              </a:rPr>
              <a:t>Support</a:t>
            </a:r>
            <a:endParaRPr lang="en-US" sz="1400">
              <a:solidFill>
                <a:schemeClr val="tx1">
                  <a:lumMod val="65000"/>
                  <a:lumOff val="35000"/>
                </a:schemeClr>
              </a:solidFill>
              <a:cs typeface="Segoe UI"/>
            </a:endParaRPr>
          </a:p>
          <a:p>
            <a:pPr algn="ctr"/>
            <a:endParaRPr lang="en-US" sz="1400">
              <a:solidFill>
                <a:schemeClr val="tx1">
                  <a:lumMod val="65000"/>
                  <a:lumOff val="35000"/>
                </a:schemeClr>
              </a:solidFill>
              <a:cs typeface="Segoe UI"/>
            </a:endParaRPr>
          </a:p>
        </p:txBody>
      </p:sp>
      <p:sp>
        <p:nvSpPr>
          <p:cNvPr id="33" name="TextBox 32">
            <a:extLst>
              <a:ext uri="{FF2B5EF4-FFF2-40B4-BE49-F238E27FC236}">
                <a16:creationId xmlns:a16="http://schemas.microsoft.com/office/drawing/2014/main" id="{92FB49CE-BCF3-4DC3-8233-2250D46C2EBE}"/>
              </a:ext>
            </a:extLst>
          </p:cNvPr>
          <p:cNvSpPr txBox="1"/>
          <p:nvPr/>
        </p:nvSpPr>
        <p:spPr>
          <a:xfrm>
            <a:off x="9532655" y="3981463"/>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Consistent admin </a:t>
            </a:r>
            <a:br>
              <a:rPr lang="en-US" sz="1400">
                <a:solidFill>
                  <a:schemeClr val="tx1">
                    <a:lumMod val="65000"/>
                    <a:lumOff val="35000"/>
                  </a:schemeClr>
                </a:solidFill>
                <a:cs typeface="Segoe UI"/>
              </a:rPr>
            </a:br>
            <a:r>
              <a:rPr lang="en-US" sz="1400">
                <a:solidFill>
                  <a:schemeClr val="tx1">
                    <a:lumMod val="65000"/>
                    <a:lumOff val="35000"/>
                  </a:schemeClr>
                </a:solidFill>
              </a:rPr>
              <a:t>and access </a:t>
            </a:r>
            <a:br>
              <a:rPr lang="en-US" sz="1400">
                <a:solidFill>
                  <a:schemeClr val="tx1">
                    <a:lumMod val="65000"/>
                    <a:lumOff val="35000"/>
                  </a:schemeClr>
                </a:solidFill>
                <a:cs typeface="Segoe UI"/>
              </a:rPr>
            </a:br>
            <a:r>
              <a:rPr lang="en-US" sz="1400">
                <a:solidFill>
                  <a:schemeClr val="tx1">
                    <a:lumMod val="65000"/>
                    <a:lumOff val="35000"/>
                  </a:schemeClr>
                </a:solidFill>
              </a:rPr>
              <a:t>control</a:t>
            </a:r>
            <a:endParaRPr lang="en-US" sz="1400">
              <a:solidFill>
                <a:schemeClr val="tx1">
                  <a:lumMod val="65000"/>
                  <a:lumOff val="35000"/>
                </a:schemeClr>
              </a:solidFill>
              <a:cs typeface="Segoe UI"/>
            </a:endParaRPr>
          </a:p>
          <a:p>
            <a:pPr algn="ctr"/>
            <a:endParaRPr lang="en-US" sz="1400">
              <a:solidFill>
                <a:schemeClr val="tx1">
                  <a:lumMod val="65000"/>
                  <a:lumOff val="35000"/>
                </a:schemeClr>
              </a:solidFill>
              <a:cs typeface="Segoe UI"/>
            </a:endParaRPr>
          </a:p>
        </p:txBody>
      </p:sp>
      <p:sp>
        <p:nvSpPr>
          <p:cNvPr id="35" name="Text Placeholder 3">
            <a:extLst>
              <a:ext uri="{FF2B5EF4-FFF2-40B4-BE49-F238E27FC236}">
                <a16:creationId xmlns:a16="http://schemas.microsoft.com/office/drawing/2014/main" id="{A6A07675-369C-4AB4-8EC6-D421D15C8548}"/>
              </a:ext>
            </a:extLst>
          </p:cNvPr>
          <p:cNvSpPr txBox="1">
            <a:spLocks/>
          </p:cNvSpPr>
          <p:nvPr/>
        </p:nvSpPr>
        <p:spPr>
          <a:xfrm>
            <a:off x="9184803" y="6390135"/>
            <a:ext cx="325167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36" name="Oval 35">
            <a:extLst>
              <a:ext uri="{FF2B5EF4-FFF2-40B4-BE49-F238E27FC236}">
                <a16:creationId xmlns:a16="http://schemas.microsoft.com/office/drawing/2014/main" id="{DA11C3D7-9398-4B5F-8CAD-5EB339840E5F}"/>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pic>
        <p:nvPicPr>
          <p:cNvPr id="2" name="Picture 4" descr="A picture containing object&#10;&#10;Description generated with very high confidence">
            <a:extLst>
              <a:ext uri="{FF2B5EF4-FFF2-40B4-BE49-F238E27FC236}">
                <a16:creationId xmlns:a16="http://schemas.microsoft.com/office/drawing/2014/main" id="{E5141548-5626-466E-9C97-63A49F6365D3}"/>
              </a:ext>
            </a:extLst>
          </p:cNvPr>
          <p:cNvPicPr>
            <a:picLocks noChangeAspect="1"/>
          </p:cNvPicPr>
          <p:nvPr/>
        </p:nvPicPr>
        <p:blipFill>
          <a:blip r:embed="rId2"/>
          <a:stretch>
            <a:fillRect/>
          </a:stretch>
        </p:blipFill>
        <p:spPr>
          <a:xfrm>
            <a:off x="5614467" y="1404460"/>
            <a:ext cx="950651" cy="958567"/>
          </a:xfrm>
          <a:prstGeom prst="rect">
            <a:avLst/>
          </a:prstGeom>
        </p:spPr>
      </p:pic>
      <p:pic>
        <p:nvPicPr>
          <p:cNvPr id="6" name="Picture 6">
            <a:extLst>
              <a:ext uri="{FF2B5EF4-FFF2-40B4-BE49-F238E27FC236}">
                <a16:creationId xmlns:a16="http://schemas.microsoft.com/office/drawing/2014/main" id="{737A224B-CE66-4170-8720-D0743E31D53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63" y="1764833"/>
            <a:ext cx="598367" cy="598194"/>
          </a:xfrm>
          <a:prstGeom prst="rect">
            <a:avLst/>
          </a:prstGeom>
        </p:spPr>
      </p:pic>
      <p:pic>
        <p:nvPicPr>
          <p:cNvPr id="8" name="Picture 8" descr="A picture containing object&#10;&#10;Description generated with very high confidence">
            <a:extLst>
              <a:ext uri="{FF2B5EF4-FFF2-40B4-BE49-F238E27FC236}">
                <a16:creationId xmlns:a16="http://schemas.microsoft.com/office/drawing/2014/main" id="{7946FB0A-0E10-4DBA-A51E-4C7633E2E9B3}"/>
              </a:ext>
            </a:extLst>
          </p:cNvPr>
          <p:cNvPicPr>
            <a:picLocks noChangeAspect="1"/>
          </p:cNvPicPr>
          <p:nvPr/>
        </p:nvPicPr>
        <p:blipFill>
          <a:blip r:embed="rId4"/>
          <a:stretch>
            <a:fillRect/>
          </a:stretch>
        </p:blipFill>
        <p:spPr>
          <a:xfrm>
            <a:off x="1904735" y="1857397"/>
            <a:ext cx="598367" cy="598194"/>
          </a:xfrm>
          <a:prstGeom prst="rect">
            <a:avLst/>
          </a:prstGeom>
        </p:spPr>
      </p:pic>
      <p:pic>
        <p:nvPicPr>
          <p:cNvPr id="10" name="Picture 10" descr="A picture containing stop, sign, outdoor, sitting&#10;&#10;Description generated with very high confidence">
            <a:extLst>
              <a:ext uri="{FF2B5EF4-FFF2-40B4-BE49-F238E27FC236}">
                <a16:creationId xmlns:a16="http://schemas.microsoft.com/office/drawing/2014/main" id="{0D805EE5-DAB8-4144-BC60-E1EED5554DE1}"/>
              </a:ext>
            </a:extLst>
          </p:cNvPr>
          <p:cNvPicPr>
            <a:picLocks noChangeAspect="1"/>
          </p:cNvPicPr>
          <p:nvPr/>
        </p:nvPicPr>
        <p:blipFill>
          <a:blip r:embed="rId5"/>
          <a:stretch>
            <a:fillRect/>
          </a:stretch>
        </p:blipFill>
        <p:spPr>
          <a:xfrm>
            <a:off x="3904091" y="1775884"/>
            <a:ext cx="598367" cy="598194"/>
          </a:xfrm>
          <a:prstGeom prst="rect">
            <a:avLst/>
          </a:prstGeom>
        </p:spPr>
      </p:pic>
      <p:pic>
        <p:nvPicPr>
          <p:cNvPr id="12" name="Picture 12">
            <a:extLst>
              <a:ext uri="{FF2B5EF4-FFF2-40B4-BE49-F238E27FC236}">
                <a16:creationId xmlns:a16="http://schemas.microsoft.com/office/drawing/2014/main" id="{1603C92D-6940-43EF-AF04-E36FC53F1B2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938798" y="1775884"/>
            <a:ext cx="598367" cy="598194"/>
          </a:xfrm>
          <a:prstGeom prst="rect">
            <a:avLst/>
          </a:prstGeom>
        </p:spPr>
      </p:pic>
      <p:sp>
        <p:nvSpPr>
          <p:cNvPr id="23" name="TextBox 22">
            <a:extLst>
              <a:ext uri="{FF2B5EF4-FFF2-40B4-BE49-F238E27FC236}">
                <a16:creationId xmlns:a16="http://schemas.microsoft.com/office/drawing/2014/main" id="{9589429E-75A5-4CF7-9093-E4F3078F15A8}"/>
              </a:ext>
            </a:extLst>
          </p:cNvPr>
          <p:cNvSpPr txBox="1"/>
          <p:nvPr/>
        </p:nvSpPr>
        <p:spPr>
          <a:xfrm>
            <a:off x="1231919" y="245976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28" name="TextBox 27">
            <a:extLst>
              <a:ext uri="{FF2B5EF4-FFF2-40B4-BE49-F238E27FC236}">
                <a16:creationId xmlns:a16="http://schemas.microsoft.com/office/drawing/2014/main" id="{8AD89D2A-39D7-44F1-B6FF-00E8CFC254DD}"/>
              </a:ext>
            </a:extLst>
          </p:cNvPr>
          <p:cNvSpPr txBox="1"/>
          <p:nvPr/>
        </p:nvSpPr>
        <p:spPr>
          <a:xfrm>
            <a:off x="3177572" y="245679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D83B01"/>
                </a:solidFill>
                <a:latin typeface="+mj-lt"/>
              </a:rPr>
              <a:t>Azure </a:t>
            </a:r>
            <a:r>
              <a:rPr lang="en-US" sz="1800" dirty="0">
                <a:solidFill>
                  <a:srgbClr val="D83B01"/>
                </a:solidFill>
                <a:latin typeface="+mj-lt"/>
                <a:cs typeface="Segoe UI"/>
              </a:rPr>
              <a:t>Repos</a:t>
            </a:r>
          </a:p>
        </p:txBody>
      </p:sp>
      <p:sp>
        <p:nvSpPr>
          <p:cNvPr id="29" name="TextBox 28">
            <a:extLst>
              <a:ext uri="{FF2B5EF4-FFF2-40B4-BE49-F238E27FC236}">
                <a16:creationId xmlns:a16="http://schemas.microsoft.com/office/drawing/2014/main" id="{0067FD73-214E-48E4-B547-244D5DF98810}"/>
              </a:ext>
            </a:extLst>
          </p:cNvPr>
          <p:cNvSpPr txBox="1"/>
          <p:nvPr/>
        </p:nvSpPr>
        <p:spPr>
          <a:xfrm>
            <a:off x="5121572" y="2461112"/>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37" name="TextBox 36">
            <a:extLst>
              <a:ext uri="{FF2B5EF4-FFF2-40B4-BE49-F238E27FC236}">
                <a16:creationId xmlns:a16="http://schemas.microsoft.com/office/drawing/2014/main" id="{827A1FE9-7201-4D43-9544-31E60C8E2997}"/>
              </a:ext>
            </a:extLst>
          </p:cNvPr>
          <p:cNvSpPr txBox="1"/>
          <p:nvPr/>
        </p:nvSpPr>
        <p:spPr>
          <a:xfrm>
            <a:off x="7293594" y="245679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38" name="TextBox 37">
            <a:extLst>
              <a:ext uri="{FF2B5EF4-FFF2-40B4-BE49-F238E27FC236}">
                <a16:creationId xmlns:a16="http://schemas.microsoft.com/office/drawing/2014/main" id="{D6C4F446-6B35-490C-863E-71C36488098D}"/>
              </a:ext>
            </a:extLst>
          </p:cNvPr>
          <p:cNvSpPr txBox="1"/>
          <p:nvPr/>
        </p:nvSpPr>
        <p:spPr>
          <a:xfrm>
            <a:off x="9242942" y="24765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CB2E6D"/>
                </a:solidFill>
                <a:latin typeface="+mj-lt"/>
              </a:rPr>
              <a:t>Azure Artifacts</a:t>
            </a:r>
            <a:endParaRPr lang="en-US" sz="1800" dirty="0">
              <a:solidFill>
                <a:srgbClr val="CB2E6D"/>
              </a:solidFill>
              <a:latin typeface="+mj-lt"/>
              <a:cs typeface="Segoe UI"/>
            </a:endParaRPr>
          </a:p>
        </p:txBody>
      </p:sp>
    </p:spTree>
    <p:extLst>
      <p:ext uri="{BB962C8B-B14F-4D97-AF65-F5344CB8AC3E}">
        <p14:creationId xmlns:p14="http://schemas.microsoft.com/office/powerpoint/2010/main" val="16921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CCA4CB6-36EB-4852-9C20-63AAE2617517}"/>
              </a:ext>
            </a:extLst>
          </p:cNvPr>
          <p:cNvSpPr>
            <a:spLocks noGrp="1"/>
          </p:cNvSpPr>
          <p:nvPr>
            <p:ph type="body" sz="quarter" idx="10"/>
          </p:nvPr>
        </p:nvSpPr>
        <p:spPr>
          <a:xfrm>
            <a:off x="434975" y="1142881"/>
            <a:ext cx="11567160" cy="733534"/>
          </a:xfrm>
        </p:spPr>
        <p:txBody>
          <a:bodyPr/>
          <a:lstStyle/>
          <a:p>
            <a:r>
              <a:rPr lang="en-US" dirty="0"/>
              <a:t>Real-time web app model in ASP.NET Core</a:t>
            </a:r>
          </a:p>
          <a:p>
            <a:endParaRPr lang="en-US" dirty="0"/>
          </a:p>
        </p:txBody>
      </p:sp>
      <p:sp>
        <p:nvSpPr>
          <p:cNvPr id="4" name="Title 3">
            <a:extLst>
              <a:ext uri="{FF2B5EF4-FFF2-40B4-BE49-F238E27FC236}">
                <a16:creationId xmlns:a16="http://schemas.microsoft.com/office/drawing/2014/main" id="{03A0A74D-6624-4F55-8260-9DCDB3925A88}"/>
              </a:ext>
            </a:extLst>
          </p:cNvPr>
          <p:cNvSpPr>
            <a:spLocks noGrp="1"/>
          </p:cNvSpPr>
          <p:nvPr>
            <p:ph type="title"/>
          </p:nvPr>
        </p:nvSpPr>
        <p:spPr/>
        <p:txBody>
          <a:bodyPr/>
          <a:lstStyle/>
          <a:p>
            <a:r>
              <a:rPr lang="en-US" dirty="0" err="1"/>
              <a:t>SignalR</a:t>
            </a:r>
            <a:r>
              <a:rPr lang="en-US" dirty="0"/>
              <a:t> overview</a:t>
            </a:r>
          </a:p>
        </p:txBody>
      </p:sp>
      <p:sp>
        <p:nvSpPr>
          <p:cNvPr id="6" name="Google Shape;143;p22">
            <a:extLst>
              <a:ext uri="{FF2B5EF4-FFF2-40B4-BE49-F238E27FC236}">
                <a16:creationId xmlns:a16="http://schemas.microsoft.com/office/drawing/2014/main" id="{AD25B51F-BEC3-4E37-9041-4CCCB52FE0FC}"/>
              </a:ext>
            </a:extLst>
          </p:cNvPr>
          <p:cNvSpPr/>
          <p:nvPr/>
        </p:nvSpPr>
        <p:spPr>
          <a:xfrm>
            <a:off x="2809875" y="2945150"/>
            <a:ext cx="2111249" cy="4038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 name="Google Shape;144;p22">
            <a:extLst>
              <a:ext uri="{FF2B5EF4-FFF2-40B4-BE49-F238E27FC236}">
                <a16:creationId xmlns:a16="http://schemas.microsoft.com/office/drawing/2014/main" id="{EFE324FB-55B6-4020-B8C3-79BAB9D21A47}"/>
              </a:ext>
            </a:extLst>
          </p:cNvPr>
          <p:cNvPicPr preferRelativeResize="0"/>
          <p:nvPr/>
        </p:nvPicPr>
        <p:blipFill>
          <a:blip r:embed="rId3">
            <a:alphaModFix/>
          </a:blip>
          <a:stretch>
            <a:fillRect/>
          </a:stretch>
        </p:blipFill>
        <p:spPr>
          <a:xfrm>
            <a:off x="912712" y="2142911"/>
            <a:ext cx="2211030" cy="2008275"/>
          </a:xfrm>
          <a:prstGeom prst="rect">
            <a:avLst/>
          </a:prstGeom>
          <a:noFill/>
          <a:ln>
            <a:noFill/>
          </a:ln>
        </p:spPr>
      </p:pic>
      <p:sp>
        <p:nvSpPr>
          <p:cNvPr id="8" name="Google Shape;145;p22">
            <a:extLst>
              <a:ext uri="{FF2B5EF4-FFF2-40B4-BE49-F238E27FC236}">
                <a16:creationId xmlns:a16="http://schemas.microsoft.com/office/drawing/2014/main" id="{7A860042-41A5-4EEC-A7DF-B4B197DB14F9}"/>
              </a:ext>
            </a:extLst>
          </p:cNvPr>
          <p:cNvSpPr txBox="1"/>
          <p:nvPr/>
        </p:nvSpPr>
        <p:spPr>
          <a:xfrm>
            <a:off x="2907434" y="1794500"/>
            <a:ext cx="1777325" cy="76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latin typeface="Roboto"/>
                <a:ea typeface="Roboto"/>
                <a:cs typeface="Roboto"/>
                <a:sym typeface="Roboto"/>
              </a:rPr>
              <a:t>SignalR connection (</a:t>
            </a:r>
            <a:r>
              <a:rPr lang="en-US" sz="1800" b="1" dirty="0" err="1">
                <a:latin typeface="Roboto"/>
                <a:ea typeface="Roboto"/>
                <a:cs typeface="Roboto"/>
                <a:sym typeface="Roboto"/>
              </a:rPr>
              <a:t>WebSockets</a:t>
            </a:r>
            <a:r>
              <a:rPr lang="en-US" sz="1800" b="1" dirty="0">
                <a:latin typeface="Roboto"/>
                <a:ea typeface="Roboto"/>
                <a:cs typeface="Roboto"/>
                <a:sym typeface="Roboto"/>
              </a:rPr>
              <a:t>)</a:t>
            </a:r>
            <a:endParaRPr sz="1800" b="1" dirty="0">
              <a:latin typeface="Roboto"/>
              <a:ea typeface="Roboto"/>
              <a:cs typeface="Roboto"/>
              <a:sym typeface="Roboto"/>
            </a:endParaRPr>
          </a:p>
        </p:txBody>
      </p:sp>
      <p:pic>
        <p:nvPicPr>
          <p:cNvPr id="9" name="Google Shape;146;p22">
            <a:extLst>
              <a:ext uri="{FF2B5EF4-FFF2-40B4-BE49-F238E27FC236}">
                <a16:creationId xmlns:a16="http://schemas.microsoft.com/office/drawing/2014/main" id="{03C07870-543E-426C-9981-20FE450ABA7C}"/>
              </a:ext>
            </a:extLst>
          </p:cNvPr>
          <p:cNvPicPr preferRelativeResize="0"/>
          <p:nvPr/>
        </p:nvPicPr>
        <p:blipFill>
          <a:blip r:embed="rId4">
            <a:alphaModFix/>
          </a:blip>
          <a:stretch>
            <a:fillRect/>
          </a:stretch>
        </p:blipFill>
        <p:spPr>
          <a:xfrm>
            <a:off x="4930650" y="2287225"/>
            <a:ext cx="1719652" cy="1719648"/>
          </a:xfrm>
          <a:prstGeom prst="rect">
            <a:avLst/>
          </a:prstGeom>
          <a:noFill/>
          <a:ln>
            <a:noFill/>
          </a:ln>
        </p:spPr>
      </p:pic>
      <p:sp>
        <p:nvSpPr>
          <p:cNvPr id="10" name="Google Shape;147;p22">
            <a:extLst>
              <a:ext uri="{FF2B5EF4-FFF2-40B4-BE49-F238E27FC236}">
                <a16:creationId xmlns:a16="http://schemas.microsoft.com/office/drawing/2014/main" id="{CDE323E7-7870-4383-908A-C4350D9B6D29}"/>
              </a:ext>
            </a:extLst>
          </p:cNvPr>
          <p:cNvSpPr txBox="1"/>
          <p:nvPr/>
        </p:nvSpPr>
        <p:spPr>
          <a:xfrm>
            <a:off x="1318800" y="1794500"/>
            <a:ext cx="1405500" cy="76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latin typeface="Roboto"/>
                <a:ea typeface="Roboto"/>
                <a:cs typeface="Roboto"/>
                <a:sym typeface="Roboto"/>
              </a:rPr>
              <a:t>SignalR client</a:t>
            </a:r>
            <a:endParaRPr sz="1800" b="1" dirty="0">
              <a:latin typeface="Roboto"/>
              <a:ea typeface="Roboto"/>
              <a:cs typeface="Roboto"/>
              <a:sym typeface="Roboto"/>
            </a:endParaRPr>
          </a:p>
        </p:txBody>
      </p:sp>
      <p:sp>
        <p:nvSpPr>
          <p:cNvPr id="11" name="Google Shape;148;p22">
            <a:extLst>
              <a:ext uri="{FF2B5EF4-FFF2-40B4-BE49-F238E27FC236}">
                <a16:creationId xmlns:a16="http://schemas.microsoft.com/office/drawing/2014/main" id="{E4D3263A-02A3-42D6-8FB4-737973976AB0}"/>
              </a:ext>
            </a:extLst>
          </p:cNvPr>
          <p:cNvSpPr txBox="1"/>
          <p:nvPr/>
        </p:nvSpPr>
        <p:spPr>
          <a:xfrm>
            <a:off x="6400334" y="1794500"/>
            <a:ext cx="2056876" cy="76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latin typeface="Roboto"/>
                <a:ea typeface="Roboto"/>
                <a:cs typeface="Roboto"/>
                <a:sym typeface="Roboto"/>
              </a:rPr>
              <a:t>SignalR server (</a:t>
            </a:r>
            <a:r>
              <a:rPr lang="en-US" sz="1800" b="1" dirty="0">
                <a:latin typeface="Roboto"/>
                <a:ea typeface="Roboto"/>
                <a:cs typeface="Roboto"/>
                <a:sym typeface="Roboto"/>
              </a:rPr>
              <a:t>ASP.NET Core)</a:t>
            </a:r>
            <a:endParaRPr sz="1800" b="1" dirty="0">
              <a:latin typeface="Roboto"/>
              <a:ea typeface="Roboto"/>
              <a:cs typeface="Roboto"/>
              <a:sym typeface="Roboto"/>
            </a:endParaRPr>
          </a:p>
        </p:txBody>
      </p:sp>
      <p:sp>
        <p:nvSpPr>
          <p:cNvPr id="12" name="TextBox 11">
            <a:extLst>
              <a:ext uri="{FF2B5EF4-FFF2-40B4-BE49-F238E27FC236}">
                <a16:creationId xmlns:a16="http://schemas.microsoft.com/office/drawing/2014/main" id="{ED0F812E-224B-4B06-AD36-807874904659}"/>
              </a:ext>
            </a:extLst>
          </p:cNvPr>
          <p:cNvSpPr txBox="1"/>
          <p:nvPr/>
        </p:nvSpPr>
        <p:spPr>
          <a:xfrm>
            <a:off x="1248857" y="2657475"/>
            <a:ext cx="1551491" cy="960263"/>
          </a:xfrm>
          <a:prstGeom prst="rect">
            <a:avLst/>
          </a:prstGeom>
          <a:noFill/>
        </p:spPr>
        <p:txBody>
          <a:bodyPr wrap="square" lIns="182880" tIns="146304" rIns="182880" bIns="146304" rtlCol="0" anchor="t">
            <a:spAutoFit/>
          </a:bodyPr>
          <a:lstStyle/>
          <a:p>
            <a:pPr algn="ctr">
              <a:lnSpc>
                <a:spcPct val="90000"/>
              </a:lnSpc>
              <a:spcAft>
                <a:spcPts val="600"/>
              </a:spcAft>
            </a:pPr>
            <a:r>
              <a:rPr lang="en-US" sz="2400" dirty="0">
                <a:solidFill>
                  <a:schemeClr val="bg1"/>
                </a:solidFill>
              </a:rPr>
              <a:t>.NET, JS, Java</a:t>
            </a:r>
          </a:p>
        </p:txBody>
      </p:sp>
    </p:spTree>
    <p:extLst>
      <p:ext uri="{BB962C8B-B14F-4D97-AF65-F5344CB8AC3E}">
        <p14:creationId xmlns:p14="http://schemas.microsoft.com/office/powerpoint/2010/main" val="24889067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434975" y="227014"/>
            <a:ext cx="11563350" cy="1141958"/>
          </a:xfrm>
        </p:spPr>
        <p:txBody>
          <a:bodyPr/>
          <a:lstStyle/>
          <a:p>
            <a:r>
              <a:rPr lang="en-US" sz="4000"/>
              <a:t>Broadening the Azure Ecosystem</a:t>
            </a:r>
          </a:p>
        </p:txBody>
      </p:sp>
      <p:pic>
        <p:nvPicPr>
          <p:cNvPr id="7" name="Picture 7" descr="Azure DevOps services add to the features in Azure from Microsoft and the open source community that allow you to manage your entire software delivery into the cloud">
            <a:extLst>
              <a:ext uri="{FF2B5EF4-FFF2-40B4-BE49-F238E27FC236}">
                <a16:creationId xmlns:a16="http://schemas.microsoft.com/office/drawing/2014/main" id="{26B251F0-2967-4264-A40B-A2C0F324E7C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074329" y="701360"/>
            <a:ext cx="6344633" cy="6348070"/>
          </a:xfrm>
          <a:prstGeom prst="rect">
            <a:avLst/>
          </a:prstGeom>
        </p:spPr>
      </p:pic>
      <p:pic>
        <p:nvPicPr>
          <p:cNvPr id="15" name="Picture 6">
            <a:extLst>
              <a:ext uri="{FF2B5EF4-FFF2-40B4-BE49-F238E27FC236}">
                <a16:creationId xmlns:a16="http://schemas.microsoft.com/office/drawing/2014/main" id="{FFA7DF67-C0EC-47DE-84E4-5CA50A8A7043}"/>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099" r="19934"/>
          <a:stretch/>
        </p:blipFill>
        <p:spPr bwMode="auto">
          <a:xfrm>
            <a:off x="5777240" y="1952815"/>
            <a:ext cx="543885" cy="4678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0C24C34-315A-45B2-96DE-801FD843355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595381" y="1159393"/>
            <a:ext cx="479795" cy="456410"/>
          </a:xfrm>
          <a:prstGeom prst="rect">
            <a:avLst/>
          </a:prstGeom>
        </p:spPr>
      </p:pic>
      <p:pic>
        <p:nvPicPr>
          <p:cNvPr id="17" name="Picture 16">
            <a:extLst>
              <a:ext uri="{FF2B5EF4-FFF2-40B4-BE49-F238E27FC236}">
                <a16:creationId xmlns:a16="http://schemas.microsoft.com/office/drawing/2014/main" id="{E6CEE00A-58BA-4239-86CE-B99C6D4D9E4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829524" y="2835531"/>
            <a:ext cx="459204" cy="445424"/>
          </a:xfrm>
          <a:prstGeom prst="rect">
            <a:avLst/>
          </a:prstGeom>
        </p:spPr>
      </p:pic>
      <p:pic>
        <p:nvPicPr>
          <p:cNvPr id="20" name="Picture 2">
            <a:extLst>
              <a:ext uri="{FF2B5EF4-FFF2-40B4-BE49-F238E27FC236}">
                <a16:creationId xmlns:a16="http://schemas.microsoft.com/office/drawing/2014/main" id="{7D368800-B678-477B-97A9-21B90EBD1970}"/>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8790" y="2009066"/>
            <a:ext cx="870089" cy="4425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5E48597-3758-4990-9A95-BA505E54C80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797387" y="2541742"/>
            <a:ext cx="466310" cy="444319"/>
          </a:xfrm>
          <a:prstGeom prst="rect">
            <a:avLst/>
          </a:prstGeom>
        </p:spPr>
      </p:pic>
      <p:pic>
        <p:nvPicPr>
          <p:cNvPr id="23" name="Picture 22">
            <a:extLst>
              <a:ext uri="{FF2B5EF4-FFF2-40B4-BE49-F238E27FC236}">
                <a16:creationId xmlns:a16="http://schemas.microsoft.com/office/drawing/2014/main" id="{6E12B832-C43D-4288-BAD0-5E5B8AB116E8}"/>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975583" y="1405799"/>
            <a:ext cx="555729" cy="529522"/>
          </a:xfrm>
          <a:prstGeom prst="rect">
            <a:avLst/>
          </a:prstGeom>
        </p:spPr>
      </p:pic>
      <p:pic>
        <p:nvPicPr>
          <p:cNvPr id="24" name="Picture 2">
            <a:extLst>
              <a:ext uri="{FF2B5EF4-FFF2-40B4-BE49-F238E27FC236}">
                <a16:creationId xmlns:a16="http://schemas.microsoft.com/office/drawing/2014/main" id="{5651A66A-A315-4F5D-9C48-BC6D824C84A5}"/>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81792" y="4937503"/>
            <a:ext cx="453268" cy="53206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5913F7E1-3196-470C-824D-782F3AEB9FB1}"/>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71188" y="4553837"/>
            <a:ext cx="682452" cy="65026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a:extLst>
              <a:ext uri="{FF2B5EF4-FFF2-40B4-BE49-F238E27FC236}">
                <a16:creationId xmlns:a16="http://schemas.microsoft.com/office/drawing/2014/main" id="{09AF17AB-58E3-4BA9-AC40-F3D0EEB4509E}"/>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48012" y="4422897"/>
            <a:ext cx="752254" cy="71678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A612C361-E4E1-45B7-BD93-970547F21AB5}"/>
              </a:ext>
              <a:ext uri="{C183D7F6-B498-43B3-948B-1728B52AA6E4}">
                <adec:decorative xmlns:adec="http://schemas.microsoft.com/office/drawing/2017/decorative" val="1"/>
              </a:ext>
            </a:extLst>
          </p:cNvPr>
          <p:cNvPicPr>
            <a:picLocks noChangeAspect="1"/>
          </p:cNvPicPr>
          <p:nvPr/>
        </p:nvPicPr>
        <p:blipFill rotWithShape="1">
          <a:blip r:embed="rId13">
            <a:clrChange>
              <a:clrFrom>
                <a:srgbClr val="FEFEFE"/>
              </a:clrFrom>
              <a:clrTo>
                <a:srgbClr val="FEFEFE">
                  <a:alpha val="0"/>
                </a:srgbClr>
              </a:clrTo>
            </a:clrChange>
          </a:blip>
          <a:srcRect l="24401" r="21955"/>
          <a:stretch/>
        </p:blipFill>
        <p:spPr>
          <a:xfrm>
            <a:off x="6840444" y="5615441"/>
            <a:ext cx="614031" cy="742228"/>
          </a:xfrm>
          <a:prstGeom prst="rect">
            <a:avLst/>
          </a:prstGeom>
        </p:spPr>
      </p:pic>
      <p:pic>
        <p:nvPicPr>
          <p:cNvPr id="75" name="Picture 74">
            <a:extLst>
              <a:ext uri="{FF2B5EF4-FFF2-40B4-BE49-F238E27FC236}">
                <a16:creationId xmlns:a16="http://schemas.microsoft.com/office/drawing/2014/main" id="{4ED2A8BD-2C04-4B03-92B7-43C5064194C2}"/>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161388" y="5613604"/>
            <a:ext cx="889447" cy="297901"/>
          </a:xfrm>
          <a:prstGeom prst="rect">
            <a:avLst/>
          </a:prstGeom>
        </p:spPr>
      </p:pic>
      <p:pic>
        <p:nvPicPr>
          <p:cNvPr id="21" name="Graphic 20">
            <a:extLst>
              <a:ext uri="{FF2B5EF4-FFF2-40B4-BE49-F238E27FC236}">
                <a16:creationId xmlns:a16="http://schemas.microsoft.com/office/drawing/2014/main" id="{A7F7CA80-4CCE-44A0-ACFE-3D3B26C2974C}"/>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55078" y="3361928"/>
            <a:ext cx="922190" cy="713087"/>
          </a:xfrm>
          <a:prstGeom prst="rect">
            <a:avLst/>
          </a:prstGeom>
        </p:spPr>
      </p:pic>
      <p:pic>
        <p:nvPicPr>
          <p:cNvPr id="26" name="Picture 4">
            <a:extLst>
              <a:ext uri="{FF2B5EF4-FFF2-40B4-BE49-F238E27FC236}">
                <a16:creationId xmlns:a16="http://schemas.microsoft.com/office/drawing/2014/main" id="{A2B03C08-C582-4E3A-98DC-F5AC354A593E}"/>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229573" y="2754404"/>
            <a:ext cx="410581" cy="414000"/>
          </a:xfrm>
          <a:prstGeom prst="rect">
            <a:avLst/>
          </a:prstGeom>
        </p:spPr>
      </p:pic>
      <p:pic>
        <p:nvPicPr>
          <p:cNvPr id="27" name="Picture 6">
            <a:extLst>
              <a:ext uri="{FF2B5EF4-FFF2-40B4-BE49-F238E27FC236}">
                <a16:creationId xmlns:a16="http://schemas.microsoft.com/office/drawing/2014/main" id="{C2B5A694-0083-4B4D-8D7A-48CDF8C2010F}"/>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616931" y="4937503"/>
            <a:ext cx="414120" cy="414000"/>
          </a:xfrm>
          <a:prstGeom prst="rect">
            <a:avLst/>
          </a:prstGeom>
        </p:spPr>
      </p:pic>
      <p:pic>
        <p:nvPicPr>
          <p:cNvPr id="28" name="Picture 8">
            <a:extLst>
              <a:ext uri="{FF2B5EF4-FFF2-40B4-BE49-F238E27FC236}">
                <a16:creationId xmlns:a16="http://schemas.microsoft.com/office/drawing/2014/main" id="{5B1F9713-B91A-48BE-A466-D1408409CA0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3175715" y="3361928"/>
            <a:ext cx="414120" cy="414000"/>
          </a:xfrm>
          <a:prstGeom prst="rect">
            <a:avLst/>
          </a:prstGeom>
        </p:spPr>
      </p:pic>
      <p:pic>
        <p:nvPicPr>
          <p:cNvPr id="29" name="Picture 10">
            <a:extLst>
              <a:ext uri="{FF2B5EF4-FFF2-40B4-BE49-F238E27FC236}">
                <a16:creationId xmlns:a16="http://schemas.microsoft.com/office/drawing/2014/main" id="{2DED2C9C-BFA0-44DF-8CAD-35736F766CE2}"/>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3770551" y="4139837"/>
            <a:ext cx="414120" cy="414000"/>
          </a:xfrm>
          <a:prstGeom prst="rect">
            <a:avLst/>
          </a:prstGeom>
        </p:spPr>
      </p:pic>
      <p:pic>
        <p:nvPicPr>
          <p:cNvPr id="30" name="Picture 12">
            <a:extLst>
              <a:ext uri="{FF2B5EF4-FFF2-40B4-BE49-F238E27FC236}">
                <a16:creationId xmlns:a16="http://schemas.microsoft.com/office/drawing/2014/main" id="{ABD42E7D-F702-4FC3-B024-9BF0532262B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3589835" y="5624537"/>
            <a:ext cx="414120" cy="414000"/>
          </a:xfrm>
          <a:prstGeom prst="rect">
            <a:avLst/>
          </a:prstGeom>
        </p:spPr>
      </p:pic>
    </p:spTree>
    <p:extLst>
      <p:ext uri="{BB962C8B-B14F-4D97-AF65-F5344CB8AC3E}">
        <p14:creationId xmlns:p14="http://schemas.microsoft.com/office/powerpoint/2010/main" val="304957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Self-Service Dev/Test Environments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93988" y="914699"/>
            <a:ext cx="6518737"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Lab Services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87960" y="2089173"/>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Simplify cloud environment management for developers and testers.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293989" y="2139047"/>
            <a:ext cx="318803" cy="31793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293989" y="3374524"/>
            <a:ext cx="318803" cy="31793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293988" y="4393294"/>
            <a:ext cx="318803" cy="31793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87961" y="3313136"/>
            <a:ext cx="3256592" cy="847785"/>
          </a:xfrm>
          <a:prstGeom prst="rect">
            <a:avLst/>
          </a:prstGeom>
        </p:spPr>
        <p:txBody>
          <a:bodyPr lIns="0" tIns="0" rIns="0" bIns="0">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Enforce policies and control costs with full visibility</a:t>
            </a:r>
          </a:p>
        </p:txBody>
      </p:sp>
      <p:sp>
        <p:nvSpPr>
          <p:cNvPr id="91" name="Rectangle 90">
            <a:extLst>
              <a:ext uri="{FF2B5EF4-FFF2-40B4-BE49-F238E27FC236}">
                <a16:creationId xmlns:a16="http://schemas.microsoft.com/office/drawing/2014/main" id="{6A8DDD96-5607-4289-8CB2-10F3BC304E79}"/>
              </a:ext>
            </a:extLst>
          </p:cNvPr>
          <p:cNvSpPr/>
          <p:nvPr/>
        </p:nvSpPr>
        <p:spPr>
          <a:xfrm>
            <a:off x="787960" y="4343420"/>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Use templates, custom images and formulas to reproduce environments.</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28465" y="5768002"/>
            <a:ext cx="318803" cy="31793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22437" y="5718128"/>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Orchestrate with Azure Pipelines or integrate using REST API</a:t>
            </a:r>
          </a:p>
        </p:txBody>
      </p:sp>
      <p:pic>
        <p:nvPicPr>
          <p:cNvPr id="4" name="Picture 3" descr="Screenshot of Azure Lab Services">
            <a:extLst>
              <a:ext uri="{FF2B5EF4-FFF2-40B4-BE49-F238E27FC236}">
                <a16:creationId xmlns:a16="http://schemas.microsoft.com/office/drawing/2014/main" id="{EBF88C27-617D-44A3-8962-C909C58BF2A3}"/>
              </a:ext>
            </a:extLst>
          </p:cNvPr>
          <p:cNvPicPr>
            <a:picLocks noChangeAspect="1"/>
          </p:cNvPicPr>
          <p:nvPr/>
        </p:nvPicPr>
        <p:blipFill rotWithShape="1">
          <a:blip r:embed="rId3"/>
          <a:srcRect r="11823"/>
          <a:stretch/>
        </p:blipFill>
        <p:spPr>
          <a:xfrm>
            <a:off x="4617416" y="2156497"/>
            <a:ext cx="7326347" cy="4171649"/>
          </a:xfrm>
          <a:prstGeom prst="rect">
            <a:avLst/>
          </a:prstGeom>
        </p:spPr>
      </p:pic>
      <p:pic>
        <p:nvPicPr>
          <p:cNvPr id="5" name="Picture 4">
            <a:extLst>
              <a:ext uri="{FF2B5EF4-FFF2-40B4-BE49-F238E27FC236}">
                <a16:creationId xmlns:a16="http://schemas.microsoft.com/office/drawing/2014/main" id="{FB34F43C-11DE-44D9-88B1-A697D088A1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74777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Infrastructure and Configuration as Code</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2" y="916532"/>
            <a:ext cx="9210161" cy="572422"/>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Resource Manager, Automation &amp; 3</a:t>
            </a:r>
            <a:r>
              <a:rPr lang="en-US" baseline="30000">
                <a:gradFill>
                  <a:gsLst>
                    <a:gs pos="78761">
                      <a:srgbClr val="0072C6"/>
                    </a:gs>
                    <a:gs pos="0">
                      <a:srgbClr val="0072C6"/>
                    </a:gs>
                  </a:gsLst>
                  <a:lin ang="5400000" scaled="0"/>
                </a:gradFill>
              </a:rPr>
              <a:t>rd</a:t>
            </a:r>
            <a:r>
              <a:rPr lang="en-US">
                <a:gradFill>
                  <a:gsLst>
                    <a:gs pos="78761">
                      <a:srgbClr val="0072C6"/>
                    </a:gs>
                    <a:gs pos="0">
                      <a:srgbClr val="0072C6"/>
                    </a:gs>
                  </a:gsLst>
                  <a:lin ang="5400000" scaled="0"/>
                </a:gradFill>
              </a:rPr>
              <a:t> Party Integrations</a:t>
            </a:r>
          </a:p>
        </p:txBody>
      </p:sp>
      <p:sp>
        <p:nvSpPr>
          <p:cNvPr id="35" name="Rectangle 34">
            <a:extLst/>
          </p:cNvPr>
          <p:cNvSpPr/>
          <p:nvPr/>
        </p:nvSpPr>
        <p:spPr bwMode="auto">
          <a:xfrm>
            <a:off x="810938" y="2129304"/>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Infrastructure as Code, </a:t>
            </a:r>
            <a:b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b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built-in</a:t>
            </a:r>
          </a:p>
        </p:txBody>
      </p:sp>
      <p:grpSp>
        <p:nvGrpSpPr>
          <p:cNvPr id="36" name="Group 35">
            <a:extLst>
              <a:ext uri="{C183D7F6-B498-43B3-948B-1728B52AA6E4}">
                <adec:decorative xmlns:adec="http://schemas.microsoft.com/office/drawing/2017/decorative" val="1"/>
              </a:ext>
            </a:extLst>
          </p:cNvPr>
          <p:cNvGrpSpPr/>
          <p:nvPr/>
        </p:nvGrpSpPr>
        <p:grpSpPr>
          <a:xfrm>
            <a:off x="317144" y="2129304"/>
            <a:ext cx="318803" cy="317939"/>
            <a:chOff x="7745382" y="4179584"/>
            <a:chExt cx="216026" cy="215441"/>
          </a:xfrm>
          <a:solidFill>
            <a:schemeClr val="accent1"/>
          </a:solidFill>
        </p:grpSpPr>
        <p:sp>
          <p:nvSpPr>
            <p:cNvPr id="37"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38"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39"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40" name="Group 39">
            <a:extLst>
              <a:ext uri="{C183D7F6-B498-43B3-948B-1728B52AA6E4}">
                <adec:decorative xmlns:adec="http://schemas.microsoft.com/office/drawing/2017/decorative" val="1"/>
              </a:ext>
            </a:extLst>
          </p:cNvPr>
          <p:cNvGrpSpPr/>
          <p:nvPr/>
        </p:nvGrpSpPr>
        <p:grpSpPr>
          <a:xfrm>
            <a:off x="317144" y="3650944"/>
            <a:ext cx="318803" cy="317939"/>
            <a:chOff x="7745382" y="4179584"/>
            <a:chExt cx="216026" cy="215441"/>
          </a:xfrm>
          <a:solidFill>
            <a:schemeClr val="accent1"/>
          </a:solidFill>
        </p:grpSpPr>
        <p:sp>
          <p:nvSpPr>
            <p:cNvPr id="41"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2"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3"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48" name="Rectangle 47"/>
          <p:cNvSpPr/>
          <p:nvPr/>
        </p:nvSpPr>
        <p:spPr>
          <a:xfrm>
            <a:off x="810938" y="3639431"/>
            <a:ext cx="3274510" cy="847785"/>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Support for 3</a:t>
            </a:r>
            <a:r>
              <a:rPr lang="en-US" kern="0" baseline="3000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rd</a:t>
            </a: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party and OSS tooling such as Terraform, Ansible, Chef, Puppet &amp; </a:t>
            </a:r>
            <a:r>
              <a:rPr lang="en-US"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SaltStack</a:t>
            </a:r>
            <a:endPar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pic>
        <p:nvPicPr>
          <p:cNvPr id="4" name="Picture 3" descr="Screenshot of managing an ARM script in the Azure Portal">
            <a:extLst>
              <a:ext uri="{FF2B5EF4-FFF2-40B4-BE49-F238E27FC236}">
                <a16:creationId xmlns:a16="http://schemas.microsoft.com/office/drawing/2014/main" id="{B08D2752-D443-4C90-8C79-B563F23C0C77}"/>
              </a:ext>
            </a:extLst>
          </p:cNvPr>
          <p:cNvPicPr>
            <a:picLocks noChangeAspect="1"/>
          </p:cNvPicPr>
          <p:nvPr/>
        </p:nvPicPr>
        <p:blipFill rotWithShape="1">
          <a:blip r:embed="rId3"/>
          <a:srcRect t="-1127" b="589"/>
          <a:stretch/>
        </p:blipFill>
        <p:spPr>
          <a:xfrm>
            <a:off x="4619741" y="2084700"/>
            <a:ext cx="7347597" cy="4199324"/>
          </a:xfrm>
          <a:prstGeom prst="rect">
            <a:avLst/>
          </a:prstGeom>
        </p:spPr>
      </p:pic>
      <p:sp>
        <p:nvSpPr>
          <p:cNvPr id="33" name="Rectangle 32">
            <a:extLst>
              <a:ext uri="{FF2B5EF4-FFF2-40B4-BE49-F238E27FC236}">
                <a16:creationId xmlns:a16="http://schemas.microsoft.com/office/drawing/2014/main" id="{3589C5CC-1BD7-4E1C-BDB5-0D836515730A}"/>
              </a:ext>
            </a:extLst>
          </p:cNvPr>
          <p:cNvSpPr/>
          <p:nvPr/>
        </p:nvSpPr>
        <p:spPr bwMode="auto">
          <a:xfrm>
            <a:off x="811115" y="2981760"/>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Azure Config &amp; Automation</a:t>
            </a:r>
          </a:p>
        </p:txBody>
      </p:sp>
      <p:grpSp>
        <p:nvGrpSpPr>
          <p:cNvPr id="34" name="Group 33">
            <a:extLst>
              <a:ext uri="{FF2B5EF4-FFF2-40B4-BE49-F238E27FC236}">
                <a16:creationId xmlns:a16="http://schemas.microsoft.com/office/drawing/2014/main" id="{00731F6D-B48D-466F-B344-21AB9B49FEE1}"/>
              </a:ext>
              <a:ext uri="{C183D7F6-B498-43B3-948B-1728B52AA6E4}">
                <adec:decorative xmlns:adec="http://schemas.microsoft.com/office/drawing/2017/decorative" val="1"/>
              </a:ext>
            </a:extLst>
          </p:cNvPr>
          <p:cNvGrpSpPr/>
          <p:nvPr/>
        </p:nvGrpSpPr>
        <p:grpSpPr>
          <a:xfrm>
            <a:off x="317321" y="2981760"/>
            <a:ext cx="318803" cy="317939"/>
            <a:chOff x="7745382" y="4179584"/>
            <a:chExt cx="216026" cy="215441"/>
          </a:xfrm>
          <a:solidFill>
            <a:schemeClr val="accent1"/>
          </a:solidFill>
        </p:grpSpPr>
        <p:sp>
          <p:nvSpPr>
            <p:cNvPr id="45" name="Freeform 14">
              <a:extLst>
                <a:ext uri="{FF2B5EF4-FFF2-40B4-BE49-F238E27FC236}">
                  <a16:creationId xmlns:a16="http://schemas.microsoft.com/office/drawing/2014/main" id="{705143F4-3127-4E4D-A04B-21212634B8DC}"/>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6" name="Freeform 15">
              <a:extLst>
                <a:ext uri="{FF2B5EF4-FFF2-40B4-BE49-F238E27FC236}">
                  <a16:creationId xmlns:a16="http://schemas.microsoft.com/office/drawing/2014/main" id="{959720F1-8A73-4492-B602-41F87AF0DA71}"/>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7" name="Freeform 16">
              <a:extLst>
                <a:ext uri="{FF2B5EF4-FFF2-40B4-BE49-F238E27FC236}">
                  <a16:creationId xmlns:a16="http://schemas.microsoft.com/office/drawing/2014/main" id="{F939CBFD-C8C8-4647-85E6-C08FA1D8E874}"/>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pic>
        <p:nvPicPr>
          <p:cNvPr id="31" name="Picture 30" descr="Chef">
            <a:extLst>
              <a:ext uri="{FF2B5EF4-FFF2-40B4-BE49-F238E27FC236}">
                <a16:creationId xmlns:a16="http://schemas.microsoft.com/office/drawing/2014/main" id="{46B12163-DA5C-4775-BAF6-4668C25BD82A}"/>
              </a:ext>
            </a:extLst>
          </p:cNvPr>
          <p:cNvPicPr>
            <a:picLocks noChangeAspect="1"/>
          </p:cNvPicPr>
          <p:nvPr/>
        </p:nvPicPr>
        <p:blipFill rotWithShape="1">
          <a:blip r:embed="rId4">
            <a:clrChange>
              <a:clrFrom>
                <a:srgbClr val="FEFEFE"/>
              </a:clrFrom>
              <a:clrTo>
                <a:srgbClr val="FEFEFE">
                  <a:alpha val="0"/>
                </a:srgbClr>
              </a:clrTo>
            </a:clrChange>
          </a:blip>
          <a:srcRect l="24401" r="21955"/>
          <a:stretch/>
        </p:blipFill>
        <p:spPr>
          <a:xfrm>
            <a:off x="3012927" y="5119716"/>
            <a:ext cx="575863" cy="710690"/>
          </a:xfrm>
          <a:prstGeom prst="rect">
            <a:avLst/>
          </a:prstGeom>
        </p:spPr>
      </p:pic>
      <p:pic>
        <p:nvPicPr>
          <p:cNvPr id="32" name="Picture 31" descr="Ansible">
            <a:extLst>
              <a:ext uri="{FF2B5EF4-FFF2-40B4-BE49-F238E27FC236}">
                <a16:creationId xmlns:a16="http://schemas.microsoft.com/office/drawing/2014/main" id="{5209F984-4819-4E7B-AC43-41D5515757F1}"/>
              </a:ext>
            </a:extLst>
          </p:cNvPr>
          <p:cNvPicPr>
            <a:picLocks noChangeAspect="1"/>
          </p:cNvPicPr>
          <p:nvPr/>
        </p:nvPicPr>
        <p:blipFill>
          <a:blip r:embed="rId5"/>
          <a:stretch>
            <a:fillRect/>
          </a:stretch>
        </p:blipFill>
        <p:spPr>
          <a:xfrm>
            <a:off x="1852154" y="5119716"/>
            <a:ext cx="576747" cy="576747"/>
          </a:xfrm>
          <a:prstGeom prst="rect">
            <a:avLst/>
          </a:prstGeom>
        </p:spPr>
      </p:pic>
      <p:pic>
        <p:nvPicPr>
          <p:cNvPr id="44" name="Picture 43" descr="Puppet">
            <a:extLst>
              <a:ext uri="{FF2B5EF4-FFF2-40B4-BE49-F238E27FC236}">
                <a16:creationId xmlns:a16="http://schemas.microsoft.com/office/drawing/2014/main" id="{783CCB69-320C-4CE2-AFA7-29E3D0C5F3C0}"/>
              </a:ext>
            </a:extLst>
          </p:cNvPr>
          <p:cNvPicPr>
            <a:picLocks noChangeAspect="1"/>
          </p:cNvPicPr>
          <p:nvPr/>
        </p:nvPicPr>
        <p:blipFill>
          <a:blip r:embed="rId6"/>
          <a:stretch>
            <a:fillRect/>
          </a:stretch>
        </p:blipFill>
        <p:spPr>
          <a:xfrm>
            <a:off x="411775" y="6185964"/>
            <a:ext cx="873301" cy="306968"/>
          </a:xfrm>
          <a:prstGeom prst="rect">
            <a:avLst/>
          </a:prstGeom>
        </p:spPr>
      </p:pic>
      <p:pic>
        <p:nvPicPr>
          <p:cNvPr id="49" name="Picture 48" descr="Terraform">
            <a:extLst>
              <a:ext uri="{FF2B5EF4-FFF2-40B4-BE49-F238E27FC236}">
                <a16:creationId xmlns:a16="http://schemas.microsoft.com/office/drawing/2014/main" id="{ED7F19A2-90A6-4B1B-963F-7782C21CC323}"/>
              </a:ext>
            </a:extLst>
          </p:cNvPr>
          <p:cNvPicPr>
            <a:picLocks noChangeAspect="1"/>
          </p:cNvPicPr>
          <p:nvPr/>
        </p:nvPicPr>
        <p:blipFill>
          <a:blip r:embed="rId7"/>
          <a:stretch>
            <a:fillRect/>
          </a:stretch>
        </p:blipFill>
        <p:spPr>
          <a:xfrm>
            <a:off x="339851" y="5144887"/>
            <a:ext cx="1152065" cy="527103"/>
          </a:xfrm>
          <a:prstGeom prst="rect">
            <a:avLst/>
          </a:prstGeom>
        </p:spPr>
      </p:pic>
      <p:pic>
        <p:nvPicPr>
          <p:cNvPr id="50" name="Picture 49" descr="Salt Stack">
            <a:extLst>
              <a:ext uri="{FF2B5EF4-FFF2-40B4-BE49-F238E27FC236}">
                <a16:creationId xmlns:a16="http://schemas.microsoft.com/office/drawing/2014/main" id="{6F11C3D8-32FB-4934-A37C-0DAB1E623AED}"/>
              </a:ext>
            </a:extLst>
          </p:cNvPr>
          <p:cNvPicPr>
            <a:picLocks noChangeAspect="1"/>
          </p:cNvPicPr>
          <p:nvPr/>
        </p:nvPicPr>
        <p:blipFill>
          <a:blip r:embed="rId8"/>
          <a:stretch>
            <a:fillRect/>
          </a:stretch>
        </p:blipFill>
        <p:spPr>
          <a:xfrm>
            <a:off x="1824615" y="5944283"/>
            <a:ext cx="1064190" cy="548649"/>
          </a:xfrm>
          <a:prstGeom prst="rect">
            <a:avLst/>
          </a:prstGeom>
        </p:spPr>
      </p:pic>
      <p:pic>
        <p:nvPicPr>
          <p:cNvPr id="52" name="Picture 51">
            <a:extLst>
              <a:ext uri="{FF2B5EF4-FFF2-40B4-BE49-F238E27FC236}">
                <a16:creationId xmlns:a16="http://schemas.microsoft.com/office/drawing/2014/main" id="{9DFCAC85-075E-49B2-AEC7-F629FCED763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362595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75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75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75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5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75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8" grpId="0"/>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p:cNvPr>
          <p:cNvSpPr/>
          <p:nvPr/>
        </p:nvSpPr>
        <p:spPr bwMode="auto">
          <a:xfrm>
            <a:off x="792327" y="2016874"/>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solidFill>
                  <a:srgbClr val="505050"/>
                </a:solidFill>
                <a:latin typeface="Segoe UI Semilight" panose="020B0402040204020203" pitchFamily="34" charset="0"/>
                <a:ea typeface="Segoe UI Light" charset="0"/>
                <a:cs typeface="Segoe UI Semilight" panose="020B0402040204020203" pitchFamily="34" charset="0"/>
              </a:rPr>
              <a:t>Gain full visibility and control of your cloud security state</a:t>
            </a: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Continuous Security</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3" y="916531"/>
            <a:ext cx="6025420"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Security Center</a:t>
            </a:r>
          </a:p>
        </p:txBody>
      </p:sp>
      <p:grpSp>
        <p:nvGrpSpPr>
          <p:cNvPr id="15" name="Group 14">
            <a:extLst>
              <a:ext uri="{C183D7F6-B498-43B3-948B-1728B52AA6E4}">
                <adec:decorative xmlns:adec="http://schemas.microsoft.com/office/drawing/2017/decorative" val="1"/>
              </a:ext>
            </a:extLst>
          </p:cNvPr>
          <p:cNvGrpSpPr/>
          <p:nvPr/>
        </p:nvGrpSpPr>
        <p:grpSpPr>
          <a:xfrm>
            <a:off x="298392" y="2048384"/>
            <a:ext cx="318804" cy="317938"/>
            <a:chOff x="7745382" y="4179584"/>
            <a:chExt cx="216026" cy="215441"/>
          </a:xfrm>
          <a:solidFill>
            <a:srgbClr val="737373"/>
          </a:solidFill>
        </p:grpSpPr>
        <p:sp>
          <p:nvSpPr>
            <p:cNvPr id="16"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17"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18"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19" name="Group 18">
            <a:extLst>
              <a:ext uri="{C183D7F6-B498-43B3-948B-1728B52AA6E4}">
                <adec:decorative xmlns:adec="http://schemas.microsoft.com/office/drawing/2017/decorative" val="1"/>
              </a:ext>
            </a:extLst>
          </p:cNvPr>
          <p:cNvGrpSpPr/>
          <p:nvPr/>
        </p:nvGrpSpPr>
        <p:grpSpPr>
          <a:xfrm>
            <a:off x="298392" y="2976071"/>
            <a:ext cx="318804" cy="317938"/>
            <a:chOff x="7745382" y="4179584"/>
            <a:chExt cx="216026" cy="215441"/>
          </a:xfrm>
          <a:solidFill>
            <a:srgbClr val="737373"/>
          </a:solidFill>
        </p:grpSpPr>
        <p:sp>
          <p:nvSpPr>
            <p:cNvPr id="20"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1"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2"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23" name="Group 22">
            <a:extLst>
              <a:ext uri="{C183D7F6-B498-43B3-948B-1728B52AA6E4}">
                <adec:decorative xmlns:adec="http://schemas.microsoft.com/office/drawing/2017/decorative" val="1"/>
              </a:ext>
            </a:extLst>
          </p:cNvPr>
          <p:cNvGrpSpPr/>
          <p:nvPr/>
        </p:nvGrpSpPr>
        <p:grpSpPr>
          <a:xfrm>
            <a:off x="298356" y="4166288"/>
            <a:ext cx="318803" cy="317939"/>
            <a:chOff x="7745382" y="4179584"/>
            <a:chExt cx="216026" cy="215441"/>
          </a:xfrm>
          <a:solidFill>
            <a:srgbClr val="737373"/>
          </a:solidFill>
        </p:grpSpPr>
        <p:sp>
          <p:nvSpPr>
            <p:cNvPr id="24"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5"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6"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4" name="Rectangle 3"/>
          <p:cNvSpPr/>
          <p:nvPr/>
        </p:nvSpPr>
        <p:spPr>
          <a:xfrm>
            <a:off x="792327" y="2933048"/>
            <a:ext cx="3369056" cy="847785"/>
          </a:xfrm>
          <a:prstGeom prst="rect">
            <a:avLst/>
          </a:prstGeom>
        </p:spPr>
        <p:txBody>
          <a:bodyPr lIns="0" tIns="0" rIns="0" bIns="0">
            <a:noAutofit/>
          </a:bodyPr>
          <a:lstStyle/>
          <a:p>
            <a:pPr defTabSz="931935" fontAlgn="base">
              <a:spcBef>
                <a:spcPct val="0"/>
              </a:spcBef>
              <a:spcAft>
                <a:spcPts val="2400"/>
              </a:spcAft>
              <a:defRPr/>
            </a:pPr>
            <a:r>
              <a:rPr lang="en-US" kern="0">
                <a:solidFill>
                  <a:srgbClr val="505050"/>
                </a:solidFill>
                <a:latin typeface="Segoe UI Semilight" panose="020B0402040204020203" pitchFamily="34" charset="0"/>
                <a:ea typeface="Segoe UI Light" charset="0"/>
                <a:cs typeface="Segoe UI Semilight" panose="020B0402040204020203" pitchFamily="34" charset="0"/>
              </a:rPr>
              <a:t>Leverage ML to Proactively identify and mitigate risks to reduce exposure to attacks</a:t>
            </a:r>
          </a:p>
        </p:txBody>
      </p:sp>
      <p:sp>
        <p:nvSpPr>
          <p:cNvPr id="5" name="Rectangle 4"/>
          <p:cNvSpPr/>
          <p:nvPr/>
        </p:nvSpPr>
        <p:spPr>
          <a:xfrm>
            <a:off x="792328" y="4134759"/>
            <a:ext cx="2769247" cy="866476"/>
          </a:xfrm>
          <a:prstGeom prst="rect">
            <a:avLst/>
          </a:prstGeom>
        </p:spPr>
        <p:txBody>
          <a:bodyPr lIns="0" tIns="0" rIns="0" bIns="0">
            <a:noAutofit/>
          </a:bodyPr>
          <a:lstStyle/>
          <a:p>
            <a:pPr defTabSz="931935" fontAlgn="base">
              <a:spcBef>
                <a:spcPct val="0"/>
              </a:spcBef>
              <a:spcAft>
                <a:spcPts val="2400"/>
              </a:spcAft>
              <a:defRPr/>
            </a:pPr>
            <a:r>
              <a:rPr lang="en-US" kern="0">
                <a:solidFill>
                  <a:srgbClr val="505050"/>
                </a:solidFill>
                <a:latin typeface="Segoe UI Semilight" panose="020B0402040204020203" pitchFamily="34" charset="0"/>
                <a:ea typeface="Segoe UI Light" charset="0"/>
                <a:cs typeface="Segoe UI Semilight" panose="020B0402040204020203" pitchFamily="34" charset="0"/>
              </a:rPr>
              <a:t>Quickly detect and respond to threats with advanced analytics</a:t>
            </a:r>
          </a:p>
        </p:txBody>
      </p:sp>
      <p:pic>
        <p:nvPicPr>
          <p:cNvPr id="37" name="Picture 36" descr="Screenshot of Azure Security Center">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97129" y="2129609"/>
            <a:ext cx="7370207" cy="4136113"/>
          </a:xfrm>
          <a:prstGeom prst="rect">
            <a:avLst/>
          </a:prstGeom>
          <a:effectLst>
            <a:innerShdw blurRad="127000" dist="63500" dir="13500000">
              <a:prstClr val="black">
                <a:alpha val="25000"/>
              </a:prstClr>
            </a:innerShdw>
          </a:effectLst>
        </p:spPr>
      </p:pic>
      <p:pic>
        <p:nvPicPr>
          <p:cNvPr id="1026" name="Picture 2" descr="ISO and AICPA certified">
            <a:extLst>
              <a:ext uri="{FF2B5EF4-FFF2-40B4-BE49-F238E27FC236}">
                <a16:creationId xmlns:a16="http://schemas.microsoft.com/office/drawing/2014/main" id="{23B26F44-04BC-4E01-B641-70930CB9E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37" y="5086558"/>
            <a:ext cx="3587513" cy="169222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3E50337-A1F8-472F-83DB-A05E8B3A6E9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101751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75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50"/>
                                        <p:tgtEl>
                                          <p:spTgt spid="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7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Smarter Insights, Faster</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3" y="916531"/>
            <a:ext cx="9843207"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Monitor, Application Insights &amp; Log Analytics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811115" y="2185291"/>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Pre-defined solutions with smart thresholds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7144" y="2185291"/>
            <a:ext cx="318803" cy="31793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7144" y="3295686"/>
            <a:ext cx="318803" cy="31793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7144" y="4362044"/>
            <a:ext cx="318803" cy="31793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811116" y="3284172"/>
            <a:ext cx="3256592" cy="847785"/>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Visualize data in intuitive and customizable dashboards</a:t>
            </a:r>
          </a:p>
        </p:txBody>
      </p:sp>
      <p:sp>
        <p:nvSpPr>
          <p:cNvPr id="91" name="Rectangle 90">
            <a:extLst>
              <a:ext uri="{FF2B5EF4-FFF2-40B4-BE49-F238E27FC236}">
                <a16:creationId xmlns:a16="http://schemas.microsoft.com/office/drawing/2014/main" id="{6A8DDD96-5607-4289-8CB2-10F3BC304E79}"/>
              </a:ext>
            </a:extLst>
          </p:cNvPr>
          <p:cNvSpPr/>
          <p:nvPr/>
        </p:nvSpPr>
        <p:spPr>
          <a:xfrm>
            <a:off x="811116" y="4362045"/>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Separate the signal from the noise and accelerate root-cause analysis </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51621" y="5625844"/>
            <a:ext cx="318803" cy="31793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45593" y="5625845"/>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Integrate your existing processes &amp; tools like Service Now</a:t>
            </a:r>
          </a:p>
        </p:txBody>
      </p:sp>
      <p:pic>
        <p:nvPicPr>
          <p:cNvPr id="36" name="Picture 35" descr="Screenshot of Azure Monitoring">
            <a:extLst>
              <a:ext uri="{FF2B5EF4-FFF2-40B4-BE49-F238E27FC236}">
                <a16:creationId xmlns:a16="http://schemas.microsoft.com/office/drawing/2014/main" id="{70C0BDE3-9D62-4F0C-9C98-F7D9BF2A02B6}"/>
              </a:ext>
            </a:extLst>
          </p:cNvPr>
          <p:cNvPicPr>
            <a:picLocks noChangeAspect="1"/>
          </p:cNvPicPr>
          <p:nvPr/>
        </p:nvPicPr>
        <p:blipFill rotWithShape="1">
          <a:blip r:embed="rId3"/>
          <a:srcRect b="9162"/>
          <a:stretch/>
        </p:blipFill>
        <p:spPr>
          <a:xfrm>
            <a:off x="4623878" y="2152762"/>
            <a:ext cx="7319882" cy="4140962"/>
          </a:xfrm>
          <a:prstGeom prst="rect">
            <a:avLst/>
          </a:prstGeom>
        </p:spPr>
      </p:pic>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136754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631490" y="5188452"/>
            <a:ext cx="9296153" cy="1392970"/>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933677" y="1686388"/>
            <a:ext cx="2061705"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a:solidFill>
                  <a:schemeClr val="tx1">
                    <a:lumMod val="65000"/>
                    <a:lumOff val="35000"/>
                  </a:schemeClr>
                </a:solidFill>
              </a:rPr>
              <a:t>Mix and match to create </a:t>
            </a:r>
            <a:br>
              <a:rPr lang="en-US" sz="1800">
                <a:solidFill>
                  <a:schemeClr val="tx1">
                    <a:lumMod val="65000"/>
                    <a:lumOff val="35000"/>
                  </a:schemeClr>
                </a:solidFill>
                <a:cs typeface="Segoe UI"/>
              </a:rPr>
            </a:br>
            <a:r>
              <a:rPr lang="en-US" sz="1800">
                <a:solidFill>
                  <a:schemeClr val="tx1">
                    <a:lumMod val="65000"/>
                    <a:lumOff val="35000"/>
                  </a:schemeClr>
                </a:solidFill>
              </a:rPr>
              <a:t>workflows with tools from Microsoft, open source or your favorite 3rd party tools</a:t>
            </a:r>
            <a:endParaRPr lang="en-US" sz="1800">
              <a:solidFill>
                <a:schemeClr val="tx1">
                  <a:lumMod val="65000"/>
                  <a:lumOff val="35000"/>
                </a:schemeClr>
              </a:solidFill>
              <a:cs typeface="Segoe U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6800660" y="1504212"/>
            <a:ext cx="2493485" cy="2483356"/>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2767204" y="1445517"/>
            <a:ext cx="2537516" cy="253226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Choose the tools and clouds you love</a:t>
            </a:r>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2831383" y="152371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542482" y="2193459"/>
            <a:ext cx="957989" cy="1289725"/>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4362322" y="136001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2688586" y="3013743"/>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3985617" y="357865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4915735" y="25553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022591" y="1721208"/>
            <a:ext cx="287046" cy="303344"/>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537547" y="1532739"/>
            <a:ext cx="311624" cy="327912"/>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085295" y="2706029"/>
            <a:ext cx="347611" cy="347510"/>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121474" y="3703852"/>
            <a:ext cx="406291" cy="406175"/>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847418" y="3153734"/>
            <a:ext cx="359924" cy="368012"/>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6807336" y="1513971"/>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535207" y="2203268"/>
            <a:ext cx="942781" cy="1289725"/>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8347614" y="1340494"/>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6645014" y="303333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7961236" y="35884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8920437" y="256516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2195614" y="567691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7419331" y="5676945"/>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32680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5323053"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6362783" y="567704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104771" y="2713374"/>
            <a:ext cx="287046" cy="311533"/>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7002032" y="1667319"/>
            <a:ext cx="295239" cy="295154"/>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541555" y="1505174"/>
            <a:ext cx="295239" cy="303343"/>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6779550" y="3229691"/>
            <a:ext cx="392695" cy="296484"/>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8136441" y="3700717"/>
            <a:ext cx="320724" cy="456345"/>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802182" y="1706852"/>
            <a:ext cx="1658619"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dirty="0">
                <a:solidFill>
                  <a:schemeClr val="tx1">
                    <a:lumMod val="65000"/>
                    <a:lumOff val="35000"/>
                  </a:schemeClr>
                </a:solidFill>
              </a:rPr>
              <a:t>Azure DevOps lets </a:t>
            </a:r>
            <a:br>
              <a:rPr lang="en-US" sz="1800" dirty="0">
                <a:solidFill>
                  <a:schemeClr val="tx1">
                    <a:lumMod val="65000"/>
                    <a:lumOff val="35000"/>
                  </a:schemeClr>
                </a:solidFill>
                <a:cs typeface="Segoe UI"/>
              </a:rPr>
            </a:br>
            <a:r>
              <a:rPr lang="en-US" sz="1800" dirty="0">
                <a:solidFill>
                  <a:schemeClr val="tx1">
                    <a:lumMod val="65000"/>
                    <a:lumOff val="35000"/>
                  </a:schemeClr>
                </a:solidFill>
              </a:rPr>
              <a:t>developers </a:t>
            </a:r>
            <a:br>
              <a:rPr lang="en-US" sz="1800" dirty="0">
                <a:solidFill>
                  <a:schemeClr val="tx1">
                    <a:lumMod val="65000"/>
                    <a:lumOff val="35000"/>
                  </a:schemeClr>
                </a:solidFill>
                <a:cs typeface="Segoe UI"/>
              </a:rPr>
            </a:br>
            <a:r>
              <a:rPr lang="en-US" sz="1800" dirty="0">
                <a:solidFill>
                  <a:schemeClr val="tx1">
                    <a:lumMod val="65000"/>
                    <a:lumOff val="35000"/>
                  </a:schemeClr>
                </a:solidFill>
              </a:rPr>
              <a:t>choose the tools that</a:t>
            </a:r>
            <a:r>
              <a:rPr lang="en-US" sz="1800" dirty="0">
                <a:solidFill>
                  <a:schemeClr val="tx1">
                    <a:lumMod val="65000"/>
                    <a:lumOff val="35000"/>
                  </a:schemeClr>
                </a:solidFill>
                <a:cs typeface="Segoe UI"/>
              </a:rPr>
              <a:t> </a:t>
            </a:r>
            <a:r>
              <a:rPr lang="en-US" sz="1800" dirty="0">
                <a:solidFill>
                  <a:schemeClr val="tx1">
                    <a:lumMod val="65000"/>
                    <a:lumOff val="35000"/>
                  </a:schemeClr>
                </a:solidFill>
              </a:rPr>
              <a:t>are right for them</a:t>
            </a: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4274206"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84899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9515767"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60801" y="4950080"/>
            <a:ext cx="7472876" cy="476744"/>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pPr algn="ctr"/>
            <a:r>
              <a:rPr lang="en-US" sz="1600" dirty="0">
                <a:solidFill>
                  <a:schemeClr val="tx1">
                    <a:lumMod val="65000"/>
                    <a:lumOff val="35000"/>
                  </a:schemeClr>
                </a:solidFill>
              </a:rPr>
              <a:t>Target any cloud, on-prem or both and deploy to the servers you need</a:t>
            </a:r>
            <a:endParaRPr lang="en-US" sz="1600" dirty="0">
              <a:solidFill>
                <a:schemeClr val="tx1">
                  <a:lumMod val="65000"/>
                  <a:lumOff val="35000"/>
                </a:schemeClr>
              </a:solidFill>
              <a:cs typeface="Segoe U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5393112" y="5761153"/>
            <a:ext cx="445040" cy="378824"/>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2203875" y="5787248"/>
            <a:ext cx="566712" cy="280949"/>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3181912" y="5748160"/>
            <a:ext cx="752624" cy="368949"/>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164836" y="5585533"/>
            <a:ext cx="777085" cy="757343"/>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228493" y="5635853"/>
            <a:ext cx="835795" cy="603195"/>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7548839" y="5815319"/>
            <a:ext cx="302523" cy="282889"/>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8595337" y="5766426"/>
            <a:ext cx="361232" cy="356259"/>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9633230" y="5748339"/>
            <a:ext cx="320041" cy="402342"/>
          </a:xfrm>
          <a:prstGeom prst="rect">
            <a:avLst/>
          </a:prstGeom>
        </p:spPr>
      </p:pic>
    </p:spTree>
    <p:extLst>
      <p:ext uri="{BB962C8B-B14F-4D97-AF65-F5344CB8AC3E}">
        <p14:creationId xmlns:p14="http://schemas.microsoft.com/office/powerpoint/2010/main" val="196288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3A82-6DED-4331-8193-F924825EED84}"/>
              </a:ext>
            </a:extLst>
          </p:cNvPr>
          <p:cNvSpPr>
            <a:spLocks noGrp="1"/>
          </p:cNvSpPr>
          <p:nvPr>
            <p:ph type="title"/>
          </p:nvPr>
        </p:nvSpPr>
        <p:spPr/>
        <p:txBody>
          <a:bodyPr/>
          <a:lstStyle/>
          <a:p>
            <a:r>
              <a:rPr lang="en-GB" dirty="0"/>
              <a:t>Azure DevOps supports small teams to largest enterprises</a:t>
            </a:r>
            <a:endParaRPr lang="en-US" dirty="0"/>
          </a:p>
        </p:txBody>
      </p:sp>
      <p:pic>
        <p:nvPicPr>
          <p:cNvPr id="7" name="Picture 6" descr="Shell">
            <a:extLst>
              <a:ext uri="{FF2B5EF4-FFF2-40B4-BE49-F238E27FC236}">
                <a16:creationId xmlns:a16="http://schemas.microsoft.com/office/drawing/2014/main" id="{54F438D9-CE35-4A70-AABC-113511773C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612" y="1121802"/>
            <a:ext cx="565972" cy="511640"/>
          </a:xfrm>
          <a:prstGeom prst="rect">
            <a:avLst/>
          </a:prstGeom>
        </p:spPr>
      </p:pic>
      <p:pic>
        <p:nvPicPr>
          <p:cNvPr id="17" name="Picture 16" descr="Columbia Sportswear">
            <a:extLst>
              <a:ext uri="{FF2B5EF4-FFF2-40B4-BE49-F238E27FC236}">
                <a16:creationId xmlns:a16="http://schemas.microsoft.com/office/drawing/2014/main" id="{BDF6B7B9-51A6-4A19-841A-F3DC67D1C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612" y="4144642"/>
            <a:ext cx="1909903" cy="377783"/>
          </a:xfrm>
          <a:prstGeom prst="rect">
            <a:avLst/>
          </a:prstGeom>
        </p:spPr>
      </p:pic>
      <p:sp>
        <p:nvSpPr>
          <p:cNvPr id="15" name="Rectangle 14">
            <a:extLst>
              <a:ext uri="{FF2B5EF4-FFF2-40B4-BE49-F238E27FC236}">
                <a16:creationId xmlns:a16="http://schemas.microsoft.com/office/drawing/2014/main" id="{95DB607E-8A93-4D16-9F80-644F346CE9C4}"/>
              </a:ext>
            </a:extLst>
          </p:cNvPr>
          <p:cNvSpPr/>
          <p:nvPr/>
        </p:nvSpPr>
        <p:spPr bwMode="auto">
          <a:xfrm>
            <a:off x="817586" y="1707411"/>
            <a:ext cx="4826297" cy="21489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8000" tIns="146304" rIns="182880" bIns="146304" numCol="1" spcCol="0" rtlCol="0" fromWordArt="0" anchor="ctr" anchorCtr="0" forceAA="0" compatLnSpc="1">
            <a:prstTxWarp prst="textNoShape">
              <a:avLst/>
            </a:prstTxWarp>
            <a:noAutofit/>
          </a:bodyPr>
          <a:lstStyle/>
          <a:p>
            <a:r>
              <a:rPr lang="en-GB" sz="1800" dirty="0">
                <a:solidFill>
                  <a:schemeClr val="tx1">
                    <a:lumMod val="50000"/>
                    <a:lumOff val="50000"/>
                  </a:schemeClr>
                </a:solidFill>
              </a:rPr>
              <a:t>  Instead of telling people to wait for 6 months for a new feature, we can give it to them in a few weeks…Our 2800 worldwide developers can use the same backlog, user stories and tests whether they’re on Windows or Linux… building for iOS or Android.</a:t>
            </a:r>
            <a:endParaRPr lang="en-US" sz="1800" dirty="0">
              <a:solidFill>
                <a:schemeClr val="tx1">
                  <a:lumMod val="50000"/>
                  <a:lumOff val="50000"/>
                </a:schemeClr>
              </a:solidFill>
            </a:endParaRPr>
          </a:p>
        </p:txBody>
      </p:sp>
      <p:sp>
        <p:nvSpPr>
          <p:cNvPr id="16" name="Rectangle 15">
            <a:extLst>
              <a:ext uri="{FF2B5EF4-FFF2-40B4-BE49-F238E27FC236}">
                <a16:creationId xmlns:a16="http://schemas.microsoft.com/office/drawing/2014/main" id="{72553D9A-D574-4D5A-9D98-1F8E50613EE4}"/>
              </a:ext>
            </a:extLst>
          </p:cNvPr>
          <p:cNvSpPr/>
          <p:nvPr/>
        </p:nvSpPr>
        <p:spPr bwMode="auto">
          <a:xfrm>
            <a:off x="817586" y="4618580"/>
            <a:ext cx="4826297" cy="21489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8000" tIns="146304" rIns="182880" bIns="146304" numCol="1" spcCol="0" rtlCol="0" fromWordArt="0" anchor="ctr" anchorCtr="0" forceAA="0" compatLnSpc="1">
            <a:prstTxWarp prst="textNoShape">
              <a:avLst/>
            </a:prstTxWarp>
            <a:noAutofit/>
          </a:bodyPr>
          <a:lstStyle/>
          <a:p>
            <a:r>
              <a:rPr lang="zh-CN" altLang="en-US" sz="1800" dirty="0">
                <a:solidFill>
                  <a:schemeClr val="tx1">
                    <a:lumMod val="50000"/>
                    <a:lumOff val="50000"/>
                  </a:schemeClr>
                </a:solidFill>
              </a:rPr>
              <a:t>  </a:t>
            </a:r>
            <a:r>
              <a:rPr lang="en-GB" sz="1800" dirty="0">
                <a:solidFill>
                  <a:schemeClr val="tx1">
                    <a:lumMod val="50000"/>
                    <a:lumOff val="50000"/>
                  </a:schemeClr>
                </a:solidFill>
              </a:rPr>
              <a:t>Microsoft made it really easy to break outside the silos… and tie the DevOps process into the fulfilment of business process. Without the tools that we have today, we would not be successful.</a:t>
            </a:r>
            <a:endParaRPr lang="en-US" sz="1800" dirty="0">
              <a:solidFill>
                <a:schemeClr val="tx1">
                  <a:lumMod val="50000"/>
                  <a:lumOff val="50000"/>
                </a:schemeClr>
              </a:solidFill>
            </a:endParaRPr>
          </a:p>
        </p:txBody>
      </p:sp>
      <p:sp>
        <p:nvSpPr>
          <p:cNvPr id="23" name="Rectangle 22">
            <a:extLst>
              <a:ext uri="{FF2B5EF4-FFF2-40B4-BE49-F238E27FC236}">
                <a16:creationId xmlns:a16="http://schemas.microsoft.com/office/drawing/2014/main" id="{BD2B86BD-2921-4A12-8269-141C55B8E89D}"/>
              </a:ext>
              <a:ext uri="{C183D7F6-B498-43B3-948B-1728B52AA6E4}">
                <adec:decorative xmlns:adec="http://schemas.microsoft.com/office/drawing/2017/decorative" val="1"/>
              </a:ext>
            </a:extLst>
          </p:cNvPr>
          <p:cNvSpPr/>
          <p:nvPr/>
        </p:nvSpPr>
        <p:spPr>
          <a:xfrm>
            <a:off x="914403" y="1732905"/>
            <a:ext cx="436100"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29" name="Rectangle 28">
            <a:extLst>
              <a:ext uri="{FF2B5EF4-FFF2-40B4-BE49-F238E27FC236}">
                <a16:creationId xmlns:a16="http://schemas.microsoft.com/office/drawing/2014/main" id="{724AC5A5-5BEE-4196-B5BA-9C638DCDB3E8}"/>
              </a:ext>
              <a:ext uri="{C183D7F6-B498-43B3-948B-1728B52AA6E4}">
                <adec:decorative xmlns:adec="http://schemas.microsoft.com/office/drawing/2017/decorative" val="1"/>
              </a:ext>
            </a:extLst>
          </p:cNvPr>
          <p:cNvSpPr/>
          <p:nvPr/>
        </p:nvSpPr>
        <p:spPr>
          <a:xfrm>
            <a:off x="928053" y="4885545"/>
            <a:ext cx="475476"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30" name="Rectangle 29">
            <a:extLst>
              <a:ext uri="{FF2B5EF4-FFF2-40B4-BE49-F238E27FC236}">
                <a16:creationId xmlns:a16="http://schemas.microsoft.com/office/drawing/2014/main" id="{EA1F450B-EA2E-4607-86AE-7832E7AC4082}"/>
              </a:ext>
              <a:ext uri="{C183D7F6-B498-43B3-948B-1728B52AA6E4}">
                <adec:decorative xmlns:adec="http://schemas.microsoft.com/office/drawing/2017/decorative" val="1"/>
              </a:ext>
            </a:extLst>
          </p:cNvPr>
          <p:cNvSpPr/>
          <p:nvPr/>
        </p:nvSpPr>
        <p:spPr>
          <a:xfrm>
            <a:off x="1919323" y="3395962"/>
            <a:ext cx="455386"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31" name="Rectangle 30">
            <a:extLst>
              <a:ext uri="{FF2B5EF4-FFF2-40B4-BE49-F238E27FC236}">
                <a16:creationId xmlns:a16="http://schemas.microsoft.com/office/drawing/2014/main" id="{284BF9C9-A3C8-4DA9-8637-D0BC84872B52}"/>
              </a:ext>
              <a:ext uri="{C183D7F6-B498-43B3-948B-1728B52AA6E4}">
                <adec:decorative xmlns:adec="http://schemas.microsoft.com/office/drawing/2017/decorative" val="1"/>
              </a:ext>
            </a:extLst>
          </p:cNvPr>
          <p:cNvSpPr/>
          <p:nvPr/>
        </p:nvSpPr>
        <p:spPr>
          <a:xfrm>
            <a:off x="4539695" y="6035802"/>
            <a:ext cx="436100"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pic>
        <p:nvPicPr>
          <p:cNvPr id="12" name="Picture 11" descr="Accenture">
            <a:extLst>
              <a:ext uri="{FF2B5EF4-FFF2-40B4-BE49-F238E27FC236}">
                <a16:creationId xmlns:a16="http://schemas.microsoft.com/office/drawing/2014/main" id="{7F60612F-CE55-4459-AF0E-AE14EC9AFC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2593" y="1098491"/>
            <a:ext cx="1694728" cy="463932"/>
          </a:xfrm>
          <a:prstGeom prst="rect">
            <a:avLst/>
          </a:prstGeom>
        </p:spPr>
      </p:pic>
      <p:pic>
        <p:nvPicPr>
          <p:cNvPr id="21" name="Picture 20" descr="Hawaiian Airlines">
            <a:extLst>
              <a:ext uri="{FF2B5EF4-FFF2-40B4-BE49-F238E27FC236}">
                <a16:creationId xmlns:a16="http://schemas.microsoft.com/office/drawing/2014/main" id="{E88BDDCE-697B-4C10-AD77-0893A7EF76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754" t="30665" r="8651" b="31720"/>
          <a:stretch/>
        </p:blipFill>
        <p:spPr>
          <a:xfrm>
            <a:off x="6792593" y="4049417"/>
            <a:ext cx="1808817" cy="556072"/>
          </a:xfrm>
          <a:prstGeom prst="rect">
            <a:avLst/>
          </a:prstGeom>
        </p:spPr>
      </p:pic>
      <p:sp>
        <p:nvSpPr>
          <p:cNvPr id="19" name="Rectangle 18">
            <a:extLst>
              <a:ext uri="{FF2B5EF4-FFF2-40B4-BE49-F238E27FC236}">
                <a16:creationId xmlns:a16="http://schemas.microsoft.com/office/drawing/2014/main" id="{DA722DED-1FB1-43CC-9179-F4A2B42B76E2}"/>
              </a:ext>
            </a:extLst>
          </p:cNvPr>
          <p:cNvSpPr/>
          <p:nvPr/>
        </p:nvSpPr>
        <p:spPr bwMode="auto">
          <a:xfrm>
            <a:off x="6792593" y="4618580"/>
            <a:ext cx="4826297" cy="21489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8000" tIns="146304" rIns="182880" bIns="146304" numCol="1" spcCol="0" rtlCol="0" fromWordArt="0" anchor="ctr" anchorCtr="0" forceAA="0" compatLnSpc="1">
            <a:prstTxWarp prst="textNoShape">
              <a:avLst/>
            </a:prstTxWarp>
            <a:noAutofit/>
          </a:bodyPr>
          <a:lstStyle/>
          <a:p>
            <a:r>
              <a:rPr lang="zh-CN" altLang="en-US" sz="1800" dirty="0">
                <a:solidFill>
                  <a:schemeClr val="tx1">
                    <a:lumMod val="50000"/>
                    <a:lumOff val="50000"/>
                  </a:schemeClr>
                </a:solidFill>
              </a:rPr>
              <a:t>  </a:t>
            </a:r>
            <a:r>
              <a:rPr lang="en-GB" sz="1800" dirty="0">
                <a:solidFill>
                  <a:schemeClr val="tx1">
                    <a:lumMod val="50000"/>
                    <a:lumOff val="50000"/>
                  </a:schemeClr>
                </a:solidFill>
              </a:rPr>
              <a:t>Branches sync 500 percent faster. Builds are 400 percent faster, with the typically six-hour process reduced to 90 minutes. We (now have) a highly streamlined process that operates with a few button clicks—and one-button deployment.</a:t>
            </a:r>
            <a:endParaRPr lang="en-US" sz="1800" dirty="0">
              <a:solidFill>
                <a:schemeClr val="tx1">
                  <a:lumMod val="50000"/>
                  <a:lumOff val="50000"/>
                </a:schemeClr>
              </a:solidFill>
            </a:endParaRPr>
          </a:p>
        </p:txBody>
      </p:sp>
      <p:sp>
        <p:nvSpPr>
          <p:cNvPr id="20" name="Rectangle 19">
            <a:extLst>
              <a:ext uri="{FF2B5EF4-FFF2-40B4-BE49-F238E27FC236}">
                <a16:creationId xmlns:a16="http://schemas.microsoft.com/office/drawing/2014/main" id="{9F751341-6032-48E6-BC30-2F8B891A9F38}"/>
              </a:ext>
            </a:extLst>
          </p:cNvPr>
          <p:cNvSpPr/>
          <p:nvPr/>
        </p:nvSpPr>
        <p:spPr bwMode="auto">
          <a:xfrm>
            <a:off x="6798324" y="1660789"/>
            <a:ext cx="4826297" cy="21489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8000" tIns="146304" rIns="182880" bIns="146304" numCol="1" spcCol="0" rtlCol="0" fromWordArt="0" anchor="ctr" anchorCtr="0" forceAA="0" compatLnSpc="1">
            <a:prstTxWarp prst="textNoShape">
              <a:avLst/>
            </a:prstTxWarp>
            <a:noAutofit/>
          </a:bodyPr>
          <a:lstStyle/>
          <a:p>
            <a:r>
              <a:rPr lang="en-US" sz="1800" dirty="0">
                <a:solidFill>
                  <a:schemeClr val="tx1">
                    <a:lumMod val="50000"/>
                    <a:lumOff val="50000"/>
                  </a:schemeClr>
                </a:solidFill>
              </a:rPr>
              <a:t>  </a:t>
            </a:r>
            <a:r>
              <a:rPr lang="en-GB" sz="1800" dirty="0">
                <a:solidFill>
                  <a:schemeClr val="tx1">
                    <a:lumMod val="50000"/>
                    <a:lumOff val="50000"/>
                  </a:schemeClr>
                </a:solidFill>
              </a:rPr>
              <a:t>Speed is gained in moving to the PaaS offering of Azure DevOps. PaaS provides regularly released features and a future-proof capability, eliminating the need for Accenture to maintain infrastructure and go through upgrade cycles.</a:t>
            </a:r>
            <a:endParaRPr lang="en-US" sz="1800" dirty="0">
              <a:solidFill>
                <a:schemeClr val="tx1">
                  <a:lumMod val="50000"/>
                  <a:lumOff val="50000"/>
                </a:schemeClr>
              </a:solidFill>
            </a:endParaRPr>
          </a:p>
        </p:txBody>
      </p:sp>
      <p:sp>
        <p:nvSpPr>
          <p:cNvPr id="27" name="Rectangle 26">
            <a:extLst>
              <a:ext uri="{FF2B5EF4-FFF2-40B4-BE49-F238E27FC236}">
                <a16:creationId xmlns:a16="http://schemas.microsoft.com/office/drawing/2014/main" id="{A49B7967-1699-4203-9B90-FEDA2167E768}"/>
              </a:ext>
              <a:ext uri="{C183D7F6-B498-43B3-948B-1728B52AA6E4}">
                <adec:decorative xmlns:adec="http://schemas.microsoft.com/office/drawing/2017/decorative" val="1"/>
              </a:ext>
            </a:extLst>
          </p:cNvPr>
          <p:cNvSpPr/>
          <p:nvPr/>
        </p:nvSpPr>
        <p:spPr>
          <a:xfrm>
            <a:off x="6894907" y="1818012"/>
            <a:ext cx="436100"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28" name="Rectangle 27">
            <a:extLst>
              <a:ext uri="{FF2B5EF4-FFF2-40B4-BE49-F238E27FC236}">
                <a16:creationId xmlns:a16="http://schemas.microsoft.com/office/drawing/2014/main" id="{61D9120F-493F-4C24-9642-12D91A5A3382}"/>
              </a:ext>
              <a:ext uri="{C183D7F6-B498-43B3-948B-1728B52AA6E4}">
                <adec:decorative xmlns:adec="http://schemas.microsoft.com/office/drawing/2017/decorative" val="1"/>
              </a:ext>
            </a:extLst>
          </p:cNvPr>
          <p:cNvSpPr/>
          <p:nvPr/>
        </p:nvSpPr>
        <p:spPr>
          <a:xfrm>
            <a:off x="6894907" y="4738722"/>
            <a:ext cx="475476"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32" name="Rectangle 31">
            <a:extLst>
              <a:ext uri="{FF2B5EF4-FFF2-40B4-BE49-F238E27FC236}">
                <a16:creationId xmlns:a16="http://schemas.microsoft.com/office/drawing/2014/main" id="{E6FB4BE4-044E-480B-9328-E21EAB1C8646}"/>
              </a:ext>
              <a:ext uri="{C183D7F6-B498-43B3-948B-1728B52AA6E4}">
                <adec:decorative xmlns:adec="http://schemas.microsoft.com/office/drawing/2017/decorative" val="1"/>
              </a:ext>
            </a:extLst>
          </p:cNvPr>
          <p:cNvSpPr/>
          <p:nvPr/>
        </p:nvSpPr>
        <p:spPr>
          <a:xfrm>
            <a:off x="10706501" y="6167347"/>
            <a:ext cx="436100"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33" name="Rectangle 32">
            <a:extLst>
              <a:ext uri="{FF2B5EF4-FFF2-40B4-BE49-F238E27FC236}">
                <a16:creationId xmlns:a16="http://schemas.microsoft.com/office/drawing/2014/main" id="{3B5B2285-2CBA-4AC0-8224-A345C588160E}"/>
              </a:ext>
              <a:ext uri="{C183D7F6-B498-43B3-948B-1728B52AA6E4}">
                <adec:decorative xmlns:adec="http://schemas.microsoft.com/office/drawing/2017/decorative" val="1"/>
              </a:ext>
            </a:extLst>
          </p:cNvPr>
          <p:cNvSpPr/>
          <p:nvPr/>
        </p:nvSpPr>
        <p:spPr>
          <a:xfrm>
            <a:off x="9778454" y="3207946"/>
            <a:ext cx="436100"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Tree>
    <p:extLst>
      <p:ext uri="{BB962C8B-B14F-4D97-AF65-F5344CB8AC3E}">
        <p14:creationId xmlns:p14="http://schemas.microsoft.com/office/powerpoint/2010/main" val="329654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434973" y="213977"/>
            <a:ext cx="11563350" cy="773112"/>
          </a:xfrm>
        </p:spPr>
        <p:txBody>
          <a:bodyPr/>
          <a:lstStyle/>
          <a:p>
            <a:r>
              <a:rPr lang="en-US"/>
              <a:t>DevOps at Microsoft</a:t>
            </a:r>
          </a:p>
        </p:txBody>
      </p:sp>
      <p:sp>
        <p:nvSpPr>
          <p:cNvPr id="3" name="TextBox 2">
            <a:extLst>
              <a:ext uri="{FF2B5EF4-FFF2-40B4-BE49-F238E27FC236}">
                <a16:creationId xmlns:a16="http://schemas.microsoft.com/office/drawing/2014/main" id="{B8DDEDA0-37D4-4D69-87E4-F86D483113D8}"/>
              </a:ext>
            </a:extLst>
          </p:cNvPr>
          <p:cNvSpPr txBox="1"/>
          <p:nvPr/>
        </p:nvSpPr>
        <p:spPr>
          <a:xfrm>
            <a:off x="6326245" y="6578235"/>
            <a:ext cx="5672078" cy="253916"/>
          </a:xfrm>
          <a:prstGeom prst="rect">
            <a:avLst/>
          </a:prstGeom>
          <a:noFill/>
        </p:spPr>
        <p:txBody>
          <a:bodyPr wrap="square" rtlCol="0">
            <a:spAutoFit/>
          </a:bodyPr>
          <a:lstStyle/>
          <a:p>
            <a:pPr algn="r"/>
            <a:r>
              <a:rPr lang="en-GB" sz="1050" dirty="0">
                <a:solidFill>
                  <a:schemeClr val="accent6"/>
                </a:solidFill>
              </a:rPr>
              <a:t>Data: Internal Microsoft engineering system activity, August 2018</a:t>
            </a:r>
            <a:endParaRPr lang="en-US" sz="1050" dirty="0">
              <a:solidFill>
                <a:schemeClr val="accent6"/>
              </a:solidFill>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434974" y="2186838"/>
            <a:ext cx="2041525" cy="2041525"/>
          </a:xfrm>
          <a:prstGeom prst="rect">
            <a:avLst/>
          </a:prstGeom>
          <a:solidFill>
            <a:schemeClr val="accent1">
              <a:lumMod val="75000"/>
            </a:schemeClr>
          </a:solidFill>
        </p:spPr>
        <p:txBody>
          <a:bodyPr wrap="square" lIns="90000" tIns="90000" bIns="90000" rtlCol="0" anchor="b">
            <a:noAutofit/>
          </a:bodyPr>
          <a:lstStyle/>
          <a:p>
            <a:r>
              <a:rPr lang="en-GB" sz="4800" dirty="0">
                <a:solidFill>
                  <a:schemeClr val="bg1"/>
                </a:solidFill>
                <a:latin typeface="+mj-lt"/>
              </a:rPr>
              <a:t>372k</a:t>
            </a:r>
          </a:p>
          <a:p>
            <a:r>
              <a:rPr lang="en-GB" sz="1400" dirty="0">
                <a:solidFill>
                  <a:schemeClr val="bg1"/>
                </a:solidFill>
              </a:rPr>
              <a:t>Pull Requests per month</a:t>
            </a: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434973" y="4357315"/>
            <a:ext cx="2041525" cy="2041525"/>
          </a:xfrm>
          <a:prstGeom prst="rect">
            <a:avLst/>
          </a:prstGeom>
          <a:solidFill>
            <a:schemeClr val="accent5">
              <a:lumMod val="75000"/>
            </a:schemeClr>
          </a:solidFill>
        </p:spPr>
        <p:txBody>
          <a:bodyPr wrap="square" lIns="90000" tIns="90000" bIns="90000" rtlCol="0" anchor="b">
            <a:noAutofit/>
          </a:bodyPr>
          <a:lstStyle/>
          <a:p>
            <a:r>
              <a:rPr lang="en-GB" sz="4800" dirty="0">
                <a:solidFill>
                  <a:schemeClr val="bg1"/>
                </a:solidFill>
                <a:latin typeface="+mj-lt"/>
              </a:rPr>
              <a:t>2m </a:t>
            </a:r>
            <a:endParaRPr lang="en-GB" sz="1400" dirty="0">
              <a:solidFill>
                <a:schemeClr val="bg1"/>
              </a:solidFill>
              <a:latin typeface="+mj-lt"/>
            </a:endParaRPr>
          </a:p>
          <a:p>
            <a:r>
              <a:rPr lang="en-GB" sz="1400" dirty="0">
                <a:solidFill>
                  <a:schemeClr val="bg1"/>
                </a:solidFill>
              </a:rPr>
              <a:t>Git commits per month </a:t>
            </a:r>
          </a:p>
          <a:p>
            <a:endParaRPr lang="en-US" sz="1400" dirty="0">
              <a:solidFill>
                <a:schemeClr val="bg1"/>
              </a:solidFill>
            </a:endParaRP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6919041" y="2186839"/>
            <a:ext cx="5079284" cy="4237220"/>
          </a:xfrm>
          <a:prstGeom prst="rect">
            <a:avLst/>
          </a:prstGeom>
          <a:solidFill>
            <a:srgbClr val="0078D7"/>
          </a:solidFill>
        </p:spPr>
        <p:txBody>
          <a:bodyPr wrap="square" lIns="180000" tIns="180000" rIns="180000" bIns="180000" rtlCol="0" anchor="b">
            <a:noAutofit/>
          </a:bodyPr>
          <a:lstStyle/>
          <a:p>
            <a:r>
              <a:rPr lang="en-GB" sz="9600" dirty="0">
                <a:solidFill>
                  <a:schemeClr val="bg1"/>
                </a:solidFill>
                <a:latin typeface="+mj-lt"/>
              </a:rPr>
              <a:t>78,000</a:t>
            </a:r>
          </a:p>
          <a:p>
            <a:r>
              <a:rPr lang="en-GB" sz="2000" dirty="0">
                <a:solidFill>
                  <a:schemeClr val="bg1"/>
                </a:solidFill>
              </a:rPr>
              <a:t>Deployments per day</a:t>
            </a:r>
            <a:endParaRPr lang="en-US" sz="4800" dirty="0">
              <a:solidFill>
                <a:schemeClr val="bg1"/>
              </a:solidFill>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2596331" y="2186176"/>
            <a:ext cx="2041524" cy="2041524"/>
          </a:xfrm>
          <a:prstGeom prst="rect">
            <a:avLst/>
          </a:prstGeom>
          <a:solidFill>
            <a:schemeClr val="accent3">
              <a:lumMod val="50000"/>
            </a:schemeClr>
          </a:solidFill>
        </p:spPr>
        <p:txBody>
          <a:bodyPr wrap="square" lIns="90000" tIns="90000" bIns="90000" rtlCol="0" anchor="b">
            <a:noAutofit/>
          </a:bodyPr>
          <a:lstStyle/>
          <a:p>
            <a:r>
              <a:rPr lang="en-GB" sz="4800" dirty="0">
                <a:solidFill>
                  <a:schemeClr val="bg1"/>
                </a:solidFill>
                <a:latin typeface="+mj-lt"/>
              </a:rPr>
              <a:t>4.4m </a:t>
            </a:r>
            <a:endParaRPr lang="en-GB" sz="1400" dirty="0">
              <a:solidFill>
                <a:schemeClr val="bg1"/>
              </a:solidFill>
              <a:latin typeface="+mj-lt"/>
            </a:endParaRPr>
          </a:p>
          <a:p>
            <a:r>
              <a:rPr lang="en-GB" sz="1400" dirty="0">
                <a:solidFill>
                  <a:schemeClr val="bg1"/>
                </a:solidFill>
              </a:rPr>
              <a:t>Builds per month</a:t>
            </a:r>
          </a:p>
          <a:p>
            <a:r>
              <a:rPr lang="en-GB" sz="1400" dirty="0">
                <a:solidFill>
                  <a:schemeClr val="bg1"/>
                </a:solidFill>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2596331" y="4381874"/>
            <a:ext cx="2016966" cy="2016966"/>
          </a:xfrm>
          <a:prstGeom prst="rect">
            <a:avLst/>
          </a:prstGeom>
          <a:solidFill>
            <a:srgbClr val="00BCF2"/>
          </a:solidFill>
        </p:spPr>
        <p:txBody>
          <a:bodyPr wrap="square" lIns="90000" tIns="90000" bIns="90000" rtlCol="0" anchor="b">
            <a:noAutofit/>
          </a:bodyPr>
          <a:lstStyle/>
          <a:p>
            <a:r>
              <a:rPr lang="en-GB" sz="4800">
                <a:solidFill>
                  <a:schemeClr val="bg1"/>
                </a:solidFill>
                <a:latin typeface="+mj-lt"/>
              </a:rPr>
              <a:t>500m</a:t>
            </a:r>
            <a:r>
              <a:rPr lang="en-GB" sz="4800">
                <a:solidFill>
                  <a:schemeClr val="bg1"/>
                </a:solidFill>
              </a:rPr>
              <a:t> </a:t>
            </a:r>
            <a:r>
              <a:rPr lang="en-GB" sz="1400">
                <a:solidFill>
                  <a:schemeClr val="bg1"/>
                </a:solidFill>
              </a:rPr>
              <a:t>Test executions per day </a:t>
            </a:r>
          </a:p>
          <a:p>
            <a:endParaRPr lang="en-US" sz="1400">
              <a:solidFill>
                <a:schemeClr val="bg1"/>
              </a:solidFill>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4733129" y="4381873"/>
            <a:ext cx="2066080" cy="2016967"/>
          </a:xfrm>
          <a:prstGeom prst="rect">
            <a:avLst/>
          </a:prstGeom>
          <a:solidFill>
            <a:schemeClr val="accent4"/>
          </a:solidFill>
        </p:spPr>
        <p:txBody>
          <a:bodyPr wrap="square" lIns="90000" tIns="90000" bIns="90000" rtlCol="0" anchor="b">
            <a:noAutofit/>
          </a:bodyPr>
          <a:lstStyle/>
          <a:p>
            <a:r>
              <a:rPr lang="en-GB" sz="4800">
                <a:solidFill>
                  <a:schemeClr val="bg1"/>
                </a:solidFill>
                <a:latin typeface="+mj-lt"/>
              </a:rPr>
              <a:t>500k</a:t>
            </a:r>
          </a:p>
          <a:p>
            <a:r>
              <a:rPr lang="en-GB" sz="1400">
                <a:solidFill>
                  <a:schemeClr val="bg1"/>
                </a:solidFill>
              </a:rPr>
              <a:t>Work items updated per day</a:t>
            </a:r>
            <a:endParaRPr lang="en-US" sz="1400">
              <a:solidFill>
                <a:schemeClr val="bg1"/>
              </a:solidFill>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4757686" y="2186174"/>
            <a:ext cx="2041523" cy="2041523"/>
          </a:xfrm>
          <a:prstGeom prst="rect">
            <a:avLst/>
          </a:prstGeom>
          <a:solidFill>
            <a:schemeClr val="accent2"/>
          </a:solidFill>
        </p:spPr>
        <p:txBody>
          <a:bodyPr wrap="square" lIns="90000" tIns="90000" bIns="90000" rtlCol="0" anchor="b">
            <a:noAutofit/>
          </a:bodyPr>
          <a:lstStyle/>
          <a:p>
            <a:r>
              <a:rPr lang="en-GB" sz="4800">
                <a:solidFill>
                  <a:schemeClr val="bg1"/>
                </a:solidFill>
                <a:latin typeface="+mj-lt"/>
              </a:rPr>
              <a:t>5m</a:t>
            </a:r>
          </a:p>
          <a:p>
            <a:r>
              <a:rPr lang="en-GB" sz="1400">
                <a:solidFill>
                  <a:schemeClr val="bg1"/>
                </a:solidFill>
              </a:rPr>
              <a:t>Work items viewed per day</a:t>
            </a:r>
            <a:endParaRPr lang="en-US" sz="3600">
              <a:solidFill>
                <a:schemeClr val="bg1"/>
              </a:solidFill>
            </a:endParaRPr>
          </a:p>
        </p:txBody>
      </p:sp>
      <p:sp>
        <p:nvSpPr>
          <p:cNvPr id="11" name="Rectangle 10">
            <a:extLst>
              <a:ext uri="{FF2B5EF4-FFF2-40B4-BE49-F238E27FC236}">
                <a16:creationId xmlns:a16="http://schemas.microsoft.com/office/drawing/2014/main" id="{9A22E228-3EDB-4946-AEE8-A6651B6850A5}"/>
              </a:ext>
            </a:extLst>
          </p:cNvPr>
          <p:cNvSpPr/>
          <p:nvPr/>
        </p:nvSpPr>
        <p:spPr>
          <a:xfrm>
            <a:off x="434973" y="921956"/>
            <a:ext cx="11563350" cy="369332"/>
          </a:xfrm>
          <a:prstGeom prst="rect">
            <a:avLst/>
          </a:prstGeom>
        </p:spPr>
        <p:txBody>
          <a:bodyPr wrap="square" lIns="0" rIns="0">
            <a:spAutoFit/>
          </a:bodyPr>
          <a:lstStyle/>
          <a:p>
            <a:r>
              <a:rPr lang="en-US" sz="1800" kern="0" dirty="0">
                <a:cs typeface="Segoe UI Semilight" panose="020B0402040204020203" pitchFamily="34" charset="0"/>
              </a:rPr>
              <a:t>Azure DevOps is the toolchain of choice for Microsoft engineering with over 90,000 internal users</a:t>
            </a:r>
            <a:endParaRPr lang="en-US" sz="1800" dirty="0"/>
          </a:p>
        </p:txBody>
      </p:sp>
      <p:grpSp>
        <p:nvGrpSpPr>
          <p:cNvPr id="14" name="Group 13">
            <a:extLst>
              <a:ext uri="{FF2B5EF4-FFF2-40B4-BE49-F238E27FC236}">
                <a16:creationId xmlns:a16="http://schemas.microsoft.com/office/drawing/2014/main" id="{C07C10F4-85CC-4621-BFE7-CA5AEBFF7DD8}"/>
              </a:ext>
            </a:extLst>
          </p:cNvPr>
          <p:cNvGrpSpPr/>
          <p:nvPr/>
        </p:nvGrpSpPr>
        <p:grpSpPr>
          <a:xfrm>
            <a:off x="434973" y="1480838"/>
            <a:ext cx="5610452" cy="428460"/>
            <a:chOff x="8602913" y="6327836"/>
            <a:chExt cx="5610452" cy="428460"/>
          </a:xfrm>
        </p:grpSpPr>
        <p:sp>
          <p:nvSpPr>
            <p:cNvPr id="15" name="Text Placeholder 3">
              <a:extLst>
                <a:ext uri="{FF2B5EF4-FFF2-40B4-BE49-F238E27FC236}">
                  <a16:creationId xmlns:a16="http://schemas.microsoft.com/office/drawing/2014/main" id="{8D8A086F-61AA-44E0-9086-178B6935E4A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https://aka.ms/DevOpsAtMicrosoft</a:t>
              </a:r>
            </a:p>
          </p:txBody>
        </p:sp>
        <p:sp>
          <p:nvSpPr>
            <p:cNvPr id="16" name="Oval 15">
              <a:extLst>
                <a:ext uri="{FF2B5EF4-FFF2-40B4-BE49-F238E27FC236}">
                  <a16:creationId xmlns:a16="http://schemas.microsoft.com/office/drawing/2014/main" id="{17C9C760-7843-40EB-ACFF-7F804FD27D44}"/>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571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showing Microsoft's internal engineering system deploying Azure DevOps into production across five deployment rings.">
            <a:extLst>
              <a:ext uri="{FF2B5EF4-FFF2-40B4-BE49-F238E27FC236}">
                <a16:creationId xmlns:a16="http://schemas.microsoft.com/office/drawing/2014/main" id="{E631A9EF-6903-407C-9571-3AA476E28ED9}"/>
              </a:ext>
            </a:extLst>
          </p:cNvPr>
          <p:cNvPicPr>
            <a:picLocks noChangeAspect="1"/>
          </p:cNvPicPr>
          <p:nvPr/>
        </p:nvPicPr>
        <p:blipFill>
          <a:blip r:embed="rId2"/>
          <a:stretch>
            <a:fillRect/>
          </a:stretch>
        </p:blipFill>
        <p:spPr>
          <a:xfrm>
            <a:off x="3580" y="-1"/>
            <a:ext cx="12429314" cy="6994525"/>
          </a:xfrm>
          <a:prstGeom prst="rect">
            <a:avLst/>
          </a:prstGeom>
        </p:spPr>
      </p:pic>
    </p:spTree>
    <p:extLst>
      <p:ext uri="{BB962C8B-B14F-4D97-AF65-F5344CB8AC3E}">
        <p14:creationId xmlns:p14="http://schemas.microsoft.com/office/powerpoint/2010/main" val="303894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E74CF6-DCD7-42FB-874E-9695587B3C30}"/>
              </a:ext>
            </a:extLst>
          </p:cNvPr>
          <p:cNvSpPr>
            <a:spLocks noGrp="1"/>
          </p:cNvSpPr>
          <p:nvPr>
            <p:ph type="body" sz="quarter" idx="10"/>
          </p:nvPr>
        </p:nvSpPr>
        <p:spPr>
          <a:xfrm>
            <a:off x="433070" y="1137076"/>
            <a:ext cx="11567160" cy="276999"/>
          </a:xfrm>
        </p:spPr>
        <p:txBody>
          <a:bodyPr/>
          <a:lstStyle/>
          <a:p>
            <a:r>
              <a:rPr lang="en-GB" dirty="0"/>
              <a:t>The same functionality you know and love today, with greater openness, flexibility and focus</a:t>
            </a:r>
            <a:endParaRPr lang="en-US" dirty="0"/>
          </a:p>
        </p:txBody>
      </p:sp>
      <p:sp>
        <p:nvSpPr>
          <p:cNvPr id="3" name="Title 2">
            <a:extLst>
              <a:ext uri="{FF2B5EF4-FFF2-40B4-BE49-F238E27FC236}">
                <a16:creationId xmlns:a16="http://schemas.microsoft.com/office/drawing/2014/main" id="{D88A8E1A-0BB1-41E7-A153-730D57954AE0}"/>
              </a:ext>
            </a:extLst>
          </p:cNvPr>
          <p:cNvSpPr>
            <a:spLocks noGrp="1"/>
          </p:cNvSpPr>
          <p:nvPr>
            <p:ph type="title"/>
          </p:nvPr>
        </p:nvSpPr>
        <p:spPr/>
        <p:txBody>
          <a:bodyPr/>
          <a:lstStyle/>
          <a:p>
            <a:r>
              <a:rPr lang="en-GB" dirty="0"/>
              <a:t>Changes for existing VSTS / TFS customers</a:t>
            </a:r>
            <a:endParaRPr lang="en-US" dirty="0"/>
          </a:p>
        </p:txBody>
      </p:sp>
      <p:sp>
        <p:nvSpPr>
          <p:cNvPr id="4" name="Text Placeholder 3">
            <a:extLst>
              <a:ext uri="{FF2B5EF4-FFF2-40B4-BE49-F238E27FC236}">
                <a16:creationId xmlns:a16="http://schemas.microsoft.com/office/drawing/2014/main" id="{929DFB01-DC70-4121-A0AC-14E07325E4A9}"/>
              </a:ext>
            </a:extLst>
          </p:cNvPr>
          <p:cNvSpPr>
            <a:spLocks noGrp="1"/>
          </p:cNvSpPr>
          <p:nvPr>
            <p:ph type="body" sz="quarter" idx="11"/>
          </p:nvPr>
        </p:nvSpPr>
        <p:spPr>
          <a:xfrm>
            <a:off x="434974" y="1706201"/>
            <a:ext cx="5667375" cy="4839742"/>
          </a:xfrm>
        </p:spPr>
        <p:txBody>
          <a:bodyPr/>
          <a:lstStyle/>
          <a:p>
            <a:r>
              <a:rPr lang="en-GB" sz="1600" dirty="0"/>
              <a:t>Existing Accounts</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Existing </a:t>
            </a:r>
            <a:r>
              <a:rPr lang="en-GB" sz="1600" b="0" dirty="0">
                <a:solidFill>
                  <a:schemeClr val="tx1"/>
                </a:solidFill>
                <a:latin typeface="+mj-lt"/>
              </a:rPr>
              <a:t>https://</a:t>
            </a:r>
            <a:r>
              <a:rPr lang="en-GB" sz="1600" b="0" dirty="0">
                <a:solidFill>
                  <a:srgbClr val="0078D7"/>
                </a:solidFill>
                <a:latin typeface="+mj-lt"/>
              </a:rPr>
              <a:t>contoso</a:t>
            </a:r>
            <a:r>
              <a:rPr lang="en-GB" sz="1600" b="0" dirty="0">
                <a:solidFill>
                  <a:schemeClr val="tx1"/>
                </a:solidFill>
                <a:latin typeface="+mj-lt"/>
              </a:rPr>
              <a:t>.visualstudio.com </a:t>
            </a:r>
            <a:r>
              <a:rPr lang="en-GB" sz="1600" b="0" dirty="0">
                <a:solidFill>
                  <a:schemeClr val="tx1"/>
                </a:solidFill>
              </a:rPr>
              <a:t>URL continues to work. </a:t>
            </a:r>
            <a:r>
              <a:rPr lang="en-GB" sz="1600" b="0" dirty="0">
                <a:solidFill>
                  <a:schemeClr val="tx1"/>
                </a:solidFill>
                <a:latin typeface="+mj-lt"/>
              </a:rPr>
              <a:t>https://dev.azure.com/</a:t>
            </a:r>
            <a:r>
              <a:rPr lang="en-GB" sz="1600" b="0" dirty="0">
                <a:solidFill>
                  <a:srgbClr val="0078D7"/>
                </a:solidFill>
                <a:latin typeface="+mj-lt"/>
              </a:rPr>
              <a:t>contoso</a:t>
            </a:r>
            <a:r>
              <a:rPr lang="en-GB" sz="1600" b="0" dirty="0">
                <a:solidFill>
                  <a:schemeClr val="tx1"/>
                </a:solidFill>
                <a:latin typeface="+mj-lt"/>
              </a:rPr>
              <a:t> </a:t>
            </a:r>
            <a:r>
              <a:rPr lang="en-GB" sz="1600" b="0" dirty="0">
                <a:solidFill>
                  <a:schemeClr val="tx1"/>
                </a:solidFill>
              </a:rPr>
              <a:t>available for opt-in.</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New </a:t>
            </a:r>
            <a:r>
              <a:rPr lang="en-GB" sz="1600" b="0" dirty="0">
                <a:solidFill>
                  <a:schemeClr val="tx1"/>
                </a:solidFill>
                <a:latin typeface="+mj-lt"/>
              </a:rPr>
              <a:t>UI opt-in </a:t>
            </a:r>
            <a:r>
              <a:rPr lang="en-GB" sz="1600" b="0" dirty="0">
                <a:solidFill>
                  <a:schemeClr val="tx1"/>
                </a:solidFill>
              </a:rPr>
              <a:t>per user as preview feature. Will start advertising new UI once feedback from new accounts and early adopters has been incorporated.</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Can disable services on a per project basis for new UI</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New Azure branding in communications and documentation (emails, alerts etc).</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Websites and documentation will move from Visual Studio to Azure based locations (with redirects in place).</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Redirects available for some time.</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TFS will remain the on-premises brand until the next major version in 2019. The new UI will be enabled in that release.</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Existing TFS branded information and downloads remain in Visual Studio locations until next release. </a:t>
            </a:r>
          </a:p>
        </p:txBody>
      </p:sp>
      <p:sp>
        <p:nvSpPr>
          <p:cNvPr id="5" name="Text Placeholder 4">
            <a:extLst>
              <a:ext uri="{FF2B5EF4-FFF2-40B4-BE49-F238E27FC236}">
                <a16:creationId xmlns:a16="http://schemas.microsoft.com/office/drawing/2014/main" id="{D7F254A0-E575-426B-AE41-CDBBF981B9FE}"/>
              </a:ext>
            </a:extLst>
          </p:cNvPr>
          <p:cNvSpPr>
            <a:spLocks noGrp="1"/>
          </p:cNvSpPr>
          <p:nvPr>
            <p:ph type="body" sz="quarter" idx="13"/>
          </p:nvPr>
        </p:nvSpPr>
        <p:spPr>
          <a:xfrm>
            <a:off x="6334127" y="1706201"/>
            <a:ext cx="5659119" cy="3839513"/>
          </a:xfrm>
        </p:spPr>
        <p:txBody>
          <a:bodyPr/>
          <a:lstStyle/>
          <a:p>
            <a:r>
              <a:rPr lang="en-GB" sz="1600" dirty="0"/>
              <a:t>Pricing</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latin typeface="+mj-lt"/>
              </a:rPr>
              <a:t>Public project usage is now free.</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The free tier for Pipelines now includes </a:t>
            </a:r>
            <a:r>
              <a:rPr lang="en-GB" sz="1600" b="0" dirty="0">
                <a:solidFill>
                  <a:schemeClr val="tx1"/>
                </a:solidFill>
                <a:latin typeface="+mj-lt"/>
              </a:rPr>
              <a:t>1,800</a:t>
            </a:r>
            <a:r>
              <a:rPr lang="en-GB" sz="1600" b="0" dirty="0">
                <a:solidFill>
                  <a:schemeClr val="tx1"/>
                </a:solidFill>
              </a:rPr>
              <a:t> minutes per month, up from 240.</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Pipelines can be used independently from Repos — so if you are only using Pipelines and your repos are hosted on GitHub you don’t need to pay for Repos or Boards (Basic) users.</a:t>
            </a:r>
          </a:p>
          <a:p>
            <a:endParaRPr lang="en-GB" sz="1600" dirty="0"/>
          </a:p>
          <a:p>
            <a:r>
              <a:rPr lang="en-GB" sz="1600" dirty="0"/>
              <a:t>New Accounts</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https://dev.azure.com/contoso based URL.</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New navigation &amp; branding by default.</a:t>
            </a:r>
          </a:p>
        </p:txBody>
      </p:sp>
    </p:spTree>
    <p:extLst>
      <p:ext uri="{BB962C8B-B14F-4D97-AF65-F5344CB8AC3E}">
        <p14:creationId xmlns:p14="http://schemas.microsoft.com/office/powerpoint/2010/main" val="165116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4C82DC-81A3-4DB5-8EA7-F972F2E05F7D}"/>
              </a:ext>
            </a:extLst>
          </p:cNvPr>
          <p:cNvSpPr>
            <a:spLocks noGrp="1"/>
          </p:cNvSpPr>
          <p:nvPr>
            <p:ph type="body" sz="quarter" idx="10"/>
          </p:nvPr>
        </p:nvSpPr>
        <p:spPr>
          <a:xfrm>
            <a:off x="434975" y="1142881"/>
            <a:ext cx="11567160" cy="1190069"/>
          </a:xfrm>
        </p:spPr>
        <p:txBody>
          <a:bodyPr/>
          <a:lstStyle/>
          <a:p>
            <a:r>
              <a:rPr lang="en-US" dirty="0"/>
              <a:t>C# class containing public methods the client can invoke</a:t>
            </a:r>
          </a:p>
          <a:p>
            <a:r>
              <a:rPr lang="en-US" dirty="0"/>
              <a:t>Each Hub is mapped to a URL</a:t>
            </a:r>
          </a:p>
          <a:p>
            <a:endParaRPr lang="en-US" dirty="0"/>
          </a:p>
        </p:txBody>
      </p:sp>
      <p:sp>
        <p:nvSpPr>
          <p:cNvPr id="3" name="Title 2">
            <a:extLst>
              <a:ext uri="{FF2B5EF4-FFF2-40B4-BE49-F238E27FC236}">
                <a16:creationId xmlns:a16="http://schemas.microsoft.com/office/drawing/2014/main" id="{5DA6696A-721A-4226-A4F7-935233FCE6E2}"/>
              </a:ext>
            </a:extLst>
          </p:cNvPr>
          <p:cNvSpPr>
            <a:spLocks noGrp="1"/>
          </p:cNvSpPr>
          <p:nvPr>
            <p:ph type="title"/>
          </p:nvPr>
        </p:nvSpPr>
        <p:spPr/>
        <p:txBody>
          <a:bodyPr/>
          <a:lstStyle/>
          <a:p>
            <a:r>
              <a:rPr lang="en-US" dirty="0"/>
              <a:t>Architectural components: Hubs</a:t>
            </a:r>
          </a:p>
        </p:txBody>
      </p:sp>
      <p:graphicFrame>
        <p:nvGraphicFramePr>
          <p:cNvPr id="10" name="Table 9">
            <a:extLst>
              <a:ext uri="{FF2B5EF4-FFF2-40B4-BE49-F238E27FC236}">
                <a16:creationId xmlns:a16="http://schemas.microsoft.com/office/drawing/2014/main" id="{D0D73336-0610-4D14-BDF6-465E03670CCB}"/>
              </a:ext>
            </a:extLst>
          </p:cNvPr>
          <p:cNvGraphicFramePr>
            <a:graphicFrameLocks noGrp="1"/>
          </p:cNvGraphicFramePr>
          <p:nvPr>
            <p:extLst>
              <p:ext uri="{D42A27DB-BD31-4B8C-83A1-F6EECF244321}">
                <p14:modId xmlns:p14="http://schemas.microsoft.com/office/powerpoint/2010/main" val="158009983"/>
              </p:ext>
            </p:extLst>
          </p:nvPr>
        </p:nvGraphicFramePr>
        <p:xfrm>
          <a:off x="3707019" y="1882776"/>
          <a:ext cx="9165812" cy="4328160"/>
        </p:xfrm>
        <a:graphic>
          <a:graphicData uri="http://schemas.openxmlformats.org/drawingml/2006/table">
            <a:tbl>
              <a:tblPr firstRow="1" bandRow="1"/>
              <a:tblGrid>
                <a:gridCol w="9165812">
                  <a:extLst>
                    <a:ext uri="{9D8B030D-6E8A-4147-A177-3AD203B41FA5}">
                      <a16:colId xmlns:a16="http://schemas.microsoft.com/office/drawing/2014/main" val="1057070397"/>
                    </a:ext>
                  </a:extLst>
                </a:gridCol>
              </a:tblGrid>
              <a:tr h="3800574">
                <a:tc>
                  <a:txBody>
                    <a:bodyPr/>
                    <a:lstStyle>
                      <a:lvl1pPr marL="0" algn="l" defTabSz="914400" rtl="0" eaLnBrk="1" latinLnBrk="0" hangingPunct="1">
                        <a:defRPr sz="1800" b="1" kern="1200">
                          <a:solidFill>
                            <a:schemeClr val="lt1"/>
                          </a:solidFill>
                          <a:latin typeface="Segoe UI Light"/>
                        </a:defRPr>
                      </a:lvl1pPr>
                      <a:lvl2pPr marL="457200" algn="l" defTabSz="914400" rtl="0" eaLnBrk="1" latinLnBrk="0" hangingPunct="1">
                        <a:defRPr sz="1800" b="1" kern="1200">
                          <a:solidFill>
                            <a:schemeClr val="lt1"/>
                          </a:solidFill>
                          <a:latin typeface="Segoe UI Light"/>
                        </a:defRPr>
                      </a:lvl2pPr>
                      <a:lvl3pPr marL="914400" algn="l" defTabSz="914400" rtl="0" eaLnBrk="1" latinLnBrk="0" hangingPunct="1">
                        <a:defRPr sz="1800" b="1" kern="1200">
                          <a:solidFill>
                            <a:schemeClr val="lt1"/>
                          </a:solidFill>
                          <a:latin typeface="Segoe UI Light"/>
                        </a:defRPr>
                      </a:lvl3pPr>
                      <a:lvl4pPr marL="1371600" algn="l" defTabSz="914400" rtl="0" eaLnBrk="1" latinLnBrk="0" hangingPunct="1">
                        <a:defRPr sz="1800" b="1" kern="1200">
                          <a:solidFill>
                            <a:schemeClr val="lt1"/>
                          </a:solidFill>
                          <a:latin typeface="Segoe UI Light"/>
                        </a:defRPr>
                      </a:lvl4pPr>
                      <a:lvl5pPr marL="1828800" algn="l" defTabSz="914400" rtl="0" eaLnBrk="1" latinLnBrk="0" hangingPunct="1">
                        <a:defRPr sz="1800" b="1" kern="1200">
                          <a:solidFill>
                            <a:schemeClr val="lt1"/>
                          </a:solidFill>
                          <a:latin typeface="Segoe UI Light"/>
                        </a:defRPr>
                      </a:lvl5pPr>
                      <a:lvl6pPr marL="2286000" algn="l" defTabSz="914400" rtl="0" eaLnBrk="1" latinLnBrk="0" hangingPunct="1">
                        <a:defRPr sz="1800" b="1" kern="1200">
                          <a:solidFill>
                            <a:schemeClr val="lt1"/>
                          </a:solidFill>
                          <a:latin typeface="Segoe UI Light"/>
                        </a:defRPr>
                      </a:lvl6pPr>
                      <a:lvl7pPr marL="2743200" algn="l" defTabSz="914400" rtl="0" eaLnBrk="1" latinLnBrk="0" hangingPunct="1">
                        <a:defRPr sz="1800" b="1" kern="1200">
                          <a:solidFill>
                            <a:schemeClr val="lt1"/>
                          </a:solidFill>
                          <a:latin typeface="Segoe UI Light"/>
                        </a:defRPr>
                      </a:lvl7pPr>
                      <a:lvl8pPr marL="3200400" algn="l" defTabSz="914400" rtl="0" eaLnBrk="1" latinLnBrk="0" hangingPunct="1">
                        <a:defRPr sz="1800" b="1" kern="1200">
                          <a:solidFill>
                            <a:schemeClr val="lt1"/>
                          </a:solidFill>
                          <a:latin typeface="Segoe UI Light"/>
                        </a:defRPr>
                      </a:lvl8pPr>
                      <a:lvl9pPr marL="3657600" algn="l" defTabSz="914400" rtl="0" eaLnBrk="1" latinLnBrk="0" hangingPunct="1">
                        <a:defRPr sz="1800" b="1" kern="1200">
                          <a:solidFill>
                            <a:schemeClr val="lt1"/>
                          </a:solidFill>
                          <a:latin typeface="Segoe UI Light"/>
                        </a:defRPr>
                      </a:lvl9pPr>
                    </a:lstStyle>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Startup</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private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_connection = </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Startup(</a:t>
                      </a:r>
                      <a:r>
                        <a:rPr lang="en-US" sz="1600" dirty="0" err="1">
                          <a:solidFill>
                            <a:srgbClr val="000000"/>
                          </a:solidFill>
                          <a:latin typeface="Consolas" panose="020B0609020204030204" pitchFamily="49" charset="0"/>
                        </a:rPr>
                        <a:t>IConfiguration</a:t>
                      </a:r>
                      <a:r>
                        <a:rPr lang="en-US" sz="1600" dirty="0">
                          <a:solidFill>
                            <a:srgbClr val="000000"/>
                          </a:solidFill>
                          <a:latin typeface="Consolas" panose="020B0609020204030204" pitchFamily="49" charset="0"/>
                        </a:rPr>
                        <a:t> configuration)</a:t>
                      </a:r>
                    </a:p>
                    <a:p>
                      <a:r>
                        <a:rPr lang="en-US" sz="1600" dirty="0">
                          <a:solidFill>
                            <a:srgbClr val="000000"/>
                          </a:solidFill>
                          <a:latin typeface="Consolas" panose="020B0609020204030204" pitchFamily="49" charset="0"/>
                        </a:rPr>
                        <a:t>        =&gt; Configuration = configuration;</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IConfiguration</a:t>
                      </a:r>
                      <a:r>
                        <a:rPr lang="en-US" sz="1600" dirty="0">
                          <a:solidFill>
                            <a:srgbClr val="000000"/>
                          </a:solidFill>
                          <a:latin typeface="Consolas" panose="020B0609020204030204" pitchFamily="49" charset="0"/>
                        </a:rPr>
                        <a:t> Configuration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ConfigureServices</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IServiceCollection</a:t>
                      </a:r>
                      <a:r>
                        <a:rPr lang="en-US" sz="1600" dirty="0">
                          <a:solidFill>
                            <a:srgbClr val="000000"/>
                          </a:solidFill>
                          <a:latin typeface="Consolas" panose="020B0609020204030204" pitchFamily="49" charset="0"/>
                        </a:rPr>
                        <a:t> services)</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builder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SqlConnectionStringBuilder</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Configuration.GetConnectionString</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"Movies"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builder.UserID</a:t>
                      </a:r>
                      <a:r>
                        <a:rPr lang="en-US" sz="1600" dirty="0">
                          <a:solidFill>
                            <a:srgbClr val="000000"/>
                          </a:solidFill>
                          <a:latin typeface="Consolas" panose="020B0609020204030204" pitchFamily="49" charset="0"/>
                        </a:rPr>
                        <a:t> = Configuration[</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Movies:User</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builder.Password</a:t>
                      </a:r>
                      <a:r>
                        <a:rPr lang="en-US" sz="1600" dirty="0">
                          <a:solidFill>
                            <a:srgbClr val="000000"/>
                          </a:solidFill>
                          <a:latin typeface="Consolas" panose="020B0609020204030204" pitchFamily="49" charset="0"/>
                        </a:rPr>
                        <a:t> = Configuration[</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Movies:Password</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_connection = </a:t>
                      </a:r>
                      <a:r>
                        <a:rPr lang="en-US" sz="1600" dirty="0" err="1">
                          <a:solidFill>
                            <a:srgbClr val="000000"/>
                          </a:solidFill>
                          <a:latin typeface="Consolas" panose="020B0609020204030204" pitchFamily="49" charset="0"/>
                        </a:rPr>
                        <a:t>builder.ConnectionString</a:t>
                      </a:r>
                      <a:r>
                        <a:rPr lang="en-US" sz="1600" dirty="0">
                          <a:solidFill>
                            <a:srgbClr val="000000"/>
                          </a:solidFill>
                          <a:latin typeface="Consolas" panose="020B0609020204030204" pitchFamily="49" charset="0"/>
                        </a:rPr>
                        <a:t>;</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473222697"/>
                  </a:ext>
                </a:extLst>
              </a:tr>
              <a:tr h="319132">
                <a:tc>
                  <a:txBody>
                    <a:bodyPr/>
                    <a:lstStyle/>
                    <a:p>
                      <a:endParaRPr lang="en-US" sz="1600" dirty="0">
                        <a:solidFill>
                          <a:srgbClr val="000000"/>
                        </a:solidFill>
                        <a:latin typeface="Consolas" panose="020B0609020204030204" pitchFamily="49"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97062865"/>
                  </a:ext>
                </a:extLst>
              </a:tr>
            </a:tbl>
          </a:graphicData>
        </a:graphic>
      </p:graphicFrame>
      <p:sp>
        <p:nvSpPr>
          <p:cNvPr id="11" name="Rectangle 10">
            <a:extLst>
              <a:ext uri="{FF2B5EF4-FFF2-40B4-BE49-F238E27FC236}">
                <a16:creationId xmlns:a16="http://schemas.microsoft.com/office/drawing/2014/main" id="{0003826A-0575-4AD9-96E0-9E59188003DC}"/>
              </a:ext>
            </a:extLst>
          </p:cNvPr>
          <p:cNvSpPr/>
          <p:nvPr/>
        </p:nvSpPr>
        <p:spPr>
          <a:xfrm>
            <a:off x="3700757" y="1436206"/>
            <a:ext cx="1978891" cy="446567"/>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kern="0" dirty="0" err="1">
                <a:solidFill>
                  <a:prstClr val="black"/>
                </a:solidFill>
                <a:latin typeface="Segoe UI Light"/>
              </a:rPr>
              <a:t>Startup.cs</a:t>
            </a:r>
            <a:endParaRPr kumimoji="0" lang="en-US" sz="1800" b="1" i="0" u="none" strike="noStrike" kern="0" cap="none" spc="0" normalizeH="0" baseline="0" noProof="0" dirty="0">
              <a:ln>
                <a:noFill/>
              </a:ln>
              <a:solidFill>
                <a:prstClr val="black"/>
              </a:solidFill>
              <a:effectLst/>
              <a:uLnTx/>
              <a:uFillTx/>
              <a:latin typeface="Segoe UI Light"/>
              <a:ea typeface="+mn-ea"/>
              <a:cs typeface="+mn-cs"/>
            </a:endParaRPr>
          </a:p>
        </p:txBody>
      </p:sp>
    </p:spTree>
    <p:extLst>
      <p:ext uri="{BB962C8B-B14F-4D97-AF65-F5344CB8AC3E}">
        <p14:creationId xmlns:p14="http://schemas.microsoft.com/office/powerpoint/2010/main" val="4100962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EAC3B8-074C-4F3C-B85F-F9C000992318}"/>
              </a:ext>
            </a:extLst>
          </p:cNvPr>
          <p:cNvSpPr>
            <a:spLocks noGrp="1"/>
          </p:cNvSpPr>
          <p:nvPr>
            <p:ph type="body" sz="quarter" idx="10"/>
          </p:nvPr>
        </p:nvSpPr>
        <p:spPr>
          <a:xfrm>
            <a:off x="434974" y="952382"/>
            <a:ext cx="11567160" cy="276999"/>
          </a:xfrm>
        </p:spPr>
        <p:txBody>
          <a:bodyPr/>
          <a:lstStyle/>
          <a:p>
            <a:r>
              <a:rPr lang="en-US" b="0" dirty="0"/>
              <a:t>Move from Team Foundation Server to Azure DevOps and bring your data along</a:t>
            </a:r>
          </a:p>
        </p:txBody>
      </p:sp>
      <p:sp>
        <p:nvSpPr>
          <p:cNvPr id="3" name="Title 2">
            <a:extLst>
              <a:ext uri="{FF2B5EF4-FFF2-40B4-BE49-F238E27FC236}">
                <a16:creationId xmlns:a16="http://schemas.microsoft.com/office/drawing/2014/main" id="{C2AF52E6-98CA-4C27-BF60-E496746E9600}"/>
              </a:ext>
            </a:extLst>
          </p:cNvPr>
          <p:cNvSpPr>
            <a:spLocks noGrp="1"/>
          </p:cNvSpPr>
          <p:nvPr>
            <p:ph type="title"/>
          </p:nvPr>
        </p:nvSpPr>
        <p:spPr/>
        <p:txBody>
          <a:bodyPr/>
          <a:lstStyle/>
          <a:p>
            <a:r>
              <a:rPr lang="en-US" dirty="0"/>
              <a:t>Migrating from TFS to Azure DevOps</a:t>
            </a:r>
          </a:p>
        </p:txBody>
      </p:sp>
      <p:sp>
        <p:nvSpPr>
          <p:cNvPr id="5" name="Text Placeholder 4">
            <a:extLst>
              <a:ext uri="{FF2B5EF4-FFF2-40B4-BE49-F238E27FC236}">
                <a16:creationId xmlns:a16="http://schemas.microsoft.com/office/drawing/2014/main" id="{BD7468A5-154C-4ED1-89E4-7545D3E5C5C6}"/>
              </a:ext>
            </a:extLst>
          </p:cNvPr>
          <p:cNvSpPr>
            <a:spLocks noGrp="1"/>
          </p:cNvSpPr>
          <p:nvPr>
            <p:ph type="body" sz="quarter" idx="11"/>
          </p:nvPr>
        </p:nvSpPr>
        <p:spPr>
          <a:xfrm>
            <a:off x="434974" y="1550959"/>
            <a:ext cx="5667375" cy="2654300"/>
          </a:xfrm>
        </p:spPr>
        <p:txBody>
          <a:bodyPr/>
          <a:lstStyle/>
          <a:p>
            <a:pPr>
              <a:spcAft>
                <a:spcPts val="1200"/>
              </a:spcAft>
            </a:pPr>
            <a:r>
              <a:rPr lang="en-US" sz="1600" b="0" dirty="0">
                <a:solidFill>
                  <a:srgbClr val="0078D7"/>
                </a:solidFill>
                <a:latin typeface="+mj-lt"/>
              </a:rPr>
              <a:t>Benefits of Cloud Hosted Azure DevOps Services</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Global availability</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Hosted and maintained by Microsoft with 99.9% uptime guarantee and 24x7 support</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Immediate access to latest features</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Simplified deployment to Azure</a:t>
            </a:r>
          </a:p>
          <a:p>
            <a:pPr>
              <a:spcAft>
                <a:spcPts val="1200"/>
              </a:spcAft>
            </a:pPr>
            <a:endParaRPr lang="en-US" sz="1600" dirty="0">
              <a:solidFill>
                <a:srgbClr val="0078D7"/>
              </a:solidFill>
            </a:endParaRPr>
          </a:p>
        </p:txBody>
      </p:sp>
      <p:sp>
        <p:nvSpPr>
          <p:cNvPr id="6" name="Text Placeholder 5">
            <a:extLst>
              <a:ext uri="{FF2B5EF4-FFF2-40B4-BE49-F238E27FC236}">
                <a16:creationId xmlns:a16="http://schemas.microsoft.com/office/drawing/2014/main" id="{4BAA39D2-6451-4F34-B892-1F04D810AA21}"/>
              </a:ext>
            </a:extLst>
          </p:cNvPr>
          <p:cNvSpPr>
            <a:spLocks noGrp="1"/>
          </p:cNvSpPr>
          <p:nvPr>
            <p:ph type="body" sz="quarter" idx="13"/>
          </p:nvPr>
        </p:nvSpPr>
        <p:spPr>
          <a:xfrm>
            <a:off x="6334127" y="1550959"/>
            <a:ext cx="5659119" cy="1846659"/>
          </a:xfrm>
        </p:spPr>
        <p:txBody>
          <a:bodyPr/>
          <a:lstStyle/>
          <a:p>
            <a:pPr>
              <a:spcAft>
                <a:spcPts val="1200"/>
              </a:spcAft>
            </a:pPr>
            <a:r>
              <a:rPr lang="en-US" sz="1600" b="0" dirty="0">
                <a:solidFill>
                  <a:srgbClr val="0078D7"/>
                </a:solidFill>
                <a:latin typeface="+mj-lt"/>
              </a:rPr>
              <a:t>TFS Import Service</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Fully supported high fidelity migration path</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Trusted by many large enterprises</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Now faster and easier to use</a:t>
            </a:r>
          </a:p>
          <a:p>
            <a:endParaRPr lang="en-US" sz="1600" dirty="0">
              <a:solidFill>
                <a:srgbClr val="0078D7"/>
              </a:solidFill>
            </a:endParaRPr>
          </a:p>
        </p:txBody>
      </p:sp>
      <p:pic>
        <p:nvPicPr>
          <p:cNvPr id="4" name="Picture 3">
            <a:extLst>
              <a:ext uri="{FF2B5EF4-FFF2-40B4-BE49-F238E27FC236}">
                <a16:creationId xmlns:a16="http://schemas.microsoft.com/office/drawing/2014/main" id="{30B9B39F-FD4C-4368-9372-F4FBA6F3C9D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94" y="3987011"/>
            <a:ext cx="12436475" cy="3007514"/>
          </a:xfrm>
          <a:prstGeom prst="rect">
            <a:avLst/>
          </a:prstGeom>
        </p:spPr>
      </p:pic>
      <p:grpSp>
        <p:nvGrpSpPr>
          <p:cNvPr id="7" name="Group 6">
            <a:extLst>
              <a:ext uri="{FF2B5EF4-FFF2-40B4-BE49-F238E27FC236}">
                <a16:creationId xmlns:a16="http://schemas.microsoft.com/office/drawing/2014/main" id="{5BCBC23B-8C44-48EF-8F3A-C80E93667257}"/>
              </a:ext>
            </a:extLst>
          </p:cNvPr>
          <p:cNvGrpSpPr/>
          <p:nvPr/>
        </p:nvGrpSpPr>
        <p:grpSpPr>
          <a:xfrm>
            <a:off x="6334127" y="3283032"/>
            <a:ext cx="5610452" cy="428460"/>
            <a:chOff x="8602913" y="6327836"/>
            <a:chExt cx="5610452" cy="428460"/>
          </a:xfrm>
        </p:grpSpPr>
        <p:sp>
          <p:nvSpPr>
            <p:cNvPr id="8" name="Text Placeholder 3">
              <a:extLst>
                <a:ext uri="{FF2B5EF4-FFF2-40B4-BE49-F238E27FC236}">
                  <a16:creationId xmlns:a16="http://schemas.microsoft.com/office/drawing/2014/main" id="{B528BDC0-BF05-4B39-BD24-A7B405F170F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https://aka.ms/tfsimport</a:t>
              </a:r>
            </a:p>
          </p:txBody>
        </p:sp>
        <p:sp>
          <p:nvSpPr>
            <p:cNvPr id="9" name="Oval 8">
              <a:extLst>
                <a:ext uri="{FF2B5EF4-FFF2-40B4-BE49-F238E27FC236}">
                  <a16:creationId xmlns:a16="http://schemas.microsoft.com/office/drawing/2014/main" id="{2DFD6F91-E791-431D-960B-2F4D6AC193D6}"/>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9339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B4FA92-B87B-4B19-ADFF-5F21E8692F9B}"/>
              </a:ext>
            </a:extLst>
          </p:cNvPr>
          <p:cNvGrpSpPr/>
          <p:nvPr/>
        </p:nvGrpSpPr>
        <p:grpSpPr>
          <a:xfrm>
            <a:off x="8587899" y="6280344"/>
            <a:ext cx="3680134" cy="428460"/>
            <a:chOff x="5498028" y="6418322"/>
            <a:chExt cx="3680134" cy="428460"/>
          </a:xfrm>
        </p:grpSpPr>
        <p:sp>
          <p:nvSpPr>
            <p:cNvPr id="18" name="Text Placeholder 3">
              <a:extLst>
                <a:ext uri="{FF2B5EF4-FFF2-40B4-BE49-F238E27FC236}">
                  <a16:creationId xmlns:a16="http://schemas.microsoft.com/office/drawing/2014/main" id="{E946A14D-0098-4060-B831-6050D24F17D0}"/>
                </a:ext>
              </a:extLst>
            </p:cNvPr>
            <p:cNvSpPr txBox="1">
              <a:spLocks/>
            </p:cNvSpPr>
            <p:nvPr/>
          </p:nvSpPr>
          <p:spPr>
            <a:xfrm>
              <a:off x="6079918" y="6480621"/>
              <a:ext cx="3098244" cy="307777"/>
            </a:xfrm>
            <a:prstGeom prst="rect">
              <a:avLst/>
            </a:prstGeom>
            <a:solidFill>
              <a:srgbClr val="0078D7"/>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19" name="Oval 18">
              <a:extLst>
                <a:ext uri="{FF2B5EF4-FFF2-40B4-BE49-F238E27FC236}">
                  <a16:creationId xmlns:a16="http://schemas.microsoft.com/office/drawing/2014/main" id="{BCBDC202-1D51-481C-8FD6-94981F76467F}"/>
                </a:ext>
                <a:ext uri="{C183D7F6-B498-43B3-948B-1728B52AA6E4}">
                  <adec:decorative xmlns:adec="http://schemas.microsoft.com/office/drawing/2017/decorative" val="1"/>
                </a:ext>
              </a:extLst>
            </p:cNvPr>
            <p:cNvSpPr/>
            <p:nvPr/>
          </p:nvSpPr>
          <p:spPr bwMode="auto">
            <a:xfrm>
              <a:off x="5498028" y="6418322"/>
              <a:ext cx="428462" cy="428460"/>
            </a:xfrm>
            <a:prstGeom prst="ellipse">
              <a:avLst/>
            </a:prstGeom>
            <a:no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C0687F24-0C16-4FA6-A486-B7919D6CD8F0}"/>
              </a:ext>
            </a:extLst>
          </p:cNvPr>
          <p:cNvSpPr/>
          <p:nvPr/>
        </p:nvSpPr>
        <p:spPr bwMode="auto">
          <a:xfrm>
            <a:off x="0" y="-1"/>
            <a:ext cx="3185124" cy="69945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DE367368-3EB7-47E8-B49B-215A9A8E91E6}"/>
              </a:ext>
            </a:extLst>
          </p:cNvPr>
          <p:cNvSpPr txBox="1"/>
          <p:nvPr/>
        </p:nvSpPr>
        <p:spPr>
          <a:xfrm>
            <a:off x="4602304" y="590465"/>
            <a:ext cx="7014262" cy="5189113"/>
          </a:xfrm>
          <a:prstGeom prst="rect">
            <a:avLst/>
          </a:prstGeom>
          <a:noFill/>
        </p:spPr>
        <p:txBody>
          <a:bodyPr wrap="square" lIns="182880" tIns="146304" rIns="182880" bIns="146304" rtlCol="0">
            <a:spAutoFit/>
          </a:bodyPr>
          <a:lstStyle/>
          <a:p>
            <a:pPr>
              <a:spcAft>
                <a:spcPts val="3600"/>
              </a:spcAft>
            </a:pPr>
            <a:r>
              <a:rPr lang="en-GB" sz="1800" dirty="0"/>
              <a:t>Plan smarter, collaborate better, and ship faster with a set of modern dev services</a:t>
            </a:r>
          </a:p>
          <a:p>
            <a:pPr>
              <a:spcAft>
                <a:spcPts val="3600"/>
              </a:spcAft>
            </a:pPr>
            <a:r>
              <a:rPr lang="en-GB" sz="1800" dirty="0"/>
              <a:t>Any developer, any platform, any cloud. Full support for hybrid cloud, on-premises &amp; containers.</a:t>
            </a:r>
          </a:p>
          <a:p>
            <a:pPr>
              <a:spcAft>
                <a:spcPts val="3600"/>
              </a:spcAft>
            </a:pPr>
            <a:r>
              <a:rPr lang="en-GB" sz="1800" dirty="0"/>
              <a:t>Use all the Azure DevOps services or choose just what you need to complement your existing workflows</a:t>
            </a:r>
          </a:p>
          <a:p>
            <a:pPr>
              <a:spcAft>
                <a:spcPts val="3600"/>
              </a:spcAft>
            </a:pPr>
            <a:r>
              <a:rPr lang="en-GB" sz="1800" dirty="0"/>
              <a:t>Best in class builds for open source. Free unlimited build minutes for public projects and up to 10 free concurrent jobs across Windows, Linux and macOS</a:t>
            </a:r>
          </a:p>
          <a:p>
            <a:pPr>
              <a:spcAft>
                <a:spcPts val="3600"/>
              </a:spcAft>
            </a:pPr>
            <a:r>
              <a:rPr lang="en-GB" sz="1800" dirty="0"/>
              <a:t>Get started for free for small teams, scales to support the largest enterprises</a:t>
            </a:r>
          </a:p>
        </p:txBody>
      </p:sp>
      <p:grpSp>
        <p:nvGrpSpPr>
          <p:cNvPr id="7" name="Group 6">
            <a:extLst>
              <a:ext uri="{FF2B5EF4-FFF2-40B4-BE49-F238E27FC236}">
                <a16:creationId xmlns:a16="http://schemas.microsoft.com/office/drawing/2014/main" id="{F8F413B4-F6D4-4DA6-B700-AAF2B31142BA}"/>
              </a:ext>
              <a:ext uri="{C183D7F6-B498-43B3-948B-1728B52AA6E4}">
                <adec:decorative xmlns:adec="http://schemas.microsoft.com/office/drawing/2017/decorative" val="1"/>
              </a:ext>
            </a:extLst>
          </p:cNvPr>
          <p:cNvGrpSpPr/>
          <p:nvPr/>
        </p:nvGrpSpPr>
        <p:grpSpPr>
          <a:xfrm>
            <a:off x="3809051" y="730307"/>
            <a:ext cx="555298" cy="555298"/>
            <a:chOff x="3790397" y="435304"/>
            <a:chExt cx="555298" cy="555298"/>
          </a:xfrm>
        </p:grpSpPr>
        <p:sp>
          <p:nvSpPr>
            <p:cNvPr id="34" name="Oval 33">
              <a:extLst>
                <a:ext uri="{FF2B5EF4-FFF2-40B4-BE49-F238E27FC236}">
                  <a16:creationId xmlns:a16="http://schemas.microsoft.com/office/drawing/2014/main" id="{F9F21E1E-EC36-44E9-B35A-A8379A978484}"/>
                </a:ext>
              </a:extLst>
            </p:cNvPr>
            <p:cNvSpPr/>
            <p:nvPr/>
          </p:nvSpPr>
          <p:spPr bwMode="auto">
            <a:xfrm>
              <a:off x="3790397" y="43530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2677C589-35B6-4D99-8E35-79961006D1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0632" y="540367"/>
              <a:ext cx="342900" cy="325755"/>
            </a:xfrm>
            <a:prstGeom prst="rect">
              <a:avLst/>
            </a:prstGeom>
          </p:spPr>
        </p:pic>
      </p:grpSp>
      <p:grpSp>
        <p:nvGrpSpPr>
          <p:cNvPr id="2" name="Group 1">
            <a:extLst>
              <a:ext uri="{FF2B5EF4-FFF2-40B4-BE49-F238E27FC236}">
                <a16:creationId xmlns:a16="http://schemas.microsoft.com/office/drawing/2014/main" id="{8F703986-B3CF-46CC-8962-3FA15E0EB868}"/>
              </a:ext>
              <a:ext uri="{C183D7F6-B498-43B3-948B-1728B52AA6E4}">
                <adec:decorative xmlns:adec="http://schemas.microsoft.com/office/drawing/2017/decorative" val="1"/>
              </a:ext>
            </a:extLst>
          </p:cNvPr>
          <p:cNvGrpSpPr/>
          <p:nvPr/>
        </p:nvGrpSpPr>
        <p:grpSpPr>
          <a:xfrm>
            <a:off x="3799086" y="5069344"/>
            <a:ext cx="555298" cy="555298"/>
            <a:chOff x="3785970" y="4107971"/>
            <a:chExt cx="555298" cy="555298"/>
          </a:xfrm>
        </p:grpSpPr>
        <p:sp>
          <p:nvSpPr>
            <p:cNvPr id="40" name="Oval 39">
              <a:extLst>
                <a:ext uri="{FF2B5EF4-FFF2-40B4-BE49-F238E27FC236}">
                  <a16:creationId xmlns:a16="http://schemas.microsoft.com/office/drawing/2014/main" id="{EC77250A-DBE0-4EC2-9044-7F80D04DD54E}"/>
                </a:ext>
              </a:extLst>
            </p:cNvPr>
            <p:cNvSpPr/>
            <p:nvPr/>
          </p:nvSpPr>
          <p:spPr bwMode="auto">
            <a:xfrm>
              <a:off x="3785970" y="410797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092DD412-8E10-4F9A-BC50-7AC506DF2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4305" y="4232112"/>
              <a:ext cx="266700" cy="285750"/>
            </a:xfrm>
            <a:prstGeom prst="rect">
              <a:avLst/>
            </a:prstGeom>
          </p:spPr>
        </p:pic>
      </p:grpSp>
      <p:grpSp>
        <p:nvGrpSpPr>
          <p:cNvPr id="3" name="Group 2">
            <a:extLst>
              <a:ext uri="{FF2B5EF4-FFF2-40B4-BE49-F238E27FC236}">
                <a16:creationId xmlns:a16="http://schemas.microsoft.com/office/drawing/2014/main" id="{29F620BD-1725-4FC6-9152-0F867BD9FE73}"/>
              </a:ext>
              <a:ext uri="{C183D7F6-B498-43B3-948B-1728B52AA6E4}">
                <adec:decorative xmlns:adec="http://schemas.microsoft.com/office/drawing/2017/decorative" val="1"/>
              </a:ext>
            </a:extLst>
          </p:cNvPr>
          <p:cNvGrpSpPr/>
          <p:nvPr/>
        </p:nvGrpSpPr>
        <p:grpSpPr>
          <a:xfrm>
            <a:off x="3797123" y="3817106"/>
            <a:ext cx="555298" cy="555298"/>
            <a:chOff x="3790397" y="3040008"/>
            <a:chExt cx="555298" cy="555298"/>
          </a:xfrm>
        </p:grpSpPr>
        <p:sp>
          <p:nvSpPr>
            <p:cNvPr id="39" name="Oval 38">
              <a:extLst>
                <a:ext uri="{FF2B5EF4-FFF2-40B4-BE49-F238E27FC236}">
                  <a16:creationId xmlns:a16="http://schemas.microsoft.com/office/drawing/2014/main" id="{642D528C-16CE-41F6-8EC9-E6DBBC7ED6CE}"/>
                </a:ext>
              </a:extLst>
            </p:cNvPr>
            <p:cNvSpPr/>
            <p:nvPr/>
          </p:nvSpPr>
          <p:spPr bwMode="auto">
            <a:xfrm>
              <a:off x="3790397" y="304000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2" name="Graphic 41">
              <a:extLst>
                <a:ext uri="{FF2B5EF4-FFF2-40B4-BE49-F238E27FC236}">
                  <a16:creationId xmlns:a16="http://schemas.microsoft.com/office/drawing/2014/main" id="{CD0A99E7-7D63-49B9-A3E7-FC507D6F83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0632" y="3136682"/>
              <a:ext cx="361950" cy="361950"/>
            </a:xfrm>
            <a:prstGeom prst="rect">
              <a:avLst/>
            </a:prstGeom>
          </p:spPr>
        </p:pic>
      </p:grpSp>
      <p:grpSp>
        <p:nvGrpSpPr>
          <p:cNvPr id="5" name="Group 4">
            <a:extLst>
              <a:ext uri="{FF2B5EF4-FFF2-40B4-BE49-F238E27FC236}">
                <a16:creationId xmlns:a16="http://schemas.microsoft.com/office/drawing/2014/main" id="{0E95F866-F195-4F4D-89C1-BC5CEA141AEC}"/>
              </a:ext>
              <a:ext uri="{C183D7F6-B498-43B3-948B-1728B52AA6E4}">
                <adec:decorative xmlns:adec="http://schemas.microsoft.com/office/drawing/2017/decorative" val="1"/>
              </a:ext>
            </a:extLst>
          </p:cNvPr>
          <p:cNvGrpSpPr/>
          <p:nvPr/>
        </p:nvGrpSpPr>
        <p:grpSpPr>
          <a:xfrm>
            <a:off x="3809051" y="2759190"/>
            <a:ext cx="555298" cy="555298"/>
            <a:chOff x="3790397" y="2167647"/>
            <a:chExt cx="555298" cy="555298"/>
          </a:xfrm>
        </p:grpSpPr>
        <p:sp>
          <p:nvSpPr>
            <p:cNvPr id="38" name="Oval 37">
              <a:extLst>
                <a:ext uri="{FF2B5EF4-FFF2-40B4-BE49-F238E27FC236}">
                  <a16:creationId xmlns:a16="http://schemas.microsoft.com/office/drawing/2014/main" id="{72A4CD53-3BFD-4E18-803D-E8696C5B15AA}"/>
                </a:ext>
              </a:extLst>
            </p:cNvPr>
            <p:cNvSpPr/>
            <p:nvPr/>
          </p:nvSpPr>
          <p:spPr bwMode="auto">
            <a:xfrm>
              <a:off x="3790397" y="216764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3" name="Graphic 42">
              <a:extLst>
                <a:ext uri="{FF2B5EF4-FFF2-40B4-BE49-F238E27FC236}">
                  <a16:creationId xmlns:a16="http://schemas.microsoft.com/office/drawing/2014/main" id="{4E3F918E-838D-41FA-9FCD-45BD2ECB84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19207" y="2273846"/>
              <a:ext cx="285750" cy="342900"/>
            </a:xfrm>
            <a:prstGeom prst="rect">
              <a:avLst/>
            </a:prstGeom>
          </p:spPr>
        </p:pic>
      </p:grpSp>
      <p:grpSp>
        <p:nvGrpSpPr>
          <p:cNvPr id="6" name="Group 5">
            <a:extLst>
              <a:ext uri="{FF2B5EF4-FFF2-40B4-BE49-F238E27FC236}">
                <a16:creationId xmlns:a16="http://schemas.microsoft.com/office/drawing/2014/main" id="{F5CBB011-CFED-43E0-99D0-E142AAE7C72E}"/>
              </a:ext>
              <a:ext uri="{C183D7F6-B498-43B3-948B-1728B52AA6E4}">
                <adec:decorative xmlns:adec="http://schemas.microsoft.com/office/drawing/2017/decorative" val="1"/>
              </a:ext>
            </a:extLst>
          </p:cNvPr>
          <p:cNvGrpSpPr/>
          <p:nvPr/>
        </p:nvGrpSpPr>
        <p:grpSpPr>
          <a:xfrm>
            <a:off x="3809051" y="1744212"/>
            <a:ext cx="555298" cy="555298"/>
            <a:chOff x="3790397" y="1307841"/>
            <a:chExt cx="555298" cy="555298"/>
          </a:xfrm>
        </p:grpSpPr>
        <p:sp>
          <p:nvSpPr>
            <p:cNvPr id="37" name="Oval 36">
              <a:extLst>
                <a:ext uri="{FF2B5EF4-FFF2-40B4-BE49-F238E27FC236}">
                  <a16:creationId xmlns:a16="http://schemas.microsoft.com/office/drawing/2014/main" id="{073989DB-7CE9-4236-B8DA-F4D58DDCD9C8}"/>
                </a:ext>
              </a:extLst>
            </p:cNvPr>
            <p:cNvSpPr/>
            <p:nvPr/>
          </p:nvSpPr>
          <p:spPr bwMode="auto">
            <a:xfrm>
              <a:off x="3790397" y="130784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a:extLst>
                <a:ext uri="{FF2B5EF4-FFF2-40B4-BE49-F238E27FC236}">
                  <a16:creationId xmlns:a16="http://schemas.microsoft.com/office/drawing/2014/main" id="{D0D43311-CB52-4426-ADEA-4AB650BCD5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00157" y="1397126"/>
              <a:ext cx="342900" cy="342900"/>
            </a:xfrm>
            <a:prstGeom prst="rect">
              <a:avLst/>
            </a:prstGeom>
          </p:spPr>
        </p:pic>
      </p:grpSp>
      <p:sp>
        <p:nvSpPr>
          <p:cNvPr id="15" name="TextBox 14">
            <a:extLst>
              <a:ext uri="{FF2B5EF4-FFF2-40B4-BE49-F238E27FC236}">
                <a16:creationId xmlns:a16="http://schemas.microsoft.com/office/drawing/2014/main" id="{EB2CA18E-9DCA-490B-A8E4-B0FFA6F2468F}"/>
              </a:ext>
            </a:extLst>
          </p:cNvPr>
          <p:cNvSpPr txBox="1"/>
          <p:nvPr/>
        </p:nvSpPr>
        <p:spPr>
          <a:xfrm>
            <a:off x="3549407" y="6180642"/>
            <a:ext cx="2464906"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Start free today</a:t>
            </a:r>
            <a:endParaRPr lang="en-US" sz="2400" err="1">
              <a:gradFill>
                <a:gsLst>
                  <a:gs pos="2917">
                    <a:schemeClr val="tx1"/>
                  </a:gs>
                  <a:gs pos="30000">
                    <a:schemeClr val="tx1"/>
                  </a:gs>
                </a:gsLst>
                <a:lin ang="5400000" scaled="0"/>
              </a:gradFill>
            </a:endParaRPr>
          </a:p>
        </p:txBody>
      </p:sp>
      <p:sp>
        <p:nvSpPr>
          <p:cNvPr id="45" name="Title 3">
            <a:extLst>
              <a:ext uri="{FF2B5EF4-FFF2-40B4-BE49-F238E27FC236}">
                <a16:creationId xmlns:a16="http://schemas.microsoft.com/office/drawing/2014/main" id="{C01A200E-6F57-483C-BCB2-AC4B9EDB2005}"/>
              </a:ext>
            </a:extLst>
          </p:cNvPr>
          <p:cNvSpPr>
            <a:spLocks noGrp="1"/>
          </p:cNvSpPr>
          <p:nvPr>
            <p:ph type="title"/>
          </p:nvPr>
        </p:nvSpPr>
        <p:spPr>
          <a:xfrm>
            <a:off x="0" y="202856"/>
            <a:ext cx="3111771" cy="612000"/>
          </a:xfrm>
        </p:spPr>
        <p:txBody>
          <a:bodyPr/>
          <a:lstStyle/>
          <a:p>
            <a:pPr algn="ctr"/>
            <a:r>
              <a:rPr lang="en-US" sz="3200" dirty="0">
                <a:solidFill>
                  <a:schemeClr val="bg2"/>
                </a:solidFill>
              </a:rPr>
              <a:t>Azure DevOps</a:t>
            </a:r>
          </a:p>
        </p:txBody>
      </p:sp>
      <p:grpSp>
        <p:nvGrpSpPr>
          <p:cNvPr id="46" name="Group 45">
            <a:extLst>
              <a:ext uri="{FF2B5EF4-FFF2-40B4-BE49-F238E27FC236}">
                <a16:creationId xmlns:a16="http://schemas.microsoft.com/office/drawing/2014/main" id="{1FDCD515-961E-4B97-8413-6CE5C6E98EC2}"/>
              </a:ext>
              <a:ext uri="{C183D7F6-B498-43B3-948B-1728B52AA6E4}">
                <adec:decorative xmlns:adec="http://schemas.microsoft.com/office/drawing/2017/decorative" val="1"/>
              </a:ext>
            </a:extLst>
          </p:cNvPr>
          <p:cNvGrpSpPr/>
          <p:nvPr/>
        </p:nvGrpSpPr>
        <p:grpSpPr>
          <a:xfrm>
            <a:off x="480892" y="1040157"/>
            <a:ext cx="1944000" cy="931747"/>
            <a:chOff x="480892" y="1040157"/>
            <a:chExt cx="1944000" cy="931747"/>
          </a:xfrm>
        </p:grpSpPr>
        <p:pic>
          <p:nvPicPr>
            <p:cNvPr id="47" name="Picture 8" descr="A picture containing object&#10;&#10;Description generated with very high confidence">
              <a:extLst>
                <a:ext uri="{FF2B5EF4-FFF2-40B4-BE49-F238E27FC236}">
                  <a16:creationId xmlns:a16="http://schemas.microsoft.com/office/drawing/2014/main" id="{1C41D3E5-2390-4DA0-B2B1-D7F81E1D7FA4}"/>
                </a:ext>
              </a:extLst>
            </p:cNvPr>
            <p:cNvPicPr>
              <a:picLocks noChangeAspect="1"/>
            </p:cNvPicPr>
            <p:nvPr/>
          </p:nvPicPr>
          <p:blipFill>
            <a:blip r:embed="rId13"/>
            <a:stretch>
              <a:fillRect/>
            </a:stretch>
          </p:blipFill>
          <p:spPr>
            <a:xfrm>
              <a:off x="1241772" y="1040157"/>
              <a:ext cx="422241" cy="422109"/>
            </a:xfrm>
            <a:prstGeom prst="rect">
              <a:avLst/>
            </a:prstGeom>
          </p:spPr>
        </p:pic>
        <p:sp>
          <p:nvSpPr>
            <p:cNvPr id="48" name="TextBox 47">
              <a:extLst>
                <a:ext uri="{FF2B5EF4-FFF2-40B4-BE49-F238E27FC236}">
                  <a16:creationId xmlns:a16="http://schemas.microsoft.com/office/drawing/2014/main" id="{EEE88C88-9997-45AA-9960-446753A8B9AB}"/>
                </a:ext>
              </a:extLst>
            </p:cNvPr>
            <p:cNvSpPr txBox="1"/>
            <p:nvPr/>
          </p:nvSpPr>
          <p:spPr>
            <a:xfrm>
              <a:off x="480892" y="1359904"/>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00B294"/>
                  </a:solidFill>
                  <a:latin typeface="+mj-lt"/>
                </a:rPr>
                <a:t>Azure Boards</a:t>
              </a:r>
              <a:endParaRPr lang="en-US" sz="1600" dirty="0">
                <a:solidFill>
                  <a:srgbClr val="00B294"/>
                </a:solidFill>
                <a:latin typeface="+mj-lt"/>
                <a:cs typeface="Segoe UI"/>
              </a:endParaRPr>
            </a:p>
          </p:txBody>
        </p:sp>
      </p:grpSp>
      <p:grpSp>
        <p:nvGrpSpPr>
          <p:cNvPr id="51" name="Group 50">
            <a:extLst>
              <a:ext uri="{FF2B5EF4-FFF2-40B4-BE49-F238E27FC236}">
                <a16:creationId xmlns:a16="http://schemas.microsoft.com/office/drawing/2014/main" id="{71CF4F81-48BF-4BC0-ADD8-6E36DDDC1C77}"/>
              </a:ext>
              <a:ext uri="{C183D7F6-B498-43B3-948B-1728B52AA6E4}">
                <adec:decorative xmlns:adec="http://schemas.microsoft.com/office/drawing/2017/decorative" val="1"/>
              </a:ext>
            </a:extLst>
          </p:cNvPr>
          <p:cNvGrpSpPr/>
          <p:nvPr/>
        </p:nvGrpSpPr>
        <p:grpSpPr>
          <a:xfrm>
            <a:off x="480892" y="2230632"/>
            <a:ext cx="1944000" cy="955215"/>
            <a:chOff x="480892" y="2154633"/>
            <a:chExt cx="1944000" cy="955215"/>
          </a:xfrm>
        </p:grpSpPr>
        <p:pic>
          <p:nvPicPr>
            <p:cNvPr id="52" name="Picture 10" descr="A picture containing stop, sign, outdoor, sitting&#10;&#10;Description generated with very high confidence">
              <a:extLst>
                <a:ext uri="{FF2B5EF4-FFF2-40B4-BE49-F238E27FC236}">
                  <a16:creationId xmlns:a16="http://schemas.microsoft.com/office/drawing/2014/main" id="{372766B4-7187-4F21-8200-AA67987522C5}"/>
                </a:ext>
              </a:extLst>
            </p:cNvPr>
            <p:cNvPicPr>
              <a:picLocks noChangeAspect="1"/>
            </p:cNvPicPr>
            <p:nvPr/>
          </p:nvPicPr>
          <p:blipFill>
            <a:blip r:embed="rId14"/>
            <a:stretch>
              <a:fillRect/>
            </a:stretch>
          </p:blipFill>
          <p:spPr>
            <a:xfrm>
              <a:off x="1241772" y="2154633"/>
              <a:ext cx="422241" cy="422109"/>
            </a:xfrm>
            <a:prstGeom prst="rect">
              <a:avLst/>
            </a:prstGeom>
          </p:spPr>
        </p:pic>
        <p:sp>
          <p:nvSpPr>
            <p:cNvPr id="53" name="TextBox 52">
              <a:extLst>
                <a:ext uri="{FF2B5EF4-FFF2-40B4-BE49-F238E27FC236}">
                  <a16:creationId xmlns:a16="http://schemas.microsoft.com/office/drawing/2014/main" id="{14A8B084-8E01-491D-8E9E-1712615BC48E}"/>
                </a:ext>
              </a:extLst>
            </p:cNvPr>
            <p:cNvSpPr txBox="1"/>
            <p:nvPr/>
          </p:nvSpPr>
          <p:spPr>
            <a:xfrm>
              <a:off x="480892" y="249784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D83B01"/>
                  </a:solidFill>
                  <a:latin typeface="+mj-lt"/>
                </a:rPr>
                <a:t>Azure </a:t>
              </a:r>
              <a:r>
                <a:rPr lang="en-US" sz="1600" dirty="0">
                  <a:solidFill>
                    <a:srgbClr val="D83B01"/>
                  </a:solidFill>
                  <a:latin typeface="+mj-lt"/>
                  <a:cs typeface="Segoe UI"/>
                </a:rPr>
                <a:t>Repos</a:t>
              </a:r>
            </a:p>
          </p:txBody>
        </p:sp>
      </p:grpSp>
      <p:grpSp>
        <p:nvGrpSpPr>
          <p:cNvPr id="54" name="Group 53">
            <a:extLst>
              <a:ext uri="{FF2B5EF4-FFF2-40B4-BE49-F238E27FC236}">
                <a16:creationId xmlns:a16="http://schemas.microsoft.com/office/drawing/2014/main" id="{34A37F8D-BD4B-4C76-B5D3-C9EDE7923165}"/>
              </a:ext>
              <a:ext uri="{C183D7F6-B498-43B3-948B-1728B52AA6E4}">
                <adec:decorative xmlns:adec="http://schemas.microsoft.com/office/drawing/2017/decorative" val="1"/>
              </a:ext>
            </a:extLst>
          </p:cNvPr>
          <p:cNvGrpSpPr/>
          <p:nvPr/>
        </p:nvGrpSpPr>
        <p:grpSpPr>
          <a:xfrm>
            <a:off x="480892" y="3444575"/>
            <a:ext cx="1944000" cy="971270"/>
            <a:chOff x="480892" y="3371540"/>
            <a:chExt cx="1944000" cy="971270"/>
          </a:xfrm>
        </p:grpSpPr>
        <p:pic>
          <p:nvPicPr>
            <p:cNvPr id="55" name="Picture 4" descr="A picture containing object&#10;&#10;Description generated with very high confidence">
              <a:extLst>
                <a:ext uri="{FF2B5EF4-FFF2-40B4-BE49-F238E27FC236}">
                  <a16:creationId xmlns:a16="http://schemas.microsoft.com/office/drawing/2014/main" id="{146F3C96-1678-4F83-BBB4-9AD9E04B6520}"/>
                </a:ext>
              </a:extLst>
            </p:cNvPr>
            <p:cNvPicPr>
              <a:picLocks noChangeAspect="1"/>
            </p:cNvPicPr>
            <p:nvPr/>
          </p:nvPicPr>
          <p:blipFill>
            <a:blip r:embed="rId15"/>
            <a:stretch>
              <a:fillRect/>
            </a:stretch>
          </p:blipFill>
          <p:spPr>
            <a:xfrm>
              <a:off x="1244202" y="3371540"/>
              <a:ext cx="417381" cy="425419"/>
            </a:xfrm>
            <a:prstGeom prst="rect">
              <a:avLst/>
            </a:prstGeom>
          </p:spPr>
        </p:pic>
        <p:sp>
          <p:nvSpPr>
            <p:cNvPr id="57" name="TextBox 56">
              <a:extLst>
                <a:ext uri="{FF2B5EF4-FFF2-40B4-BE49-F238E27FC236}">
                  <a16:creationId xmlns:a16="http://schemas.microsoft.com/office/drawing/2014/main" id="{D8D7C092-0057-4AA4-A420-72D0A30B67FD}"/>
                </a:ext>
              </a:extLst>
            </p:cNvPr>
            <p:cNvSpPr txBox="1"/>
            <p:nvPr/>
          </p:nvSpPr>
          <p:spPr>
            <a:xfrm>
              <a:off x="480892" y="373081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2560E0"/>
                  </a:solidFill>
                  <a:latin typeface="+mj-lt"/>
                </a:rPr>
                <a:t>Azure Pipelines</a:t>
              </a:r>
              <a:endParaRPr lang="en-US" sz="1600" dirty="0">
                <a:solidFill>
                  <a:srgbClr val="2560E0"/>
                </a:solidFill>
                <a:latin typeface="+mj-lt"/>
                <a:cs typeface="Segoe UI"/>
              </a:endParaRPr>
            </a:p>
          </p:txBody>
        </p:sp>
      </p:grpSp>
      <p:grpSp>
        <p:nvGrpSpPr>
          <p:cNvPr id="59" name="Group 58">
            <a:extLst>
              <a:ext uri="{FF2B5EF4-FFF2-40B4-BE49-F238E27FC236}">
                <a16:creationId xmlns:a16="http://schemas.microsoft.com/office/drawing/2014/main" id="{2B207801-9391-472F-9D7A-B145DABE268E}"/>
              </a:ext>
              <a:ext uri="{C183D7F6-B498-43B3-948B-1728B52AA6E4}">
                <adec:decorative xmlns:adec="http://schemas.microsoft.com/office/drawing/2017/decorative" val="1"/>
              </a:ext>
            </a:extLst>
          </p:cNvPr>
          <p:cNvGrpSpPr/>
          <p:nvPr/>
        </p:nvGrpSpPr>
        <p:grpSpPr>
          <a:xfrm>
            <a:off x="480892" y="4674573"/>
            <a:ext cx="1944000" cy="938606"/>
            <a:chOff x="480892" y="4605641"/>
            <a:chExt cx="1944000" cy="938606"/>
          </a:xfrm>
        </p:grpSpPr>
        <p:pic>
          <p:nvPicPr>
            <p:cNvPr id="60" name="Picture 12">
              <a:extLst>
                <a:ext uri="{FF2B5EF4-FFF2-40B4-BE49-F238E27FC236}">
                  <a16:creationId xmlns:a16="http://schemas.microsoft.com/office/drawing/2014/main" id="{2B79A0B1-CB19-42D1-8CE5-3C7AB6388E08}"/>
                </a:ext>
              </a:extLst>
            </p:cNvPr>
            <p:cNvPicPr>
              <a:picLocks noChangeAspect="1"/>
            </p:cNvPicPr>
            <p:nvPr/>
          </p:nvPicPr>
          <p:blipFill>
            <a:blip r:embed="rId16"/>
            <a:stretch>
              <a:fillRect/>
            </a:stretch>
          </p:blipFill>
          <p:spPr>
            <a:xfrm>
              <a:off x="1241772" y="4605641"/>
              <a:ext cx="422241" cy="422109"/>
            </a:xfrm>
            <a:prstGeom prst="rect">
              <a:avLst/>
            </a:prstGeom>
          </p:spPr>
        </p:pic>
        <p:sp>
          <p:nvSpPr>
            <p:cNvPr id="61" name="TextBox 60">
              <a:extLst>
                <a:ext uri="{FF2B5EF4-FFF2-40B4-BE49-F238E27FC236}">
                  <a16:creationId xmlns:a16="http://schemas.microsoft.com/office/drawing/2014/main" id="{C4407B28-ECAF-40F0-8E02-FF51B5AB6408}"/>
                </a:ext>
              </a:extLst>
            </p:cNvPr>
            <p:cNvSpPr txBox="1"/>
            <p:nvPr/>
          </p:nvSpPr>
          <p:spPr>
            <a:xfrm>
              <a:off x="480892" y="4932247"/>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854CC7"/>
                  </a:solidFill>
                  <a:latin typeface="+mj-lt"/>
                </a:rPr>
                <a:t>Azure Test</a:t>
              </a:r>
              <a:r>
                <a:rPr lang="en-US" sz="1600" dirty="0">
                  <a:solidFill>
                    <a:srgbClr val="854CC7"/>
                  </a:solidFill>
                  <a:latin typeface="+mj-lt"/>
                  <a:cs typeface="Segoe UI"/>
                </a:rPr>
                <a:t> Plans</a:t>
              </a:r>
            </a:p>
          </p:txBody>
        </p:sp>
      </p:grpSp>
      <p:grpSp>
        <p:nvGrpSpPr>
          <p:cNvPr id="62" name="Group 61">
            <a:extLst>
              <a:ext uri="{FF2B5EF4-FFF2-40B4-BE49-F238E27FC236}">
                <a16:creationId xmlns:a16="http://schemas.microsoft.com/office/drawing/2014/main" id="{3565CD17-CB5D-4D82-8016-EEE3FF4FFF5E}"/>
              </a:ext>
              <a:ext uri="{C183D7F6-B498-43B3-948B-1728B52AA6E4}">
                <adec:decorative xmlns:adec="http://schemas.microsoft.com/office/drawing/2017/decorative" val="1"/>
              </a:ext>
            </a:extLst>
          </p:cNvPr>
          <p:cNvGrpSpPr/>
          <p:nvPr/>
        </p:nvGrpSpPr>
        <p:grpSpPr>
          <a:xfrm>
            <a:off x="480892" y="5871907"/>
            <a:ext cx="1944000" cy="897315"/>
            <a:chOff x="480892" y="5871907"/>
            <a:chExt cx="1944000" cy="897315"/>
          </a:xfrm>
        </p:grpSpPr>
        <p:pic>
          <p:nvPicPr>
            <p:cNvPr id="63" name="Picture 6">
              <a:extLst>
                <a:ext uri="{FF2B5EF4-FFF2-40B4-BE49-F238E27FC236}">
                  <a16:creationId xmlns:a16="http://schemas.microsoft.com/office/drawing/2014/main" id="{A15458CC-3852-47BC-B1FC-C199A428A03F}"/>
                </a:ext>
              </a:extLst>
            </p:cNvPr>
            <p:cNvPicPr>
              <a:picLocks noChangeAspect="1"/>
            </p:cNvPicPr>
            <p:nvPr/>
          </p:nvPicPr>
          <p:blipFill>
            <a:blip r:embed="rId17"/>
            <a:stretch>
              <a:fillRect/>
            </a:stretch>
          </p:blipFill>
          <p:spPr>
            <a:xfrm>
              <a:off x="1241772" y="5871907"/>
              <a:ext cx="422241" cy="422109"/>
            </a:xfrm>
            <a:prstGeom prst="rect">
              <a:avLst/>
            </a:prstGeom>
          </p:spPr>
        </p:pic>
        <p:sp>
          <p:nvSpPr>
            <p:cNvPr id="64" name="TextBox 63">
              <a:extLst>
                <a:ext uri="{FF2B5EF4-FFF2-40B4-BE49-F238E27FC236}">
                  <a16:creationId xmlns:a16="http://schemas.microsoft.com/office/drawing/2014/main" id="{D9BD62F3-4F6B-412F-82F6-044C2F0EB531}"/>
                </a:ext>
              </a:extLst>
            </p:cNvPr>
            <p:cNvSpPr txBox="1"/>
            <p:nvPr/>
          </p:nvSpPr>
          <p:spPr>
            <a:xfrm>
              <a:off x="480892" y="61967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CB2E6D"/>
                  </a:solidFill>
                  <a:latin typeface="+mj-lt"/>
                </a:rPr>
                <a:t>Azure Artifacts</a:t>
              </a:r>
              <a:endParaRPr lang="en-US" sz="1600" dirty="0">
                <a:solidFill>
                  <a:srgbClr val="CB2E6D"/>
                </a:solidFill>
                <a:latin typeface="+mj-lt"/>
                <a:cs typeface="Segoe UI"/>
              </a:endParaRPr>
            </a:p>
          </p:txBody>
        </p:sp>
      </p:grpSp>
    </p:spTree>
    <p:extLst>
      <p:ext uri="{BB962C8B-B14F-4D97-AF65-F5344CB8AC3E}">
        <p14:creationId xmlns:p14="http://schemas.microsoft.com/office/powerpoint/2010/main" val="149622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dirty="0"/>
              <a:t>Azure DevOps Services Pricing</a:t>
            </a:r>
            <a:endParaRPr lang="en-US" dirty="0"/>
          </a:p>
        </p:txBody>
      </p:sp>
      <p:sp>
        <p:nvSpPr>
          <p:cNvPr id="8" name="Text Placeholder 7">
            <a:extLst>
              <a:ext uri="{FF2B5EF4-FFF2-40B4-BE49-F238E27FC236}">
                <a16:creationId xmlns:a16="http://schemas.microsoft.com/office/drawing/2014/main" id="{D8EC850E-39EE-4123-BC22-590D8B24A538}"/>
              </a:ext>
            </a:extLst>
          </p:cNvPr>
          <p:cNvSpPr>
            <a:spLocks noGrp="1"/>
          </p:cNvSpPr>
          <p:nvPr>
            <p:ph type="body" sz="quarter" idx="11"/>
          </p:nvPr>
        </p:nvSpPr>
        <p:spPr>
          <a:xfrm>
            <a:off x="434975" y="1765282"/>
            <a:ext cx="3701411" cy="4193558"/>
          </a:xfrm>
          <a:ln>
            <a:solidFill>
              <a:srgbClr val="0078D7"/>
            </a:solidFill>
          </a:ln>
        </p:spPr>
        <p:txBody>
          <a:bodyPr lIns="108000" tIns="144000" rIns="108000"/>
          <a:lstStyle/>
          <a:p>
            <a:r>
              <a:rPr lang="en-GB" sz="3600" b="0" dirty="0">
                <a:latin typeface="+mj-lt"/>
              </a:rPr>
              <a:t>Free</a:t>
            </a:r>
            <a:endParaRPr lang="en-GB" b="0" dirty="0">
              <a:latin typeface="+mj-lt"/>
            </a:endParaRPr>
          </a:p>
          <a:p>
            <a:r>
              <a:rPr lang="en-GB" b="0" dirty="0">
                <a:solidFill>
                  <a:schemeClr val="tx1"/>
                </a:solidFill>
                <a:latin typeface="+mj-lt"/>
              </a:rPr>
              <a:t>Unlimited users and build time</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10 parallel jobs with unlimited minutes for CI/CD </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a:t>
            </a:r>
          </a:p>
        </p:txBody>
      </p:sp>
      <p:sp>
        <p:nvSpPr>
          <p:cNvPr id="9" name="Text Placeholder 8">
            <a:extLst>
              <a:ext uri="{FF2B5EF4-FFF2-40B4-BE49-F238E27FC236}">
                <a16:creationId xmlns:a16="http://schemas.microsoft.com/office/drawing/2014/main" id="{BC95CD00-72D7-401E-AA4E-E09F426C72DD}"/>
              </a:ext>
            </a:extLst>
          </p:cNvPr>
          <p:cNvSpPr>
            <a:spLocks noGrp="1"/>
          </p:cNvSpPr>
          <p:nvPr>
            <p:ph type="body" sz="quarter" idx="12"/>
          </p:nvPr>
        </p:nvSpPr>
        <p:spPr>
          <a:xfrm>
            <a:off x="4367211" y="1765282"/>
            <a:ext cx="3695700" cy="4193558"/>
          </a:xfrm>
          <a:ln>
            <a:solidFill>
              <a:srgbClr val="0078D7"/>
            </a:solidFill>
          </a:ln>
        </p:spPr>
        <p:txBody>
          <a:bodyPr lIns="108000" tIns="144000" rIns="108000"/>
          <a:lstStyle/>
          <a:p>
            <a:r>
              <a:rPr lang="en-GB" sz="3600" b="0" dirty="0">
                <a:latin typeface="+mj-lt"/>
              </a:rPr>
              <a:t>Free</a:t>
            </a:r>
          </a:p>
          <a:p>
            <a:r>
              <a:rPr lang="en-GB" b="0" dirty="0">
                <a:solidFill>
                  <a:schemeClr val="tx1"/>
                </a:solidFill>
                <a:latin typeface="+mj-lt"/>
              </a:rPr>
              <a:t>Start free with up to 5 users</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 </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7800" indent="-177800">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7800" indent="-177800">
              <a:buFont typeface="Arial" panose="020B0604020202020204" pitchFamily="34" charset="0"/>
              <a:buChar char="•"/>
            </a:pPr>
            <a:r>
              <a:rPr lang="en-GB" b="0" dirty="0">
                <a:solidFill>
                  <a:schemeClr val="tx1"/>
                </a:solidFill>
              </a:rPr>
              <a:t>Unlimited stakeholders </a:t>
            </a:r>
            <a:endParaRPr lang="en-US" dirty="0"/>
          </a:p>
        </p:txBody>
      </p:sp>
      <p:sp>
        <p:nvSpPr>
          <p:cNvPr id="10" name="Text Placeholder 9">
            <a:extLst>
              <a:ext uri="{FF2B5EF4-FFF2-40B4-BE49-F238E27FC236}">
                <a16:creationId xmlns:a16="http://schemas.microsoft.com/office/drawing/2014/main" id="{225BFB01-35A4-4A86-B913-ABC9B4604040}"/>
              </a:ext>
            </a:extLst>
          </p:cNvPr>
          <p:cNvSpPr>
            <a:spLocks noGrp="1"/>
          </p:cNvSpPr>
          <p:nvPr>
            <p:ph type="body" sz="quarter" idx="13"/>
          </p:nvPr>
        </p:nvSpPr>
        <p:spPr>
          <a:xfrm>
            <a:off x="8297546" y="1765285"/>
            <a:ext cx="3695700" cy="4193558"/>
          </a:xfrm>
          <a:ln>
            <a:solidFill>
              <a:srgbClr val="0078D7"/>
            </a:solidFill>
          </a:ln>
        </p:spPr>
        <p:txBody>
          <a:bodyPr lIns="108000" tIns="144000" rIns="108000">
            <a:noAutofit/>
          </a:bodyPr>
          <a:lstStyle/>
          <a:p>
            <a:r>
              <a:rPr lang="en-GB" sz="2800" b="0" dirty="0">
                <a:latin typeface="+mj-lt"/>
              </a:rPr>
              <a:t>Starts at </a:t>
            </a:r>
            <a:r>
              <a:rPr lang="en-GB" sz="3600" b="0" dirty="0">
                <a:latin typeface="+mj-lt"/>
              </a:rPr>
              <a:t>$6</a:t>
            </a:r>
            <a:r>
              <a:rPr lang="en-GB" b="0" dirty="0">
                <a:latin typeface="+mj-lt"/>
              </a:rPr>
              <a:t> </a:t>
            </a:r>
            <a:br>
              <a:rPr lang="en-GB" b="0" dirty="0">
                <a:latin typeface="+mj-lt"/>
              </a:rPr>
            </a:br>
            <a:r>
              <a:rPr lang="en-GB" b="0" dirty="0">
                <a:latin typeface="+mj-lt"/>
              </a:rPr>
              <a:t>per user, per month for Boards &amp; Repos*</a:t>
            </a:r>
          </a:p>
          <a:p>
            <a:r>
              <a:rPr lang="en-GB" b="0" dirty="0">
                <a:solidFill>
                  <a:schemeClr val="tx1"/>
                </a:solidFill>
              </a:rPr>
              <a:t>Easy pricing that grows with your team</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7800" indent="-177800">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7800" indent="-177800">
              <a:buFont typeface="Arial" panose="020B0604020202020204" pitchFamily="34" charset="0"/>
              <a:buChar char="•"/>
            </a:pPr>
            <a:r>
              <a:rPr lang="en-GB" b="0" dirty="0">
                <a:solidFill>
                  <a:schemeClr val="tx1"/>
                </a:solidFill>
              </a:rPr>
              <a:t>Unlimited stakeholders </a:t>
            </a:r>
          </a:p>
          <a:p>
            <a:pPr marL="177800" indent="-177800">
              <a:buFont typeface="Arial" panose="020B0604020202020204" pitchFamily="34" charset="0"/>
              <a:buChar char="•"/>
            </a:pPr>
            <a:r>
              <a:rPr lang="en-GB" b="0" dirty="0">
                <a:solidFill>
                  <a:schemeClr val="tx1"/>
                </a:solidFill>
              </a:rPr>
              <a:t>Boards &amp; Repos included for Visual Studio subscribers</a:t>
            </a: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1016864" y="6100468"/>
            <a:ext cx="7837203" cy="769441"/>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a:t>
            </a:r>
            <a:r>
              <a:rPr lang="en-US" sz="2000" b="1" dirty="0">
                <a:solidFill>
                  <a:schemeClr val="tx2"/>
                </a:solidFill>
                <a:latin typeface="Segoe UI Semibold" panose="020B0702040204020203" pitchFamily="34" charset="0"/>
                <a:cs typeface="Segoe UI Semibold" panose="020B0702040204020203" pitchFamily="34" charset="0"/>
              </a:rPr>
              <a:t>com/pricing/details/</a:t>
            </a:r>
            <a:r>
              <a:rPr lang="en-US" sz="2000" b="1" dirty="0" err="1">
                <a:solidFill>
                  <a:schemeClr val="tx2"/>
                </a:solidFill>
                <a:latin typeface="Segoe UI Semibold" panose="020B0702040204020203" pitchFamily="34" charset="0"/>
                <a:cs typeface="Segoe UI Semibold" panose="020B0702040204020203" pitchFamily="34" charset="0"/>
              </a:rPr>
              <a:t>devops</a:t>
            </a:r>
            <a:r>
              <a:rPr lang="en-US" sz="2000" b="1" dirty="0">
                <a:solidFill>
                  <a:schemeClr val="tx2"/>
                </a:solidFill>
                <a:latin typeface="Segoe UI Semibold" panose="020B0702040204020203" pitchFamily="34" charset="0"/>
                <a:cs typeface="Segoe UI Semibold" panose="020B0702040204020203" pitchFamily="34" charset="0"/>
              </a:rPr>
              <a:t>/</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34975" y="6270958"/>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7F266F3-171B-4C9C-A00C-EF47AFDA9B3F}"/>
              </a:ext>
            </a:extLst>
          </p:cNvPr>
          <p:cNvSpPr/>
          <p:nvPr/>
        </p:nvSpPr>
        <p:spPr bwMode="auto">
          <a:xfrm>
            <a:off x="434975"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Open Source Projects</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6A327202-8320-44DE-B4D7-91DCD492B923}"/>
              </a:ext>
            </a:extLst>
          </p:cNvPr>
          <p:cNvSpPr/>
          <p:nvPr/>
        </p:nvSpPr>
        <p:spPr bwMode="auto">
          <a:xfrm>
            <a:off x="4363401"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Small Teams</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2D881E03-0C9F-483E-95A3-3B690397951C}"/>
              </a:ext>
            </a:extLst>
          </p:cNvPr>
          <p:cNvSpPr/>
          <p:nvPr/>
        </p:nvSpPr>
        <p:spPr bwMode="auto">
          <a:xfrm>
            <a:off x="8298180"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Teams of any size</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7033B838-861D-465E-A8CD-E5E20FDD5D65}"/>
              </a:ext>
            </a:extLst>
          </p:cNvPr>
          <p:cNvSpPr/>
          <p:nvPr/>
        </p:nvSpPr>
        <p:spPr>
          <a:xfrm>
            <a:off x="8382910" y="6079598"/>
            <a:ext cx="3695700" cy="646331"/>
          </a:xfrm>
          <a:prstGeom prst="rect">
            <a:avLst/>
          </a:prstGeom>
        </p:spPr>
        <p:txBody>
          <a:bodyPr wrap="square" lIns="0" tIns="0" rIns="0" bIns="0">
            <a:spAutoFit/>
          </a:bodyPr>
          <a:lstStyle/>
          <a:p>
            <a:r>
              <a:rPr lang="en-GB" sz="1050" dirty="0"/>
              <a:t>5 Boards &amp; Repos users and 5 </a:t>
            </a:r>
            <a:r>
              <a:rPr lang="en-GB" sz="1050" dirty="0" err="1"/>
              <a:t>Artifacts</a:t>
            </a:r>
            <a:r>
              <a:rPr lang="en-GB" sz="1050" dirty="0"/>
              <a:t> users free. Pipelines with unlimited minutes, Test Plans users and additional </a:t>
            </a:r>
            <a:r>
              <a:rPr lang="en-GB" sz="1050" dirty="0" err="1"/>
              <a:t>Artifacts</a:t>
            </a:r>
            <a:r>
              <a:rPr lang="en-GB" sz="1050" dirty="0"/>
              <a:t> users also available. Please see the Azure pricing calculator for details. </a:t>
            </a:r>
            <a:endParaRPr lang="en-US" sz="1050" dirty="0"/>
          </a:p>
        </p:txBody>
      </p:sp>
      <p:sp>
        <p:nvSpPr>
          <p:cNvPr id="17" name="TextBox 16">
            <a:extLst>
              <a:ext uri="{FF2B5EF4-FFF2-40B4-BE49-F238E27FC236}">
                <a16:creationId xmlns:a16="http://schemas.microsoft.com/office/drawing/2014/main" id="{1CE16299-AF3F-494A-A517-CA1BBA39DDAB}"/>
              </a:ext>
            </a:extLst>
          </p:cNvPr>
          <p:cNvSpPr txBox="1"/>
          <p:nvPr/>
        </p:nvSpPr>
        <p:spPr>
          <a:xfrm>
            <a:off x="8062911" y="5923676"/>
            <a:ext cx="454292" cy="517065"/>
          </a:xfrm>
          <a:prstGeom prst="rect">
            <a:avLst/>
          </a:prstGeom>
          <a:noFill/>
        </p:spPr>
        <p:txBody>
          <a:bodyPr wrap="none" lIns="182880" tIns="146304" rIns="182880" bIns="146304" rtlCol="0">
            <a:spAutoFit/>
          </a:bodyPr>
          <a:lstStyle/>
          <a:p>
            <a:pPr>
              <a:lnSpc>
                <a:spcPct val="90000"/>
              </a:lnSpc>
              <a:spcAft>
                <a:spcPts val="600"/>
              </a:spcAft>
            </a:pPr>
            <a:r>
              <a:rPr lang="en-GB" sz="1600" dirty="0">
                <a:solidFill>
                  <a:srgbClr val="0078D7"/>
                </a:solidFill>
              </a:rPr>
              <a:t>*</a:t>
            </a:r>
            <a:endParaRPr lang="en-US" sz="1600" dirty="0" err="1">
              <a:solidFill>
                <a:srgbClr val="0078D7"/>
              </a:solidFill>
            </a:endParaRPr>
          </a:p>
        </p:txBody>
      </p:sp>
    </p:spTree>
    <p:extLst>
      <p:ext uri="{BB962C8B-B14F-4D97-AF65-F5344CB8AC3E}">
        <p14:creationId xmlns:p14="http://schemas.microsoft.com/office/powerpoint/2010/main" val="119661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506" descr="Thank you!">
            <a:extLst>
              <a:ext uri="{FF2B5EF4-FFF2-40B4-BE49-F238E27FC236}">
                <a16:creationId xmlns:a16="http://schemas.microsoft.com/office/drawing/2014/main" id="{693166E3-E09F-4815-B9E1-2F4882FC563A}"/>
              </a:ext>
            </a:extLst>
          </p:cNvPr>
          <p:cNvSpPr/>
          <p:nvPr/>
        </p:nvSpPr>
        <p:spPr bwMode="auto">
          <a:xfrm>
            <a:off x="1939808" y="819916"/>
            <a:ext cx="8556858" cy="5354695"/>
          </a:xfrm>
          <a:prstGeom prst="rect">
            <a:avLst/>
          </a:prstGeom>
          <a:solidFill>
            <a:srgbClr val="002060">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9" name="Picture 2">
            <a:extLst>
              <a:ext uri="{FF2B5EF4-FFF2-40B4-BE49-F238E27FC236}">
                <a16:creationId xmlns:a16="http://schemas.microsoft.com/office/drawing/2014/main" id="{3D8A7DCE-E29F-48CA-866C-4C886C22A4C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309111" y="5380503"/>
            <a:ext cx="925523" cy="409308"/>
          </a:xfrm>
          <a:prstGeom prst="rect">
            <a:avLst/>
          </a:prstGeom>
          <a:noFill/>
          <a:ln w="9525">
            <a:noFill/>
            <a:miter lim="800000"/>
            <a:headEnd/>
            <a:tailEnd/>
          </a:ln>
          <a:effectLst/>
        </p:spPr>
      </p:pic>
      <p:grpSp>
        <p:nvGrpSpPr>
          <p:cNvPr id="510" name="Group 509">
            <a:extLst>
              <a:ext uri="{FF2B5EF4-FFF2-40B4-BE49-F238E27FC236}">
                <a16:creationId xmlns:a16="http://schemas.microsoft.com/office/drawing/2014/main" id="{500ECB21-856B-447E-95FD-BED39082A852}"/>
              </a:ext>
            </a:extLst>
          </p:cNvPr>
          <p:cNvGrpSpPr/>
          <p:nvPr/>
        </p:nvGrpSpPr>
        <p:grpSpPr bwMode="black">
          <a:xfrm>
            <a:off x="8569141" y="4947709"/>
            <a:ext cx="698158" cy="169105"/>
            <a:chOff x="2321681" y="5571144"/>
            <a:chExt cx="701013" cy="175680"/>
          </a:xfrm>
          <a:solidFill>
            <a:srgbClr val="FFFFFF"/>
          </a:solidFill>
          <a:effectLst/>
        </p:grpSpPr>
        <p:sp>
          <p:nvSpPr>
            <p:cNvPr id="751" name="Freeform 23">
              <a:extLst>
                <a:ext uri="{FF2B5EF4-FFF2-40B4-BE49-F238E27FC236}">
                  <a16:creationId xmlns:a16="http://schemas.microsoft.com/office/drawing/2014/main" id="{AE64E7DA-4F76-4B87-A37C-0AB7ACA327A4}"/>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2" name="Freeform 24">
              <a:extLst>
                <a:ext uri="{FF2B5EF4-FFF2-40B4-BE49-F238E27FC236}">
                  <a16:creationId xmlns:a16="http://schemas.microsoft.com/office/drawing/2014/main" id="{BA2C7EE3-872E-4F9E-AF7E-F8972AA33055}"/>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3" name="Freeform 25">
              <a:extLst>
                <a:ext uri="{FF2B5EF4-FFF2-40B4-BE49-F238E27FC236}">
                  <a16:creationId xmlns:a16="http://schemas.microsoft.com/office/drawing/2014/main" id="{8C4A0104-7CE8-4D7F-8B29-AD1528826D80}"/>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4" name="Freeform 26">
              <a:extLst>
                <a:ext uri="{FF2B5EF4-FFF2-40B4-BE49-F238E27FC236}">
                  <a16:creationId xmlns:a16="http://schemas.microsoft.com/office/drawing/2014/main" id="{56D574D7-1513-4738-ACEE-843961F28F46}"/>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5" name="Freeform 27">
              <a:extLst>
                <a:ext uri="{FF2B5EF4-FFF2-40B4-BE49-F238E27FC236}">
                  <a16:creationId xmlns:a16="http://schemas.microsoft.com/office/drawing/2014/main" id="{5B781D22-C429-4A08-987F-E723CE3FDBC8}"/>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6" name="Freeform 28">
              <a:extLst>
                <a:ext uri="{FF2B5EF4-FFF2-40B4-BE49-F238E27FC236}">
                  <a16:creationId xmlns:a16="http://schemas.microsoft.com/office/drawing/2014/main" id="{4FEAC4A8-BFC3-4B3D-A034-E4DBAD55CE6C}"/>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7" name="Freeform 29">
              <a:extLst>
                <a:ext uri="{FF2B5EF4-FFF2-40B4-BE49-F238E27FC236}">
                  <a16:creationId xmlns:a16="http://schemas.microsoft.com/office/drawing/2014/main" id="{9F0733CA-42F9-4E71-BEB1-8449009B07F1}"/>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1" name="Group 510">
            <a:extLst>
              <a:ext uri="{FF2B5EF4-FFF2-40B4-BE49-F238E27FC236}">
                <a16:creationId xmlns:a16="http://schemas.microsoft.com/office/drawing/2014/main" id="{730F57E7-401D-4BD4-A0F1-AED2F89BFED2}"/>
              </a:ext>
            </a:extLst>
          </p:cNvPr>
          <p:cNvGrpSpPr/>
          <p:nvPr/>
        </p:nvGrpSpPr>
        <p:grpSpPr bwMode="black">
          <a:xfrm>
            <a:off x="6856404" y="3908543"/>
            <a:ext cx="1382351" cy="190018"/>
            <a:chOff x="3403273" y="5616873"/>
            <a:chExt cx="1088404" cy="154797"/>
          </a:xfrm>
          <a:solidFill>
            <a:srgbClr val="FFFFFF"/>
          </a:solidFill>
          <a:effectLst/>
        </p:grpSpPr>
        <p:sp>
          <p:nvSpPr>
            <p:cNvPr id="740" name="Freeform 36">
              <a:extLst>
                <a:ext uri="{FF2B5EF4-FFF2-40B4-BE49-F238E27FC236}">
                  <a16:creationId xmlns:a16="http://schemas.microsoft.com/office/drawing/2014/main" id="{B1B0082F-FFD4-49CA-BB0A-8AD928E0CA07}"/>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1" name="Freeform 37">
              <a:extLst>
                <a:ext uri="{FF2B5EF4-FFF2-40B4-BE49-F238E27FC236}">
                  <a16:creationId xmlns:a16="http://schemas.microsoft.com/office/drawing/2014/main" id="{64FEFB77-E17E-491C-9812-9C00C842C6D9}"/>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2" name="Freeform 38">
              <a:extLst>
                <a:ext uri="{FF2B5EF4-FFF2-40B4-BE49-F238E27FC236}">
                  <a16:creationId xmlns:a16="http://schemas.microsoft.com/office/drawing/2014/main" id="{52F95C9F-C7B9-4814-89DC-4B9761154742}"/>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3" name="Freeform 39">
              <a:extLst>
                <a:ext uri="{FF2B5EF4-FFF2-40B4-BE49-F238E27FC236}">
                  <a16:creationId xmlns:a16="http://schemas.microsoft.com/office/drawing/2014/main" id="{15F264AF-7358-479D-8B9A-231B3C38A8C0}"/>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4" name="Freeform 40">
              <a:extLst>
                <a:ext uri="{FF2B5EF4-FFF2-40B4-BE49-F238E27FC236}">
                  <a16:creationId xmlns:a16="http://schemas.microsoft.com/office/drawing/2014/main" id="{3019E4B7-45EA-43DC-9DC1-BFE47600F15C}"/>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5" name="Freeform 41">
              <a:extLst>
                <a:ext uri="{FF2B5EF4-FFF2-40B4-BE49-F238E27FC236}">
                  <a16:creationId xmlns:a16="http://schemas.microsoft.com/office/drawing/2014/main" id="{F40F7399-F5C7-48FD-BF00-4B3454303CDC}"/>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6" name="Freeform 42">
              <a:extLst>
                <a:ext uri="{FF2B5EF4-FFF2-40B4-BE49-F238E27FC236}">
                  <a16:creationId xmlns:a16="http://schemas.microsoft.com/office/drawing/2014/main" id="{190A83E8-E98E-4F5E-847F-CC74892AA0C0}"/>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7" name="Freeform 43">
              <a:extLst>
                <a:ext uri="{FF2B5EF4-FFF2-40B4-BE49-F238E27FC236}">
                  <a16:creationId xmlns:a16="http://schemas.microsoft.com/office/drawing/2014/main" id="{EAD2460A-F2A6-47B0-AE8C-CAE443F1CF52}"/>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8" name="Freeform 44">
              <a:extLst>
                <a:ext uri="{FF2B5EF4-FFF2-40B4-BE49-F238E27FC236}">
                  <a16:creationId xmlns:a16="http://schemas.microsoft.com/office/drawing/2014/main" id="{94B16AAA-5288-4056-A0A9-725C98A5A236}"/>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9" name="Freeform 45">
              <a:extLst>
                <a:ext uri="{FF2B5EF4-FFF2-40B4-BE49-F238E27FC236}">
                  <a16:creationId xmlns:a16="http://schemas.microsoft.com/office/drawing/2014/main" id="{D13157C5-3368-427F-B969-AB9141A2C704}"/>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0" name="Freeform 46">
              <a:extLst>
                <a:ext uri="{FF2B5EF4-FFF2-40B4-BE49-F238E27FC236}">
                  <a16:creationId xmlns:a16="http://schemas.microsoft.com/office/drawing/2014/main" id="{199F4C34-8A93-4304-9546-A92CA7FEB8A7}"/>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2" name="Group 511">
            <a:extLst>
              <a:ext uri="{FF2B5EF4-FFF2-40B4-BE49-F238E27FC236}">
                <a16:creationId xmlns:a16="http://schemas.microsoft.com/office/drawing/2014/main" id="{24FCA2AD-1194-46C4-94CD-B9ACB98D3A6C}"/>
              </a:ext>
            </a:extLst>
          </p:cNvPr>
          <p:cNvGrpSpPr/>
          <p:nvPr/>
        </p:nvGrpSpPr>
        <p:grpSpPr bwMode="black">
          <a:xfrm>
            <a:off x="4649221" y="3363194"/>
            <a:ext cx="1631831" cy="168635"/>
            <a:chOff x="9662524" y="5603535"/>
            <a:chExt cx="1748299" cy="186932"/>
          </a:xfrm>
          <a:solidFill>
            <a:srgbClr val="FFFFFF"/>
          </a:solidFill>
          <a:effectLst/>
        </p:grpSpPr>
        <p:sp>
          <p:nvSpPr>
            <p:cNvPr id="730" name="Freeform 19">
              <a:extLst>
                <a:ext uri="{FF2B5EF4-FFF2-40B4-BE49-F238E27FC236}">
                  <a16:creationId xmlns:a16="http://schemas.microsoft.com/office/drawing/2014/main" id="{7E44C390-A138-48BC-A49E-65AA2F9F4F6B}"/>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1" name="Freeform 20">
              <a:extLst>
                <a:ext uri="{FF2B5EF4-FFF2-40B4-BE49-F238E27FC236}">
                  <a16:creationId xmlns:a16="http://schemas.microsoft.com/office/drawing/2014/main" id="{2145DCE7-6D0F-4B9D-8DA1-DE29806A2611}"/>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2" name="Freeform 21">
              <a:extLst>
                <a:ext uri="{FF2B5EF4-FFF2-40B4-BE49-F238E27FC236}">
                  <a16:creationId xmlns:a16="http://schemas.microsoft.com/office/drawing/2014/main" id="{2B0B80FB-8E64-4557-B792-0B30E472933E}"/>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3" name="Freeform 22">
              <a:extLst>
                <a:ext uri="{FF2B5EF4-FFF2-40B4-BE49-F238E27FC236}">
                  <a16:creationId xmlns:a16="http://schemas.microsoft.com/office/drawing/2014/main" id="{27CE2604-8E3C-4147-A1AF-DF1189FF24CE}"/>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4" name="Freeform 23">
              <a:extLst>
                <a:ext uri="{FF2B5EF4-FFF2-40B4-BE49-F238E27FC236}">
                  <a16:creationId xmlns:a16="http://schemas.microsoft.com/office/drawing/2014/main" id="{BDD95949-99B5-46B9-8D29-CA935AC34CA1}"/>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5" name="Freeform 24">
              <a:extLst>
                <a:ext uri="{FF2B5EF4-FFF2-40B4-BE49-F238E27FC236}">
                  <a16:creationId xmlns:a16="http://schemas.microsoft.com/office/drawing/2014/main" id="{14D364D1-577D-42D8-A75C-AB8336AB0E65}"/>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6" name="Freeform 25">
              <a:extLst>
                <a:ext uri="{FF2B5EF4-FFF2-40B4-BE49-F238E27FC236}">
                  <a16:creationId xmlns:a16="http://schemas.microsoft.com/office/drawing/2014/main" id="{E35AB31C-F539-4507-B52E-4645FAC560AC}"/>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7" name="Freeform 26">
              <a:extLst>
                <a:ext uri="{FF2B5EF4-FFF2-40B4-BE49-F238E27FC236}">
                  <a16:creationId xmlns:a16="http://schemas.microsoft.com/office/drawing/2014/main" id="{1F3A0B20-425E-4E99-8E3C-BF21537B64D0}"/>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8" name="Freeform 27">
              <a:extLst>
                <a:ext uri="{FF2B5EF4-FFF2-40B4-BE49-F238E27FC236}">
                  <a16:creationId xmlns:a16="http://schemas.microsoft.com/office/drawing/2014/main" id="{3C8B3C09-8360-47D9-A780-05C0BAE42C2F}"/>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9" name="Freeform 28">
              <a:extLst>
                <a:ext uri="{FF2B5EF4-FFF2-40B4-BE49-F238E27FC236}">
                  <a16:creationId xmlns:a16="http://schemas.microsoft.com/office/drawing/2014/main" id="{2242FD3B-B401-4275-ACA1-D1DC5D11379B}"/>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3" name="Group 512">
            <a:extLst>
              <a:ext uri="{FF2B5EF4-FFF2-40B4-BE49-F238E27FC236}">
                <a16:creationId xmlns:a16="http://schemas.microsoft.com/office/drawing/2014/main" id="{761DB719-870F-4938-A788-EFE661DB859E}"/>
              </a:ext>
            </a:extLst>
          </p:cNvPr>
          <p:cNvGrpSpPr/>
          <p:nvPr/>
        </p:nvGrpSpPr>
        <p:grpSpPr bwMode="black">
          <a:xfrm>
            <a:off x="8440596" y="3895099"/>
            <a:ext cx="826703" cy="216906"/>
            <a:chOff x="7458381" y="5575585"/>
            <a:chExt cx="830083" cy="225342"/>
          </a:xfrm>
          <a:solidFill>
            <a:srgbClr val="FFFFFF"/>
          </a:solidFill>
          <a:effectLst/>
        </p:grpSpPr>
        <p:sp>
          <p:nvSpPr>
            <p:cNvPr id="722" name="Freeform 21">
              <a:extLst>
                <a:ext uri="{FF2B5EF4-FFF2-40B4-BE49-F238E27FC236}">
                  <a16:creationId xmlns:a16="http://schemas.microsoft.com/office/drawing/2014/main" id="{C0C3DF59-C7E7-48B5-BA50-30BE5107AA96}"/>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3" name="Freeform 22">
              <a:extLst>
                <a:ext uri="{FF2B5EF4-FFF2-40B4-BE49-F238E27FC236}">
                  <a16:creationId xmlns:a16="http://schemas.microsoft.com/office/drawing/2014/main" id="{FB905013-D4CA-4FD0-B241-F24D8B315B1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4" name="Freeform 23">
              <a:extLst>
                <a:ext uri="{FF2B5EF4-FFF2-40B4-BE49-F238E27FC236}">
                  <a16:creationId xmlns:a16="http://schemas.microsoft.com/office/drawing/2014/main" id="{D537B17A-E425-433E-ACA9-167426F307A3}"/>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5" name="Freeform 24">
              <a:extLst>
                <a:ext uri="{FF2B5EF4-FFF2-40B4-BE49-F238E27FC236}">
                  <a16:creationId xmlns:a16="http://schemas.microsoft.com/office/drawing/2014/main" id="{E98A39F1-3E22-4543-B1AC-22C8D9488B06}"/>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6" name="Freeform 25">
              <a:extLst>
                <a:ext uri="{FF2B5EF4-FFF2-40B4-BE49-F238E27FC236}">
                  <a16:creationId xmlns:a16="http://schemas.microsoft.com/office/drawing/2014/main" id="{EAD541D7-011B-42E8-BAC8-3ED38AD9089C}"/>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7" name="Freeform 26">
              <a:extLst>
                <a:ext uri="{FF2B5EF4-FFF2-40B4-BE49-F238E27FC236}">
                  <a16:creationId xmlns:a16="http://schemas.microsoft.com/office/drawing/2014/main" id="{1DD6C480-8D49-443C-B691-139FFF145145}"/>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8" name="Freeform 27">
              <a:extLst>
                <a:ext uri="{FF2B5EF4-FFF2-40B4-BE49-F238E27FC236}">
                  <a16:creationId xmlns:a16="http://schemas.microsoft.com/office/drawing/2014/main" id="{0B12A8D5-E04F-494C-9B53-4ECD549F84B8}"/>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9" name="Freeform 28">
              <a:extLst>
                <a:ext uri="{FF2B5EF4-FFF2-40B4-BE49-F238E27FC236}">
                  <a16:creationId xmlns:a16="http://schemas.microsoft.com/office/drawing/2014/main" id="{2A94763F-0516-4A24-A646-01C52FA958D6}"/>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4" name="Group 513">
            <a:extLst>
              <a:ext uri="{FF2B5EF4-FFF2-40B4-BE49-F238E27FC236}">
                <a16:creationId xmlns:a16="http://schemas.microsoft.com/office/drawing/2014/main" id="{5CF33E67-EE5F-410F-B968-5F2A805451DE}"/>
              </a:ext>
            </a:extLst>
          </p:cNvPr>
          <p:cNvGrpSpPr/>
          <p:nvPr/>
        </p:nvGrpSpPr>
        <p:grpSpPr bwMode="black">
          <a:xfrm>
            <a:off x="7690065" y="4437501"/>
            <a:ext cx="762824" cy="190605"/>
            <a:chOff x="4872260" y="5575584"/>
            <a:chExt cx="765942" cy="198016"/>
          </a:xfrm>
          <a:solidFill>
            <a:srgbClr val="FFFFFF"/>
          </a:solidFill>
          <a:effectLst/>
        </p:grpSpPr>
        <p:sp>
          <p:nvSpPr>
            <p:cNvPr id="717" name="Freeform 30">
              <a:extLst>
                <a:ext uri="{FF2B5EF4-FFF2-40B4-BE49-F238E27FC236}">
                  <a16:creationId xmlns:a16="http://schemas.microsoft.com/office/drawing/2014/main" id="{C8F99C58-614D-487A-BA07-3C532A4F0EEE}"/>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18" name="Freeform 31">
              <a:extLst>
                <a:ext uri="{FF2B5EF4-FFF2-40B4-BE49-F238E27FC236}">
                  <a16:creationId xmlns:a16="http://schemas.microsoft.com/office/drawing/2014/main" id="{30590204-FC3C-4EE0-BDED-FF0D85FFF3E7}"/>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19" name="Freeform 32">
              <a:extLst>
                <a:ext uri="{FF2B5EF4-FFF2-40B4-BE49-F238E27FC236}">
                  <a16:creationId xmlns:a16="http://schemas.microsoft.com/office/drawing/2014/main" id="{C5F57F08-CC8B-42E9-BAFF-3833305B52A3}"/>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0" name="Freeform 33">
              <a:extLst>
                <a:ext uri="{FF2B5EF4-FFF2-40B4-BE49-F238E27FC236}">
                  <a16:creationId xmlns:a16="http://schemas.microsoft.com/office/drawing/2014/main" id="{025C7387-8361-4F83-843D-E938A7EC7621}"/>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1" name="Freeform 34">
              <a:extLst>
                <a:ext uri="{FF2B5EF4-FFF2-40B4-BE49-F238E27FC236}">
                  <a16:creationId xmlns:a16="http://schemas.microsoft.com/office/drawing/2014/main" id="{7F4C088B-45B0-43D1-9891-ACA58D7E0740}"/>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6" name="Group 515">
            <a:extLst>
              <a:ext uri="{FF2B5EF4-FFF2-40B4-BE49-F238E27FC236}">
                <a16:creationId xmlns:a16="http://schemas.microsoft.com/office/drawing/2014/main" id="{8B798A46-91A5-48DB-BD8A-2F1E5D8BDE52}"/>
              </a:ext>
            </a:extLst>
          </p:cNvPr>
          <p:cNvGrpSpPr/>
          <p:nvPr/>
        </p:nvGrpSpPr>
        <p:grpSpPr bwMode="black">
          <a:xfrm>
            <a:off x="4742696" y="2841865"/>
            <a:ext cx="1045455" cy="163832"/>
            <a:chOff x="891368" y="5611897"/>
            <a:chExt cx="1049730" cy="170204"/>
          </a:xfrm>
          <a:solidFill>
            <a:srgbClr val="FFFFFF"/>
          </a:solidFill>
          <a:effectLst/>
        </p:grpSpPr>
        <p:sp>
          <p:nvSpPr>
            <p:cNvPr id="700" name="Freeform 32">
              <a:extLst>
                <a:ext uri="{FF2B5EF4-FFF2-40B4-BE49-F238E27FC236}">
                  <a16:creationId xmlns:a16="http://schemas.microsoft.com/office/drawing/2014/main" id="{04FD6C3B-A586-4927-BEFD-A7676BC01390}"/>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1" name="Freeform 33">
              <a:extLst>
                <a:ext uri="{FF2B5EF4-FFF2-40B4-BE49-F238E27FC236}">
                  <a16:creationId xmlns:a16="http://schemas.microsoft.com/office/drawing/2014/main" id="{C7A9BF53-412F-4021-B92C-B3DD48D83454}"/>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2" name="Rectangle 34">
              <a:extLst>
                <a:ext uri="{FF2B5EF4-FFF2-40B4-BE49-F238E27FC236}">
                  <a16:creationId xmlns:a16="http://schemas.microsoft.com/office/drawing/2014/main" id="{6AE3AE0A-9195-48C2-99A3-896F71F41CFE}"/>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3" name="Freeform 35">
              <a:extLst>
                <a:ext uri="{FF2B5EF4-FFF2-40B4-BE49-F238E27FC236}">
                  <a16:creationId xmlns:a16="http://schemas.microsoft.com/office/drawing/2014/main" id="{1A307B59-EE40-4983-BE19-19CCBCD872B8}"/>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4" name="Freeform 36">
              <a:extLst>
                <a:ext uri="{FF2B5EF4-FFF2-40B4-BE49-F238E27FC236}">
                  <a16:creationId xmlns:a16="http://schemas.microsoft.com/office/drawing/2014/main" id="{3752AD51-39F9-4AD6-9186-EEA3CD411771}"/>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5" name="Freeform 37">
              <a:extLst>
                <a:ext uri="{FF2B5EF4-FFF2-40B4-BE49-F238E27FC236}">
                  <a16:creationId xmlns:a16="http://schemas.microsoft.com/office/drawing/2014/main" id="{B0A8A872-7E2E-44EA-AE27-F0E2FBBD1637}"/>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6" name="Freeform 38">
              <a:extLst>
                <a:ext uri="{FF2B5EF4-FFF2-40B4-BE49-F238E27FC236}">
                  <a16:creationId xmlns:a16="http://schemas.microsoft.com/office/drawing/2014/main" id="{13EC748D-D089-4A54-9FC9-EA1DB4AE17C6}"/>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7" name="Freeform 39">
              <a:extLst>
                <a:ext uri="{FF2B5EF4-FFF2-40B4-BE49-F238E27FC236}">
                  <a16:creationId xmlns:a16="http://schemas.microsoft.com/office/drawing/2014/main" id="{0A303CCF-2BCA-4BD1-BB84-0F48FFFA3AC2}"/>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8" name="Freeform 40">
              <a:extLst>
                <a:ext uri="{FF2B5EF4-FFF2-40B4-BE49-F238E27FC236}">
                  <a16:creationId xmlns:a16="http://schemas.microsoft.com/office/drawing/2014/main" id="{1964328C-8765-4576-BD05-B9CA89612D44}"/>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7" name="Group 516">
            <a:extLst>
              <a:ext uri="{FF2B5EF4-FFF2-40B4-BE49-F238E27FC236}">
                <a16:creationId xmlns:a16="http://schemas.microsoft.com/office/drawing/2014/main" id="{E2F0EB0A-9A71-440A-83EB-A95BF387EBC0}"/>
              </a:ext>
            </a:extLst>
          </p:cNvPr>
          <p:cNvGrpSpPr/>
          <p:nvPr/>
        </p:nvGrpSpPr>
        <p:grpSpPr bwMode="black">
          <a:xfrm>
            <a:off x="4785439" y="3897449"/>
            <a:ext cx="909848" cy="212207"/>
            <a:chOff x="9053746" y="4958394"/>
            <a:chExt cx="913569" cy="220459"/>
          </a:xfrm>
          <a:solidFill>
            <a:srgbClr val="FFFFFF"/>
          </a:solidFill>
          <a:effectLst/>
        </p:grpSpPr>
        <p:sp>
          <p:nvSpPr>
            <p:cNvPr id="692" name="Freeform 25">
              <a:extLst>
                <a:ext uri="{FF2B5EF4-FFF2-40B4-BE49-F238E27FC236}">
                  <a16:creationId xmlns:a16="http://schemas.microsoft.com/office/drawing/2014/main" id="{A9983107-7E76-46CC-AFB7-541EE2EB51FB}"/>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3" name="Freeform 26">
              <a:extLst>
                <a:ext uri="{FF2B5EF4-FFF2-40B4-BE49-F238E27FC236}">
                  <a16:creationId xmlns:a16="http://schemas.microsoft.com/office/drawing/2014/main" id="{400C036A-FF14-46B4-ABEC-1C208352FA1E}"/>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4" name="Freeform 27">
              <a:extLst>
                <a:ext uri="{FF2B5EF4-FFF2-40B4-BE49-F238E27FC236}">
                  <a16:creationId xmlns:a16="http://schemas.microsoft.com/office/drawing/2014/main" id="{94A75B35-9C69-4116-BD45-5190250BCF98}"/>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5" name="Freeform 28">
              <a:extLst>
                <a:ext uri="{FF2B5EF4-FFF2-40B4-BE49-F238E27FC236}">
                  <a16:creationId xmlns:a16="http://schemas.microsoft.com/office/drawing/2014/main" id="{4B8A21B8-4598-4E6D-AAB9-E6F7A61E8417}"/>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6" name="Freeform 29">
              <a:extLst>
                <a:ext uri="{FF2B5EF4-FFF2-40B4-BE49-F238E27FC236}">
                  <a16:creationId xmlns:a16="http://schemas.microsoft.com/office/drawing/2014/main" id="{04209A5A-881C-4CDD-8539-A049025BCD8D}"/>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7" name="Freeform 30">
              <a:extLst>
                <a:ext uri="{FF2B5EF4-FFF2-40B4-BE49-F238E27FC236}">
                  <a16:creationId xmlns:a16="http://schemas.microsoft.com/office/drawing/2014/main" id="{7F941F70-B135-4EE8-AC2E-7E2E3968DD89}"/>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8" name="Freeform 31">
              <a:extLst>
                <a:ext uri="{FF2B5EF4-FFF2-40B4-BE49-F238E27FC236}">
                  <a16:creationId xmlns:a16="http://schemas.microsoft.com/office/drawing/2014/main" id="{DA703358-9490-41FB-92E6-76F24698C6DA}"/>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9" name="Freeform 32">
              <a:extLst>
                <a:ext uri="{FF2B5EF4-FFF2-40B4-BE49-F238E27FC236}">
                  <a16:creationId xmlns:a16="http://schemas.microsoft.com/office/drawing/2014/main" id="{EE396A94-626A-48D0-A59D-C2256CA69E8C}"/>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8" name="Group 517">
            <a:extLst>
              <a:ext uri="{FF2B5EF4-FFF2-40B4-BE49-F238E27FC236}">
                <a16:creationId xmlns:a16="http://schemas.microsoft.com/office/drawing/2014/main" id="{78758301-2713-49E0-97AE-5246A59050F0}"/>
              </a:ext>
            </a:extLst>
          </p:cNvPr>
          <p:cNvGrpSpPr/>
          <p:nvPr/>
        </p:nvGrpSpPr>
        <p:grpSpPr bwMode="black">
          <a:xfrm>
            <a:off x="4892907" y="4945045"/>
            <a:ext cx="862796" cy="174434"/>
            <a:chOff x="5513886" y="4978012"/>
            <a:chExt cx="866327" cy="181218"/>
          </a:xfrm>
          <a:solidFill>
            <a:srgbClr val="FFFFFF"/>
          </a:solidFill>
          <a:effectLst/>
        </p:grpSpPr>
        <p:sp>
          <p:nvSpPr>
            <p:cNvPr id="685" name="Freeform 29">
              <a:extLst>
                <a:ext uri="{FF2B5EF4-FFF2-40B4-BE49-F238E27FC236}">
                  <a16:creationId xmlns:a16="http://schemas.microsoft.com/office/drawing/2014/main" id="{26AFF426-47FE-4C67-BCE6-F9A9FD5AB69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6" name="Freeform 30">
              <a:extLst>
                <a:ext uri="{FF2B5EF4-FFF2-40B4-BE49-F238E27FC236}">
                  <a16:creationId xmlns:a16="http://schemas.microsoft.com/office/drawing/2014/main" id="{CF8FF6FA-726C-4849-8940-6FA8E4270DEE}"/>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7" name="Freeform 31">
              <a:extLst>
                <a:ext uri="{FF2B5EF4-FFF2-40B4-BE49-F238E27FC236}">
                  <a16:creationId xmlns:a16="http://schemas.microsoft.com/office/drawing/2014/main" id="{B09576DC-B243-4DEE-8AC4-06B8A09E6E61}"/>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8" name="Freeform 32">
              <a:extLst>
                <a:ext uri="{FF2B5EF4-FFF2-40B4-BE49-F238E27FC236}">
                  <a16:creationId xmlns:a16="http://schemas.microsoft.com/office/drawing/2014/main" id="{85AFBCDD-6E68-4A58-8209-B91FF712667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9" name="Freeform 551">
              <a:extLst>
                <a:ext uri="{FF2B5EF4-FFF2-40B4-BE49-F238E27FC236}">
                  <a16:creationId xmlns:a16="http://schemas.microsoft.com/office/drawing/2014/main" id="{5005A484-77D8-46C7-93B0-B12374AF7450}"/>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0" name="Freeform 552">
              <a:extLst>
                <a:ext uri="{FF2B5EF4-FFF2-40B4-BE49-F238E27FC236}">
                  <a16:creationId xmlns:a16="http://schemas.microsoft.com/office/drawing/2014/main" id="{8732CB1A-C2E0-47D0-A48C-44FD30A7A2E7}"/>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1" name="Freeform 553">
              <a:extLst>
                <a:ext uri="{FF2B5EF4-FFF2-40B4-BE49-F238E27FC236}">
                  <a16:creationId xmlns:a16="http://schemas.microsoft.com/office/drawing/2014/main" id="{6164708C-CE7A-44CC-A24C-ACDD6E650D6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9" name="Group 518">
            <a:extLst>
              <a:ext uri="{FF2B5EF4-FFF2-40B4-BE49-F238E27FC236}">
                <a16:creationId xmlns:a16="http://schemas.microsoft.com/office/drawing/2014/main" id="{9F63A204-6DAC-4F2E-A9F0-DC6AFE00CD6C}"/>
              </a:ext>
            </a:extLst>
          </p:cNvPr>
          <p:cNvGrpSpPr/>
          <p:nvPr/>
        </p:nvGrpSpPr>
        <p:grpSpPr bwMode="black">
          <a:xfrm>
            <a:off x="6264302" y="4952952"/>
            <a:ext cx="575674" cy="158617"/>
            <a:chOff x="4664767" y="4986232"/>
            <a:chExt cx="578026" cy="164783"/>
          </a:xfrm>
          <a:solidFill>
            <a:srgbClr val="FFFFFF"/>
          </a:solidFill>
          <a:effectLst/>
        </p:grpSpPr>
        <p:sp>
          <p:nvSpPr>
            <p:cNvPr id="680" name="Freeform 22">
              <a:extLst>
                <a:ext uri="{FF2B5EF4-FFF2-40B4-BE49-F238E27FC236}">
                  <a16:creationId xmlns:a16="http://schemas.microsoft.com/office/drawing/2014/main" id="{8091695E-392D-4FD2-A56C-EE59C19D70E2}"/>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1" name="Freeform 23">
              <a:extLst>
                <a:ext uri="{FF2B5EF4-FFF2-40B4-BE49-F238E27FC236}">
                  <a16:creationId xmlns:a16="http://schemas.microsoft.com/office/drawing/2014/main" id="{45D2F3F7-6F4C-4C72-ADB7-F5FE23C02340}"/>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2" name="Freeform 24">
              <a:extLst>
                <a:ext uri="{FF2B5EF4-FFF2-40B4-BE49-F238E27FC236}">
                  <a16:creationId xmlns:a16="http://schemas.microsoft.com/office/drawing/2014/main" id="{C367A467-A7D6-4609-9D23-F2978518C52D}"/>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3" name="Freeform 25">
              <a:extLst>
                <a:ext uri="{FF2B5EF4-FFF2-40B4-BE49-F238E27FC236}">
                  <a16:creationId xmlns:a16="http://schemas.microsoft.com/office/drawing/2014/main" id="{E5206B62-6715-4969-88C0-833D5751E945}"/>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4" name="Freeform 26">
              <a:extLst>
                <a:ext uri="{FF2B5EF4-FFF2-40B4-BE49-F238E27FC236}">
                  <a16:creationId xmlns:a16="http://schemas.microsoft.com/office/drawing/2014/main" id="{E0F3B034-EBF7-4374-B7DD-7F3E2F4E0C4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0" name="Group 519">
            <a:extLst>
              <a:ext uri="{FF2B5EF4-FFF2-40B4-BE49-F238E27FC236}">
                <a16:creationId xmlns:a16="http://schemas.microsoft.com/office/drawing/2014/main" id="{2B3833D4-8DFF-4820-A340-2FD2239C4F7C}"/>
              </a:ext>
            </a:extLst>
          </p:cNvPr>
          <p:cNvGrpSpPr/>
          <p:nvPr/>
        </p:nvGrpSpPr>
        <p:grpSpPr bwMode="black">
          <a:xfrm>
            <a:off x="8271625" y="5503062"/>
            <a:ext cx="995674" cy="189469"/>
            <a:chOff x="1502088" y="4970205"/>
            <a:chExt cx="999744" cy="196837"/>
          </a:xfrm>
          <a:solidFill>
            <a:srgbClr val="FFFFFF"/>
          </a:solidFill>
          <a:effectLst/>
        </p:grpSpPr>
        <p:sp>
          <p:nvSpPr>
            <p:cNvPr id="675" name="Freeform 19">
              <a:extLst>
                <a:ext uri="{FF2B5EF4-FFF2-40B4-BE49-F238E27FC236}">
                  <a16:creationId xmlns:a16="http://schemas.microsoft.com/office/drawing/2014/main" id="{74BA912E-F6A8-49BF-B6B8-22617CE530D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6" name="Freeform 20">
              <a:extLst>
                <a:ext uri="{FF2B5EF4-FFF2-40B4-BE49-F238E27FC236}">
                  <a16:creationId xmlns:a16="http://schemas.microsoft.com/office/drawing/2014/main" id="{748F07C7-2B9A-4A60-871E-872452E8E945}"/>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7" name="Freeform 21">
              <a:extLst>
                <a:ext uri="{FF2B5EF4-FFF2-40B4-BE49-F238E27FC236}">
                  <a16:creationId xmlns:a16="http://schemas.microsoft.com/office/drawing/2014/main" id="{B43E8C7F-BC23-404C-BD6E-5E827C7715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8" name="Freeform 22">
              <a:extLst>
                <a:ext uri="{FF2B5EF4-FFF2-40B4-BE49-F238E27FC236}">
                  <a16:creationId xmlns:a16="http://schemas.microsoft.com/office/drawing/2014/main" id="{43FF9CEC-A8F7-457D-ADAE-A0ACF7D4BEDE}"/>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9" name="Freeform 23">
              <a:extLst>
                <a:ext uri="{FF2B5EF4-FFF2-40B4-BE49-F238E27FC236}">
                  <a16:creationId xmlns:a16="http://schemas.microsoft.com/office/drawing/2014/main" id="{0DF4C8DF-DCFC-46E7-83BA-57D4DF17ADBD}"/>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1" name="Group 520">
            <a:extLst>
              <a:ext uri="{FF2B5EF4-FFF2-40B4-BE49-F238E27FC236}">
                <a16:creationId xmlns:a16="http://schemas.microsoft.com/office/drawing/2014/main" id="{B0446443-F0A6-4ECB-9766-B60DFA5AF840}"/>
              </a:ext>
            </a:extLst>
          </p:cNvPr>
          <p:cNvGrpSpPr/>
          <p:nvPr/>
        </p:nvGrpSpPr>
        <p:grpSpPr bwMode="black">
          <a:xfrm>
            <a:off x="5897127" y="3857528"/>
            <a:ext cx="757437" cy="292047"/>
            <a:chOff x="6651306" y="4916921"/>
            <a:chExt cx="760536" cy="303406"/>
          </a:xfrm>
          <a:solidFill>
            <a:srgbClr val="FFFFFF"/>
          </a:solidFill>
          <a:effectLst/>
        </p:grpSpPr>
        <p:sp>
          <p:nvSpPr>
            <p:cNvPr id="670" name="Freeform 18">
              <a:extLst>
                <a:ext uri="{FF2B5EF4-FFF2-40B4-BE49-F238E27FC236}">
                  <a16:creationId xmlns:a16="http://schemas.microsoft.com/office/drawing/2014/main" id="{F0CA4DED-390B-4038-AEA9-F94BBD3AEDA6}"/>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1" name="Freeform 19">
              <a:extLst>
                <a:ext uri="{FF2B5EF4-FFF2-40B4-BE49-F238E27FC236}">
                  <a16:creationId xmlns:a16="http://schemas.microsoft.com/office/drawing/2014/main" id="{3173D573-3440-49D3-93E8-A890BC770C54}"/>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2" name="Freeform 20">
              <a:extLst>
                <a:ext uri="{FF2B5EF4-FFF2-40B4-BE49-F238E27FC236}">
                  <a16:creationId xmlns:a16="http://schemas.microsoft.com/office/drawing/2014/main" id="{DB3AC298-6216-4189-8A46-2CE381C5E1D8}"/>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3" name="Freeform 21">
              <a:extLst>
                <a:ext uri="{FF2B5EF4-FFF2-40B4-BE49-F238E27FC236}">
                  <a16:creationId xmlns:a16="http://schemas.microsoft.com/office/drawing/2014/main" id="{709A126B-317C-4C0F-87B7-6980C1A6F438}"/>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4" name="Freeform 22">
              <a:extLst>
                <a:ext uri="{FF2B5EF4-FFF2-40B4-BE49-F238E27FC236}">
                  <a16:creationId xmlns:a16="http://schemas.microsoft.com/office/drawing/2014/main" id="{E2796C12-AF62-411A-A5AD-84DCDC4BED29}"/>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2" name="Group 521">
            <a:extLst>
              <a:ext uri="{FF2B5EF4-FFF2-40B4-BE49-F238E27FC236}">
                <a16:creationId xmlns:a16="http://schemas.microsoft.com/office/drawing/2014/main" id="{48E0F5CF-724B-4698-BA81-DE61994EED94}"/>
              </a:ext>
            </a:extLst>
          </p:cNvPr>
          <p:cNvGrpSpPr/>
          <p:nvPr/>
        </p:nvGrpSpPr>
        <p:grpSpPr bwMode="black">
          <a:xfrm>
            <a:off x="3194057" y="4915970"/>
            <a:ext cx="1190253" cy="232583"/>
            <a:chOff x="3393928" y="4967561"/>
            <a:chExt cx="999744" cy="202126"/>
          </a:xfrm>
          <a:solidFill>
            <a:srgbClr val="FFFFFF"/>
          </a:solidFill>
          <a:effectLst/>
        </p:grpSpPr>
        <p:sp>
          <p:nvSpPr>
            <p:cNvPr id="661" name="Freeform 27">
              <a:extLst>
                <a:ext uri="{FF2B5EF4-FFF2-40B4-BE49-F238E27FC236}">
                  <a16:creationId xmlns:a16="http://schemas.microsoft.com/office/drawing/2014/main" id="{3E463591-421B-46DF-B0B3-89868F5ED47F}"/>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2" name="Freeform 28">
              <a:extLst>
                <a:ext uri="{FF2B5EF4-FFF2-40B4-BE49-F238E27FC236}">
                  <a16:creationId xmlns:a16="http://schemas.microsoft.com/office/drawing/2014/main" id="{6CEF8C20-F148-416C-AFC1-3954C18C0365}"/>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3" name="Rectangle 29">
              <a:extLst>
                <a:ext uri="{FF2B5EF4-FFF2-40B4-BE49-F238E27FC236}">
                  <a16:creationId xmlns:a16="http://schemas.microsoft.com/office/drawing/2014/main" id="{B9EF7620-F75E-4FAC-9517-510C563C2D2A}"/>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4" name="Freeform 30">
              <a:extLst>
                <a:ext uri="{FF2B5EF4-FFF2-40B4-BE49-F238E27FC236}">
                  <a16:creationId xmlns:a16="http://schemas.microsoft.com/office/drawing/2014/main" id="{714CDE2F-3E08-4392-8B08-1FEEBEB51A5C}"/>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5" name="Freeform 31">
              <a:extLst>
                <a:ext uri="{FF2B5EF4-FFF2-40B4-BE49-F238E27FC236}">
                  <a16:creationId xmlns:a16="http://schemas.microsoft.com/office/drawing/2014/main" id="{44559B12-A86B-4E9A-A426-B6A0F95EFE31}"/>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6" name="Freeform 32">
              <a:extLst>
                <a:ext uri="{FF2B5EF4-FFF2-40B4-BE49-F238E27FC236}">
                  <a16:creationId xmlns:a16="http://schemas.microsoft.com/office/drawing/2014/main" id="{3090EA3C-0BD1-457C-965A-532B8C954D62}"/>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7" name="Freeform 33">
              <a:extLst>
                <a:ext uri="{FF2B5EF4-FFF2-40B4-BE49-F238E27FC236}">
                  <a16:creationId xmlns:a16="http://schemas.microsoft.com/office/drawing/2014/main" id="{5433C7D5-8949-4F7D-895D-E6705E96127C}"/>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8" name="Freeform 34">
              <a:extLst>
                <a:ext uri="{FF2B5EF4-FFF2-40B4-BE49-F238E27FC236}">
                  <a16:creationId xmlns:a16="http://schemas.microsoft.com/office/drawing/2014/main" id="{359DEB49-FBA9-4B6C-9061-CD54EE4563E5}"/>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9" name="Freeform 35">
              <a:extLst>
                <a:ext uri="{FF2B5EF4-FFF2-40B4-BE49-F238E27FC236}">
                  <a16:creationId xmlns:a16="http://schemas.microsoft.com/office/drawing/2014/main" id="{B4B5558D-F060-4BD2-91C7-D5CD86BCC007}"/>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3" name="Group 522">
            <a:extLst>
              <a:ext uri="{FF2B5EF4-FFF2-40B4-BE49-F238E27FC236}">
                <a16:creationId xmlns:a16="http://schemas.microsoft.com/office/drawing/2014/main" id="{D049F36F-FE0E-4357-858E-0CCA0050FF34}"/>
              </a:ext>
            </a:extLst>
          </p:cNvPr>
          <p:cNvGrpSpPr/>
          <p:nvPr/>
        </p:nvGrpSpPr>
        <p:grpSpPr bwMode="black">
          <a:xfrm>
            <a:off x="3194057" y="4448701"/>
            <a:ext cx="559400" cy="179404"/>
            <a:chOff x="10238410" y="4967852"/>
            <a:chExt cx="561691" cy="186381"/>
          </a:xfrm>
          <a:solidFill>
            <a:srgbClr val="FFFFFF"/>
          </a:solidFill>
          <a:effectLst/>
        </p:grpSpPr>
        <p:sp>
          <p:nvSpPr>
            <p:cNvPr id="656" name="Freeform 34">
              <a:extLst>
                <a:ext uri="{FF2B5EF4-FFF2-40B4-BE49-F238E27FC236}">
                  <a16:creationId xmlns:a16="http://schemas.microsoft.com/office/drawing/2014/main" id="{C157241C-ADF2-44A4-BD39-4B310A622FE7}"/>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7" name="Freeform 35">
              <a:extLst>
                <a:ext uri="{FF2B5EF4-FFF2-40B4-BE49-F238E27FC236}">
                  <a16:creationId xmlns:a16="http://schemas.microsoft.com/office/drawing/2014/main" id="{77C38A20-A6A4-4D05-8688-CEABF254FD85}"/>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8" name="Freeform 36">
              <a:extLst>
                <a:ext uri="{FF2B5EF4-FFF2-40B4-BE49-F238E27FC236}">
                  <a16:creationId xmlns:a16="http://schemas.microsoft.com/office/drawing/2014/main" id="{35C41135-2374-45F7-87D4-504C2A44A57A}"/>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9" name="Rectangle 37">
              <a:extLst>
                <a:ext uri="{FF2B5EF4-FFF2-40B4-BE49-F238E27FC236}">
                  <a16:creationId xmlns:a16="http://schemas.microsoft.com/office/drawing/2014/main" id="{066DFDF0-0CB5-4F2F-8D91-69E8C87BB5B3}"/>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0" name="Freeform 38">
              <a:extLst>
                <a:ext uri="{FF2B5EF4-FFF2-40B4-BE49-F238E27FC236}">
                  <a16:creationId xmlns:a16="http://schemas.microsoft.com/office/drawing/2014/main" id="{0E358E9D-6246-4A63-9575-D84B469F73F5}"/>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4" name="Group 523">
            <a:extLst>
              <a:ext uri="{FF2B5EF4-FFF2-40B4-BE49-F238E27FC236}">
                <a16:creationId xmlns:a16="http://schemas.microsoft.com/office/drawing/2014/main" id="{880385DD-E224-4407-995E-91B17B5C6807}"/>
              </a:ext>
            </a:extLst>
          </p:cNvPr>
          <p:cNvGrpSpPr/>
          <p:nvPr/>
        </p:nvGrpSpPr>
        <p:grpSpPr bwMode="black">
          <a:xfrm>
            <a:off x="3194057" y="2814523"/>
            <a:ext cx="1095241" cy="218515"/>
            <a:chOff x="7682933" y="4955117"/>
            <a:chExt cx="1099718" cy="227012"/>
          </a:xfrm>
          <a:solidFill>
            <a:srgbClr val="FFFFFF"/>
          </a:solidFill>
          <a:effectLst/>
        </p:grpSpPr>
        <p:sp>
          <p:nvSpPr>
            <p:cNvPr id="647" name="Freeform 22">
              <a:extLst>
                <a:ext uri="{FF2B5EF4-FFF2-40B4-BE49-F238E27FC236}">
                  <a16:creationId xmlns:a16="http://schemas.microsoft.com/office/drawing/2014/main" id="{BB382998-9555-4D0E-9C13-765D20567428}"/>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8" name="Freeform 23">
              <a:extLst>
                <a:ext uri="{FF2B5EF4-FFF2-40B4-BE49-F238E27FC236}">
                  <a16:creationId xmlns:a16="http://schemas.microsoft.com/office/drawing/2014/main" id="{32382120-12E5-4CE5-8D0B-8C1CD0734E73}"/>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9" name="Freeform 24">
              <a:extLst>
                <a:ext uri="{FF2B5EF4-FFF2-40B4-BE49-F238E27FC236}">
                  <a16:creationId xmlns:a16="http://schemas.microsoft.com/office/drawing/2014/main" id="{5CCF428D-9513-4144-908C-2A4FD48AAFA2}"/>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0" name="Freeform 25">
              <a:extLst>
                <a:ext uri="{FF2B5EF4-FFF2-40B4-BE49-F238E27FC236}">
                  <a16:creationId xmlns:a16="http://schemas.microsoft.com/office/drawing/2014/main" id="{241C1A12-F3E1-4ACD-953B-5952601A335E}"/>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1" name="Freeform 26">
              <a:extLst>
                <a:ext uri="{FF2B5EF4-FFF2-40B4-BE49-F238E27FC236}">
                  <a16:creationId xmlns:a16="http://schemas.microsoft.com/office/drawing/2014/main" id="{15E456E0-A22E-4A66-B498-49539C00DA6D}"/>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2" name="Freeform 27">
              <a:extLst>
                <a:ext uri="{FF2B5EF4-FFF2-40B4-BE49-F238E27FC236}">
                  <a16:creationId xmlns:a16="http://schemas.microsoft.com/office/drawing/2014/main" id="{EF6986CF-A346-4B89-B4C3-EA0EFD6966A1}"/>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3" name="Freeform 28">
              <a:extLst>
                <a:ext uri="{FF2B5EF4-FFF2-40B4-BE49-F238E27FC236}">
                  <a16:creationId xmlns:a16="http://schemas.microsoft.com/office/drawing/2014/main" id="{A98A68A6-85B8-4F5D-80B9-C85A67A229FC}"/>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4" name="Freeform 29">
              <a:extLst>
                <a:ext uri="{FF2B5EF4-FFF2-40B4-BE49-F238E27FC236}">
                  <a16:creationId xmlns:a16="http://schemas.microsoft.com/office/drawing/2014/main" id="{2820A778-CA15-49C1-967D-87C072A3EF48}"/>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5" name="Freeform 30">
              <a:extLst>
                <a:ext uri="{FF2B5EF4-FFF2-40B4-BE49-F238E27FC236}">
                  <a16:creationId xmlns:a16="http://schemas.microsoft.com/office/drawing/2014/main" id="{94F44F81-1283-4441-9B3F-BAC398A44168}"/>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5" name="Group 524">
            <a:extLst>
              <a:ext uri="{FF2B5EF4-FFF2-40B4-BE49-F238E27FC236}">
                <a16:creationId xmlns:a16="http://schemas.microsoft.com/office/drawing/2014/main" id="{4CE295C3-B56D-4733-A511-68B3197E821F}"/>
              </a:ext>
            </a:extLst>
          </p:cNvPr>
          <p:cNvGrpSpPr/>
          <p:nvPr/>
        </p:nvGrpSpPr>
        <p:grpSpPr bwMode="black">
          <a:xfrm>
            <a:off x="5554142" y="4445620"/>
            <a:ext cx="348486" cy="182485"/>
            <a:chOff x="2772926" y="4973833"/>
            <a:chExt cx="349910" cy="189581"/>
          </a:xfrm>
          <a:solidFill>
            <a:srgbClr val="FFFFFF"/>
          </a:solidFill>
          <a:effectLst/>
        </p:grpSpPr>
        <p:sp>
          <p:nvSpPr>
            <p:cNvPr id="644" name="Freeform 21">
              <a:extLst>
                <a:ext uri="{FF2B5EF4-FFF2-40B4-BE49-F238E27FC236}">
                  <a16:creationId xmlns:a16="http://schemas.microsoft.com/office/drawing/2014/main" id="{2B913CB0-F66C-447D-9E49-EE82C747F6FC}"/>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5" name="Freeform 22">
              <a:extLst>
                <a:ext uri="{FF2B5EF4-FFF2-40B4-BE49-F238E27FC236}">
                  <a16:creationId xmlns:a16="http://schemas.microsoft.com/office/drawing/2014/main" id="{3E7254C1-CBB7-4424-85A3-A7AD32882A1C}"/>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6" name="Freeform 23">
              <a:extLst>
                <a:ext uri="{FF2B5EF4-FFF2-40B4-BE49-F238E27FC236}">
                  <a16:creationId xmlns:a16="http://schemas.microsoft.com/office/drawing/2014/main" id="{82754E89-C09C-46F1-B9BC-EDF888770262}"/>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6" name="Group 525">
            <a:extLst>
              <a:ext uri="{FF2B5EF4-FFF2-40B4-BE49-F238E27FC236}">
                <a16:creationId xmlns:a16="http://schemas.microsoft.com/office/drawing/2014/main" id="{32AF0081-6DAF-426C-8F01-6C3A3B6520D5}"/>
              </a:ext>
            </a:extLst>
          </p:cNvPr>
          <p:cNvGrpSpPr/>
          <p:nvPr/>
        </p:nvGrpSpPr>
        <p:grpSpPr bwMode="black">
          <a:xfrm>
            <a:off x="7350052" y="3343775"/>
            <a:ext cx="1081912" cy="207474"/>
            <a:chOff x="5953627" y="6205329"/>
            <a:chExt cx="1086337" cy="215543"/>
          </a:xfrm>
          <a:solidFill>
            <a:srgbClr val="FFFFFF"/>
          </a:solidFill>
          <a:effectLst/>
        </p:grpSpPr>
        <p:sp>
          <p:nvSpPr>
            <p:cNvPr id="633" name="Freeform 24">
              <a:extLst>
                <a:ext uri="{FF2B5EF4-FFF2-40B4-BE49-F238E27FC236}">
                  <a16:creationId xmlns:a16="http://schemas.microsoft.com/office/drawing/2014/main" id="{BF63B6DD-788E-4CF9-9F12-1F3CEC3E4371}"/>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4" name="Freeform 25">
              <a:extLst>
                <a:ext uri="{FF2B5EF4-FFF2-40B4-BE49-F238E27FC236}">
                  <a16:creationId xmlns:a16="http://schemas.microsoft.com/office/drawing/2014/main" id="{0499FB00-7856-4302-B7BE-476471F16AFF}"/>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5" name="Freeform 26">
              <a:extLst>
                <a:ext uri="{FF2B5EF4-FFF2-40B4-BE49-F238E27FC236}">
                  <a16:creationId xmlns:a16="http://schemas.microsoft.com/office/drawing/2014/main" id="{68C157FD-6139-4F5E-9CB0-819E614ED68C}"/>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6" name="Freeform 27">
              <a:extLst>
                <a:ext uri="{FF2B5EF4-FFF2-40B4-BE49-F238E27FC236}">
                  <a16:creationId xmlns:a16="http://schemas.microsoft.com/office/drawing/2014/main" id="{B9329426-852E-41A3-9569-0CD58ED3CE59}"/>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7" name="Freeform 28">
              <a:extLst>
                <a:ext uri="{FF2B5EF4-FFF2-40B4-BE49-F238E27FC236}">
                  <a16:creationId xmlns:a16="http://schemas.microsoft.com/office/drawing/2014/main" id="{A84C4922-54FA-4BD2-90F8-55D6C5D498E3}"/>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8" name="Freeform 29">
              <a:extLst>
                <a:ext uri="{FF2B5EF4-FFF2-40B4-BE49-F238E27FC236}">
                  <a16:creationId xmlns:a16="http://schemas.microsoft.com/office/drawing/2014/main" id="{769A252F-1EC2-46B5-A364-0BF0DC88F366}"/>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9" name="Freeform 30">
              <a:extLst>
                <a:ext uri="{FF2B5EF4-FFF2-40B4-BE49-F238E27FC236}">
                  <a16:creationId xmlns:a16="http://schemas.microsoft.com/office/drawing/2014/main" id="{39F7D72C-5EEF-43E8-958B-899F0F948829}"/>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0" name="Freeform 31">
              <a:extLst>
                <a:ext uri="{FF2B5EF4-FFF2-40B4-BE49-F238E27FC236}">
                  <a16:creationId xmlns:a16="http://schemas.microsoft.com/office/drawing/2014/main" id="{135DDA94-C234-4EAB-BC82-8C3D7050C56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1" name="Rectangle 32">
              <a:extLst>
                <a:ext uri="{FF2B5EF4-FFF2-40B4-BE49-F238E27FC236}">
                  <a16:creationId xmlns:a16="http://schemas.microsoft.com/office/drawing/2014/main" id="{C68D8D06-9C3E-484B-BEFB-6094FDFF3578}"/>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2" name="Freeform 33">
              <a:extLst>
                <a:ext uri="{FF2B5EF4-FFF2-40B4-BE49-F238E27FC236}">
                  <a16:creationId xmlns:a16="http://schemas.microsoft.com/office/drawing/2014/main" id="{B745A07B-B4F1-46C7-A57E-C477CF5DB1C8}"/>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3" name="Freeform 34">
              <a:extLst>
                <a:ext uri="{FF2B5EF4-FFF2-40B4-BE49-F238E27FC236}">
                  <a16:creationId xmlns:a16="http://schemas.microsoft.com/office/drawing/2014/main" id="{65EC4941-BF5B-48FB-A855-5C199BD7A8D2}"/>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7" name="Group 526">
            <a:extLst>
              <a:ext uri="{FF2B5EF4-FFF2-40B4-BE49-F238E27FC236}">
                <a16:creationId xmlns:a16="http://schemas.microsoft.com/office/drawing/2014/main" id="{87C84525-CBEF-4B87-98B0-5E51310BAF84}"/>
              </a:ext>
            </a:extLst>
          </p:cNvPr>
          <p:cNvGrpSpPr/>
          <p:nvPr/>
        </p:nvGrpSpPr>
        <p:grpSpPr bwMode="black">
          <a:xfrm>
            <a:off x="6241549" y="2761855"/>
            <a:ext cx="915382" cy="323852"/>
            <a:chOff x="7376591" y="6134773"/>
            <a:chExt cx="919129" cy="336446"/>
          </a:xfrm>
          <a:solidFill>
            <a:srgbClr val="FFFFFF"/>
          </a:solidFill>
          <a:effectLst/>
        </p:grpSpPr>
        <p:sp>
          <p:nvSpPr>
            <p:cNvPr id="626" name="Freeform 24">
              <a:extLst>
                <a:ext uri="{FF2B5EF4-FFF2-40B4-BE49-F238E27FC236}">
                  <a16:creationId xmlns:a16="http://schemas.microsoft.com/office/drawing/2014/main" id="{F2025159-41CA-474B-A98C-26D227FD1FFF}"/>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7" name="Freeform 25">
              <a:extLst>
                <a:ext uri="{FF2B5EF4-FFF2-40B4-BE49-F238E27FC236}">
                  <a16:creationId xmlns:a16="http://schemas.microsoft.com/office/drawing/2014/main" id="{ABEBDA8F-D08E-4F83-A00E-BD03724929BF}"/>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8" name="Freeform 26">
              <a:extLst>
                <a:ext uri="{FF2B5EF4-FFF2-40B4-BE49-F238E27FC236}">
                  <a16:creationId xmlns:a16="http://schemas.microsoft.com/office/drawing/2014/main" id="{8E0862F1-2D0E-43E9-8544-11A415338FF5}"/>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9" name="Freeform 27">
              <a:extLst>
                <a:ext uri="{FF2B5EF4-FFF2-40B4-BE49-F238E27FC236}">
                  <a16:creationId xmlns:a16="http://schemas.microsoft.com/office/drawing/2014/main" id="{CE72D185-CA89-477D-834E-9594094230F5}"/>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0" name="Freeform 28">
              <a:extLst>
                <a:ext uri="{FF2B5EF4-FFF2-40B4-BE49-F238E27FC236}">
                  <a16:creationId xmlns:a16="http://schemas.microsoft.com/office/drawing/2014/main" id="{CA47A7EF-415D-4A38-92B7-FA8BC0A829AE}"/>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1" name="Freeform 29">
              <a:extLst>
                <a:ext uri="{FF2B5EF4-FFF2-40B4-BE49-F238E27FC236}">
                  <a16:creationId xmlns:a16="http://schemas.microsoft.com/office/drawing/2014/main" id="{23E93F5F-2ACD-4C52-ADBF-BE7A9BDD38A4}"/>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2" name="Freeform 30">
              <a:extLst>
                <a:ext uri="{FF2B5EF4-FFF2-40B4-BE49-F238E27FC236}">
                  <a16:creationId xmlns:a16="http://schemas.microsoft.com/office/drawing/2014/main" id="{48699808-2AC1-4DA4-816E-A1E39CCDBF03}"/>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8" name="Group 527">
            <a:extLst>
              <a:ext uri="{FF2B5EF4-FFF2-40B4-BE49-F238E27FC236}">
                <a16:creationId xmlns:a16="http://schemas.microsoft.com/office/drawing/2014/main" id="{8FB6C269-E2A0-4E04-8BCB-0B1FE08AB153}"/>
              </a:ext>
            </a:extLst>
          </p:cNvPr>
          <p:cNvGrpSpPr/>
          <p:nvPr/>
        </p:nvGrpSpPr>
        <p:grpSpPr bwMode="black">
          <a:xfrm>
            <a:off x="7348575" y="4942014"/>
            <a:ext cx="711967" cy="180495"/>
            <a:chOff x="420233" y="6191684"/>
            <a:chExt cx="714879" cy="187513"/>
          </a:xfrm>
          <a:solidFill>
            <a:srgbClr val="FFFFFF"/>
          </a:solidFill>
          <a:effectLst/>
        </p:grpSpPr>
        <p:sp>
          <p:nvSpPr>
            <p:cNvPr id="614" name="Freeform 20">
              <a:extLst>
                <a:ext uri="{FF2B5EF4-FFF2-40B4-BE49-F238E27FC236}">
                  <a16:creationId xmlns:a16="http://schemas.microsoft.com/office/drawing/2014/main" id="{49ED9434-32C5-4ECA-A1B0-FFC447BCB795}"/>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5" name="Freeform 21">
              <a:extLst>
                <a:ext uri="{FF2B5EF4-FFF2-40B4-BE49-F238E27FC236}">
                  <a16:creationId xmlns:a16="http://schemas.microsoft.com/office/drawing/2014/main" id="{C8D4DF8C-2194-43F8-93C4-F7B2C627B09C}"/>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6" name="Freeform 22">
              <a:extLst>
                <a:ext uri="{FF2B5EF4-FFF2-40B4-BE49-F238E27FC236}">
                  <a16:creationId xmlns:a16="http://schemas.microsoft.com/office/drawing/2014/main" id="{000A3396-13F7-4CCE-B00A-8B1E32FA671D}"/>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7" name="Freeform 25">
              <a:extLst>
                <a:ext uri="{FF2B5EF4-FFF2-40B4-BE49-F238E27FC236}">
                  <a16:creationId xmlns:a16="http://schemas.microsoft.com/office/drawing/2014/main" id="{6931CACC-AA57-4EB5-9D5A-79B3931A4F5F}"/>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8" name="Freeform 26">
              <a:extLst>
                <a:ext uri="{FF2B5EF4-FFF2-40B4-BE49-F238E27FC236}">
                  <a16:creationId xmlns:a16="http://schemas.microsoft.com/office/drawing/2014/main" id="{2357F612-9E95-4434-8D02-142DDC4773A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9" name="Freeform 36">
              <a:extLst>
                <a:ext uri="{FF2B5EF4-FFF2-40B4-BE49-F238E27FC236}">
                  <a16:creationId xmlns:a16="http://schemas.microsoft.com/office/drawing/2014/main" id="{E5EC9A44-AC6E-41FE-BAB4-77F81CCD6CDD}"/>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0" name="Freeform 37">
              <a:extLst>
                <a:ext uri="{FF2B5EF4-FFF2-40B4-BE49-F238E27FC236}">
                  <a16:creationId xmlns:a16="http://schemas.microsoft.com/office/drawing/2014/main" id="{E499842D-92E8-4DC8-A757-63C35CE23B17}"/>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1" name="Freeform 38">
              <a:extLst>
                <a:ext uri="{FF2B5EF4-FFF2-40B4-BE49-F238E27FC236}">
                  <a16:creationId xmlns:a16="http://schemas.microsoft.com/office/drawing/2014/main" id="{19547A63-0DE4-40DD-B669-ED5585673D4D}"/>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2" name="Freeform 39">
              <a:extLst>
                <a:ext uri="{FF2B5EF4-FFF2-40B4-BE49-F238E27FC236}">
                  <a16:creationId xmlns:a16="http://schemas.microsoft.com/office/drawing/2014/main" id="{4B855E7F-8E15-47B3-9406-97BEB3DF8E97}"/>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3" name="Freeform 42">
              <a:extLst>
                <a:ext uri="{FF2B5EF4-FFF2-40B4-BE49-F238E27FC236}">
                  <a16:creationId xmlns:a16="http://schemas.microsoft.com/office/drawing/2014/main" id="{5FCDDF41-142A-451F-9582-6CFFC4A1A0F2}"/>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4" name="Freeform 43">
              <a:extLst>
                <a:ext uri="{FF2B5EF4-FFF2-40B4-BE49-F238E27FC236}">
                  <a16:creationId xmlns:a16="http://schemas.microsoft.com/office/drawing/2014/main" id="{70E0471C-84C9-42D0-9A31-17229EF575B4}"/>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5" name="Freeform 44">
              <a:extLst>
                <a:ext uri="{FF2B5EF4-FFF2-40B4-BE49-F238E27FC236}">
                  <a16:creationId xmlns:a16="http://schemas.microsoft.com/office/drawing/2014/main" id="{01B709DC-7440-4D7F-811D-968513565327}"/>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9" name="Group 528">
            <a:extLst>
              <a:ext uri="{FF2B5EF4-FFF2-40B4-BE49-F238E27FC236}">
                <a16:creationId xmlns:a16="http://schemas.microsoft.com/office/drawing/2014/main" id="{187DB281-1BCD-4336-88BE-8CDF7E48F071}"/>
              </a:ext>
            </a:extLst>
          </p:cNvPr>
          <p:cNvGrpSpPr/>
          <p:nvPr/>
        </p:nvGrpSpPr>
        <p:grpSpPr bwMode="black">
          <a:xfrm>
            <a:off x="3194057" y="3811005"/>
            <a:ext cx="1389542" cy="385095"/>
            <a:chOff x="2649884" y="6146155"/>
            <a:chExt cx="1395225" cy="400069"/>
          </a:xfrm>
          <a:solidFill>
            <a:srgbClr val="FFFFFF"/>
          </a:solidFill>
          <a:effectLst/>
        </p:grpSpPr>
        <p:sp>
          <p:nvSpPr>
            <p:cNvPr id="603" name="Line 6">
              <a:extLst>
                <a:ext uri="{FF2B5EF4-FFF2-40B4-BE49-F238E27FC236}">
                  <a16:creationId xmlns:a16="http://schemas.microsoft.com/office/drawing/2014/main" id="{E57F239C-7208-43E2-9D90-6538AF81DFAD}"/>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4" name="Freeform 7">
              <a:extLst>
                <a:ext uri="{FF2B5EF4-FFF2-40B4-BE49-F238E27FC236}">
                  <a16:creationId xmlns:a16="http://schemas.microsoft.com/office/drawing/2014/main" id="{F6085D7B-B731-4657-A5BA-3336E9C28266}"/>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5" name="Freeform 8">
              <a:extLst>
                <a:ext uri="{FF2B5EF4-FFF2-40B4-BE49-F238E27FC236}">
                  <a16:creationId xmlns:a16="http://schemas.microsoft.com/office/drawing/2014/main" id="{26DA298D-963A-4DE9-8F0E-DB8C385ED332}"/>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6" name="Freeform 9">
              <a:extLst>
                <a:ext uri="{FF2B5EF4-FFF2-40B4-BE49-F238E27FC236}">
                  <a16:creationId xmlns:a16="http://schemas.microsoft.com/office/drawing/2014/main" id="{296A8176-DF33-414A-A596-E4560A3841D3}"/>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7" name="Freeform 10">
              <a:extLst>
                <a:ext uri="{FF2B5EF4-FFF2-40B4-BE49-F238E27FC236}">
                  <a16:creationId xmlns:a16="http://schemas.microsoft.com/office/drawing/2014/main" id="{364E7239-0207-490B-9DD2-9369C8AB6087}"/>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8" name="Freeform 11">
              <a:extLst>
                <a:ext uri="{FF2B5EF4-FFF2-40B4-BE49-F238E27FC236}">
                  <a16:creationId xmlns:a16="http://schemas.microsoft.com/office/drawing/2014/main" id="{BF29CF25-387D-4477-9162-DFEC5504E671}"/>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9" name="Freeform 12">
              <a:extLst>
                <a:ext uri="{FF2B5EF4-FFF2-40B4-BE49-F238E27FC236}">
                  <a16:creationId xmlns:a16="http://schemas.microsoft.com/office/drawing/2014/main" id="{021F4636-DAE2-4D78-AE19-1B4DFB138A0A}"/>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0" name="Freeform 13">
              <a:extLst>
                <a:ext uri="{FF2B5EF4-FFF2-40B4-BE49-F238E27FC236}">
                  <a16:creationId xmlns:a16="http://schemas.microsoft.com/office/drawing/2014/main" id="{5DCBD818-0B79-4E5B-A556-6EB285CD289C}"/>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1" name="Freeform 14">
              <a:extLst>
                <a:ext uri="{FF2B5EF4-FFF2-40B4-BE49-F238E27FC236}">
                  <a16:creationId xmlns:a16="http://schemas.microsoft.com/office/drawing/2014/main" id="{4A90FA1B-105C-45ED-AE8E-1E1A0D794FC8}"/>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2" name="Freeform 15">
              <a:extLst>
                <a:ext uri="{FF2B5EF4-FFF2-40B4-BE49-F238E27FC236}">
                  <a16:creationId xmlns:a16="http://schemas.microsoft.com/office/drawing/2014/main" id="{1D0C775D-7FA8-4639-8E30-31F3F99BAE25}"/>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3" name="Freeform 16">
              <a:extLst>
                <a:ext uri="{FF2B5EF4-FFF2-40B4-BE49-F238E27FC236}">
                  <a16:creationId xmlns:a16="http://schemas.microsoft.com/office/drawing/2014/main" id="{32026353-ACA9-4EAD-B86D-D7B5CDB8BE03}"/>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0" name="Group 529">
            <a:extLst>
              <a:ext uri="{FF2B5EF4-FFF2-40B4-BE49-F238E27FC236}">
                <a16:creationId xmlns:a16="http://schemas.microsoft.com/office/drawing/2014/main" id="{36BCBEEC-D333-4933-B7D7-8938DEEAFD85}"/>
              </a:ext>
            </a:extLst>
          </p:cNvPr>
          <p:cNvGrpSpPr/>
          <p:nvPr/>
        </p:nvGrpSpPr>
        <p:grpSpPr bwMode="black">
          <a:xfrm>
            <a:off x="3194057" y="5430783"/>
            <a:ext cx="836807" cy="261750"/>
            <a:chOff x="8632347" y="6167032"/>
            <a:chExt cx="840228" cy="271928"/>
          </a:xfrm>
          <a:solidFill>
            <a:srgbClr val="FFFFFF"/>
          </a:solidFill>
          <a:effectLst/>
        </p:grpSpPr>
        <p:sp>
          <p:nvSpPr>
            <p:cNvPr id="600" name="Freeform 17">
              <a:extLst>
                <a:ext uri="{FF2B5EF4-FFF2-40B4-BE49-F238E27FC236}">
                  <a16:creationId xmlns:a16="http://schemas.microsoft.com/office/drawing/2014/main" id="{3C4444D8-A13C-4031-93AA-EDD2F0F46B31}"/>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1" name="Freeform 18">
              <a:extLst>
                <a:ext uri="{FF2B5EF4-FFF2-40B4-BE49-F238E27FC236}">
                  <a16:creationId xmlns:a16="http://schemas.microsoft.com/office/drawing/2014/main" id="{64D37B71-00DA-4FF2-9B04-F37F39F1BB3F}"/>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2" name="Freeform 19">
              <a:extLst>
                <a:ext uri="{FF2B5EF4-FFF2-40B4-BE49-F238E27FC236}">
                  <a16:creationId xmlns:a16="http://schemas.microsoft.com/office/drawing/2014/main" id="{14721E8D-28A8-425A-B5BB-33AE5C00CF54}"/>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1" name="Group 530">
            <a:extLst>
              <a:ext uri="{FF2B5EF4-FFF2-40B4-BE49-F238E27FC236}">
                <a16:creationId xmlns:a16="http://schemas.microsoft.com/office/drawing/2014/main" id="{EB245589-15BD-4D30-9C1F-E01F0C79878D}"/>
              </a:ext>
            </a:extLst>
          </p:cNvPr>
          <p:cNvGrpSpPr/>
          <p:nvPr/>
        </p:nvGrpSpPr>
        <p:grpSpPr bwMode="black">
          <a:xfrm>
            <a:off x="4119826" y="4459393"/>
            <a:ext cx="1067948" cy="168712"/>
            <a:chOff x="9809204" y="6215358"/>
            <a:chExt cx="1072317" cy="175273"/>
          </a:xfrm>
          <a:solidFill>
            <a:srgbClr val="FFFFFF"/>
          </a:solidFill>
          <a:effectLst/>
        </p:grpSpPr>
        <p:sp>
          <p:nvSpPr>
            <p:cNvPr id="592" name="Freeform 23">
              <a:extLst>
                <a:ext uri="{FF2B5EF4-FFF2-40B4-BE49-F238E27FC236}">
                  <a16:creationId xmlns:a16="http://schemas.microsoft.com/office/drawing/2014/main" id="{5AD1F79C-8EFA-4A98-A2ED-2A958E8EA306}"/>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3" name="Freeform 24">
              <a:extLst>
                <a:ext uri="{FF2B5EF4-FFF2-40B4-BE49-F238E27FC236}">
                  <a16:creationId xmlns:a16="http://schemas.microsoft.com/office/drawing/2014/main" id="{76B9CE36-A6FD-433F-AC74-0406F66A8AA0}"/>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4" name="Freeform 25">
              <a:extLst>
                <a:ext uri="{FF2B5EF4-FFF2-40B4-BE49-F238E27FC236}">
                  <a16:creationId xmlns:a16="http://schemas.microsoft.com/office/drawing/2014/main" id="{800474B6-340C-4C82-B684-B103E684A114}"/>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5" name="Freeform 26">
              <a:extLst>
                <a:ext uri="{FF2B5EF4-FFF2-40B4-BE49-F238E27FC236}">
                  <a16:creationId xmlns:a16="http://schemas.microsoft.com/office/drawing/2014/main" id="{9AE9876D-2021-4E49-8FB2-E5C553AC098E}"/>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6" name="Freeform 27">
              <a:extLst>
                <a:ext uri="{FF2B5EF4-FFF2-40B4-BE49-F238E27FC236}">
                  <a16:creationId xmlns:a16="http://schemas.microsoft.com/office/drawing/2014/main" id="{38CAB561-C81E-46FA-86A7-0004A3471772}"/>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7" name="Freeform 28">
              <a:extLst>
                <a:ext uri="{FF2B5EF4-FFF2-40B4-BE49-F238E27FC236}">
                  <a16:creationId xmlns:a16="http://schemas.microsoft.com/office/drawing/2014/main" id="{9FCAE7C4-5AB3-4024-849D-77E23AD9C0DF}"/>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8" name="Freeform 29">
              <a:extLst>
                <a:ext uri="{FF2B5EF4-FFF2-40B4-BE49-F238E27FC236}">
                  <a16:creationId xmlns:a16="http://schemas.microsoft.com/office/drawing/2014/main" id="{387A51EE-A59F-4EAD-9841-CDE433663E19}"/>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9" name="Freeform 30">
              <a:extLst>
                <a:ext uri="{FF2B5EF4-FFF2-40B4-BE49-F238E27FC236}">
                  <a16:creationId xmlns:a16="http://schemas.microsoft.com/office/drawing/2014/main" id="{53553EDD-2EF2-42F1-AC6B-8DAD985583B6}"/>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2" name="Group 531">
            <a:extLst>
              <a:ext uri="{FF2B5EF4-FFF2-40B4-BE49-F238E27FC236}">
                <a16:creationId xmlns:a16="http://schemas.microsoft.com/office/drawing/2014/main" id="{F1BEE11D-1811-4005-95A9-052EFD2D4E0F}"/>
              </a:ext>
            </a:extLst>
          </p:cNvPr>
          <p:cNvGrpSpPr/>
          <p:nvPr/>
        </p:nvGrpSpPr>
        <p:grpSpPr bwMode="black">
          <a:xfrm>
            <a:off x="3194057" y="3324991"/>
            <a:ext cx="1230232" cy="245042"/>
            <a:chOff x="4381738" y="6174707"/>
            <a:chExt cx="1235264" cy="254570"/>
          </a:xfrm>
          <a:solidFill>
            <a:srgbClr val="FFFFFF"/>
          </a:solidFill>
          <a:effectLst/>
        </p:grpSpPr>
        <p:sp>
          <p:nvSpPr>
            <p:cNvPr id="583" name="Freeform 5">
              <a:extLst>
                <a:ext uri="{FF2B5EF4-FFF2-40B4-BE49-F238E27FC236}">
                  <a16:creationId xmlns:a16="http://schemas.microsoft.com/office/drawing/2014/main" id="{F252EA58-430C-438C-B81E-63DD204FCFA4}"/>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4" name="Freeform 6">
              <a:extLst>
                <a:ext uri="{FF2B5EF4-FFF2-40B4-BE49-F238E27FC236}">
                  <a16:creationId xmlns:a16="http://schemas.microsoft.com/office/drawing/2014/main" id="{B2BF416D-86A0-4F2B-B857-C426DB3D846A}"/>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5" name="Freeform 7">
              <a:extLst>
                <a:ext uri="{FF2B5EF4-FFF2-40B4-BE49-F238E27FC236}">
                  <a16:creationId xmlns:a16="http://schemas.microsoft.com/office/drawing/2014/main" id="{7D31787E-1C33-4450-AD65-7933381860E6}"/>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6" name="Freeform 8">
              <a:extLst>
                <a:ext uri="{FF2B5EF4-FFF2-40B4-BE49-F238E27FC236}">
                  <a16:creationId xmlns:a16="http://schemas.microsoft.com/office/drawing/2014/main" id="{846C9452-9ED9-4A6F-B785-B53C89ED35A7}"/>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7" name="Freeform 9">
              <a:extLst>
                <a:ext uri="{FF2B5EF4-FFF2-40B4-BE49-F238E27FC236}">
                  <a16:creationId xmlns:a16="http://schemas.microsoft.com/office/drawing/2014/main" id="{82A7B719-A25F-461A-92F6-0AA51FC1BEE3}"/>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8" name="Freeform 10">
              <a:extLst>
                <a:ext uri="{FF2B5EF4-FFF2-40B4-BE49-F238E27FC236}">
                  <a16:creationId xmlns:a16="http://schemas.microsoft.com/office/drawing/2014/main" id="{974D85F0-9B00-45F3-A0B7-75A0179C3AB4}"/>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9" name="Freeform 11">
              <a:extLst>
                <a:ext uri="{FF2B5EF4-FFF2-40B4-BE49-F238E27FC236}">
                  <a16:creationId xmlns:a16="http://schemas.microsoft.com/office/drawing/2014/main" id="{6FFF9D95-0883-4A91-ABDC-E8150F67136A}"/>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0" name="Freeform 12">
              <a:extLst>
                <a:ext uri="{FF2B5EF4-FFF2-40B4-BE49-F238E27FC236}">
                  <a16:creationId xmlns:a16="http://schemas.microsoft.com/office/drawing/2014/main" id="{2A219474-F4B4-4F10-9F67-394A206D096C}"/>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1" name="Freeform 13">
              <a:extLst>
                <a:ext uri="{FF2B5EF4-FFF2-40B4-BE49-F238E27FC236}">
                  <a16:creationId xmlns:a16="http://schemas.microsoft.com/office/drawing/2014/main" id="{45F62D17-6856-4844-BADA-D1B6858F9BEB}"/>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3" name="Group 532">
            <a:extLst>
              <a:ext uri="{FF2B5EF4-FFF2-40B4-BE49-F238E27FC236}">
                <a16:creationId xmlns:a16="http://schemas.microsoft.com/office/drawing/2014/main" id="{ED59B2AE-F699-4E74-A344-925D4E913702}"/>
              </a:ext>
            </a:extLst>
          </p:cNvPr>
          <p:cNvGrpSpPr/>
          <p:nvPr/>
        </p:nvGrpSpPr>
        <p:grpSpPr bwMode="black">
          <a:xfrm>
            <a:off x="7390431" y="5453006"/>
            <a:ext cx="661116" cy="239527"/>
            <a:chOff x="11218145" y="6191686"/>
            <a:chExt cx="663815" cy="248839"/>
          </a:xfrm>
          <a:solidFill>
            <a:srgbClr val="FFFFFF"/>
          </a:solidFill>
          <a:effectLst/>
        </p:grpSpPr>
        <p:sp>
          <p:nvSpPr>
            <p:cNvPr id="577" name="Freeform 18">
              <a:extLst>
                <a:ext uri="{FF2B5EF4-FFF2-40B4-BE49-F238E27FC236}">
                  <a16:creationId xmlns:a16="http://schemas.microsoft.com/office/drawing/2014/main" id="{2FD5A385-C8E0-4DE3-BC79-83ED97DE28F7}"/>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8" name="Freeform 19">
              <a:extLst>
                <a:ext uri="{FF2B5EF4-FFF2-40B4-BE49-F238E27FC236}">
                  <a16:creationId xmlns:a16="http://schemas.microsoft.com/office/drawing/2014/main" id="{5EA7E3F6-D581-412D-9763-44AACEF5F96F}"/>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9" name="Freeform 20">
              <a:extLst>
                <a:ext uri="{FF2B5EF4-FFF2-40B4-BE49-F238E27FC236}">
                  <a16:creationId xmlns:a16="http://schemas.microsoft.com/office/drawing/2014/main" id="{04369DF5-9EC6-4F23-AB2E-52F7A780026C}"/>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0" name="Freeform 21">
              <a:extLst>
                <a:ext uri="{FF2B5EF4-FFF2-40B4-BE49-F238E27FC236}">
                  <a16:creationId xmlns:a16="http://schemas.microsoft.com/office/drawing/2014/main" id="{5D2DE952-8EC9-4FF7-A3DD-53037BDC236D}"/>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1" name="Freeform 22">
              <a:extLst>
                <a:ext uri="{FF2B5EF4-FFF2-40B4-BE49-F238E27FC236}">
                  <a16:creationId xmlns:a16="http://schemas.microsoft.com/office/drawing/2014/main" id="{2B5013CA-0179-491B-94CA-354A2184476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2" name="Freeform 23">
              <a:extLst>
                <a:ext uri="{FF2B5EF4-FFF2-40B4-BE49-F238E27FC236}">
                  <a16:creationId xmlns:a16="http://schemas.microsoft.com/office/drawing/2014/main" id="{0904E753-ADC3-4550-B2B9-5E59693533D0}"/>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4" name="Group 533">
            <a:extLst>
              <a:ext uri="{FF2B5EF4-FFF2-40B4-BE49-F238E27FC236}">
                <a16:creationId xmlns:a16="http://schemas.microsoft.com/office/drawing/2014/main" id="{FA9CBE70-C00D-449D-877A-21BB0F3A9965}"/>
              </a:ext>
            </a:extLst>
          </p:cNvPr>
          <p:cNvGrpSpPr/>
          <p:nvPr/>
        </p:nvGrpSpPr>
        <p:grpSpPr bwMode="black">
          <a:xfrm>
            <a:off x="4250942" y="5441309"/>
            <a:ext cx="838091" cy="251224"/>
            <a:chOff x="1471737" y="6192453"/>
            <a:chExt cx="841520" cy="260991"/>
          </a:xfrm>
          <a:solidFill>
            <a:srgbClr val="FFFFFF"/>
          </a:solidFill>
          <a:effectLst/>
        </p:grpSpPr>
        <p:sp>
          <p:nvSpPr>
            <p:cNvPr id="570" name="Freeform 20">
              <a:extLst>
                <a:ext uri="{FF2B5EF4-FFF2-40B4-BE49-F238E27FC236}">
                  <a16:creationId xmlns:a16="http://schemas.microsoft.com/office/drawing/2014/main" id="{51CD36D2-8B10-4E3A-8814-51398360ED24}"/>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1" name="Freeform 21">
              <a:extLst>
                <a:ext uri="{FF2B5EF4-FFF2-40B4-BE49-F238E27FC236}">
                  <a16:creationId xmlns:a16="http://schemas.microsoft.com/office/drawing/2014/main" id="{5DA7913B-4233-41DF-BAEB-07401E731101}"/>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2" name="Freeform 22">
              <a:extLst>
                <a:ext uri="{FF2B5EF4-FFF2-40B4-BE49-F238E27FC236}">
                  <a16:creationId xmlns:a16="http://schemas.microsoft.com/office/drawing/2014/main" id="{12798488-349D-42D7-A505-F51096224B64}"/>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3" name="Freeform 23">
              <a:extLst>
                <a:ext uri="{FF2B5EF4-FFF2-40B4-BE49-F238E27FC236}">
                  <a16:creationId xmlns:a16="http://schemas.microsoft.com/office/drawing/2014/main" id="{6FCB4D7E-BA3E-4442-B391-21577836ADB6}"/>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4" name="Freeform 24">
              <a:extLst>
                <a:ext uri="{FF2B5EF4-FFF2-40B4-BE49-F238E27FC236}">
                  <a16:creationId xmlns:a16="http://schemas.microsoft.com/office/drawing/2014/main" id="{528A885C-2CBF-4BD1-B9FF-636AFFAB014F}"/>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5" name="Freeform 25">
              <a:extLst>
                <a:ext uri="{FF2B5EF4-FFF2-40B4-BE49-F238E27FC236}">
                  <a16:creationId xmlns:a16="http://schemas.microsoft.com/office/drawing/2014/main" id="{D160BC18-4C38-4154-AB89-66DA33C9DD16}"/>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6" name="Freeform 26">
              <a:extLst>
                <a:ext uri="{FF2B5EF4-FFF2-40B4-BE49-F238E27FC236}">
                  <a16:creationId xmlns:a16="http://schemas.microsoft.com/office/drawing/2014/main" id="{BB9E083C-7860-40C3-BBFB-1E09073D2951}"/>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5" name="Group 534">
            <a:extLst>
              <a:ext uri="{FF2B5EF4-FFF2-40B4-BE49-F238E27FC236}">
                <a16:creationId xmlns:a16="http://schemas.microsoft.com/office/drawing/2014/main" id="{1AFCCE96-7DAC-4712-BFB5-A4538061D379}"/>
              </a:ext>
            </a:extLst>
          </p:cNvPr>
          <p:cNvGrpSpPr/>
          <p:nvPr/>
        </p:nvGrpSpPr>
        <p:grpSpPr bwMode="black">
          <a:xfrm>
            <a:off x="7610329" y="2750491"/>
            <a:ext cx="556387" cy="346579"/>
            <a:chOff x="2481885" y="4360116"/>
            <a:chExt cx="558662" cy="360056"/>
          </a:xfrm>
          <a:solidFill>
            <a:srgbClr val="FFFFFF"/>
          </a:solidFill>
          <a:effectLst/>
        </p:grpSpPr>
        <p:sp>
          <p:nvSpPr>
            <p:cNvPr id="563" name="Freeform 21">
              <a:extLst>
                <a:ext uri="{FF2B5EF4-FFF2-40B4-BE49-F238E27FC236}">
                  <a16:creationId xmlns:a16="http://schemas.microsoft.com/office/drawing/2014/main" id="{BABE55F0-1AA8-457C-9816-0FF6B29F9750}"/>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4" name="Freeform 22">
              <a:extLst>
                <a:ext uri="{FF2B5EF4-FFF2-40B4-BE49-F238E27FC236}">
                  <a16:creationId xmlns:a16="http://schemas.microsoft.com/office/drawing/2014/main" id="{38EF80F8-6A26-4587-8004-F1BBE24CE9DA}"/>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5" name="Freeform 23">
              <a:extLst>
                <a:ext uri="{FF2B5EF4-FFF2-40B4-BE49-F238E27FC236}">
                  <a16:creationId xmlns:a16="http://schemas.microsoft.com/office/drawing/2014/main" id="{155AC4DB-7503-4992-8A9D-54950EAD4A11}"/>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6" name="Freeform 24">
              <a:extLst>
                <a:ext uri="{FF2B5EF4-FFF2-40B4-BE49-F238E27FC236}">
                  <a16:creationId xmlns:a16="http://schemas.microsoft.com/office/drawing/2014/main" id="{4AA8C89D-F95F-42B1-9474-6C4CF521B1DA}"/>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7" name="Freeform 25">
              <a:extLst>
                <a:ext uri="{FF2B5EF4-FFF2-40B4-BE49-F238E27FC236}">
                  <a16:creationId xmlns:a16="http://schemas.microsoft.com/office/drawing/2014/main" id="{02B7AB98-F11D-4AC8-8AFC-B328E01E61A0}"/>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8" name="Freeform 26">
              <a:extLst>
                <a:ext uri="{FF2B5EF4-FFF2-40B4-BE49-F238E27FC236}">
                  <a16:creationId xmlns:a16="http://schemas.microsoft.com/office/drawing/2014/main" id="{B4164237-C42E-4F10-8954-9370CA118256}"/>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9" name="Freeform 27">
              <a:extLst>
                <a:ext uri="{FF2B5EF4-FFF2-40B4-BE49-F238E27FC236}">
                  <a16:creationId xmlns:a16="http://schemas.microsoft.com/office/drawing/2014/main" id="{20057164-ED0D-418B-8671-8BEF93375B08}"/>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6" name="Group 535">
            <a:extLst>
              <a:ext uri="{FF2B5EF4-FFF2-40B4-BE49-F238E27FC236}">
                <a16:creationId xmlns:a16="http://schemas.microsoft.com/office/drawing/2014/main" id="{C94B9149-1FC2-403D-A572-EB536B63FF8D}"/>
              </a:ext>
            </a:extLst>
          </p:cNvPr>
          <p:cNvGrpSpPr/>
          <p:nvPr/>
        </p:nvGrpSpPr>
        <p:grpSpPr bwMode="black">
          <a:xfrm>
            <a:off x="8620113" y="2834298"/>
            <a:ext cx="647186" cy="178964"/>
            <a:chOff x="6791943" y="4414224"/>
            <a:chExt cx="649833" cy="185924"/>
          </a:xfrm>
          <a:solidFill>
            <a:srgbClr val="FFFFFF"/>
          </a:solidFill>
          <a:effectLst/>
        </p:grpSpPr>
        <p:sp>
          <p:nvSpPr>
            <p:cNvPr id="557" name="Freeform 22">
              <a:extLst>
                <a:ext uri="{FF2B5EF4-FFF2-40B4-BE49-F238E27FC236}">
                  <a16:creationId xmlns:a16="http://schemas.microsoft.com/office/drawing/2014/main" id="{C9BAE71B-80B1-4FFF-BBAA-02C07882A214}"/>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8" name="Freeform 23">
              <a:extLst>
                <a:ext uri="{FF2B5EF4-FFF2-40B4-BE49-F238E27FC236}">
                  <a16:creationId xmlns:a16="http://schemas.microsoft.com/office/drawing/2014/main" id="{FA7961F0-088E-40A7-8BF9-6C9E79F23A5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9" name="Freeform 24">
              <a:extLst>
                <a:ext uri="{FF2B5EF4-FFF2-40B4-BE49-F238E27FC236}">
                  <a16:creationId xmlns:a16="http://schemas.microsoft.com/office/drawing/2014/main" id="{B39ED4CD-965F-42AD-906F-53F2766F51D2}"/>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0" name="Freeform 25">
              <a:extLst>
                <a:ext uri="{FF2B5EF4-FFF2-40B4-BE49-F238E27FC236}">
                  <a16:creationId xmlns:a16="http://schemas.microsoft.com/office/drawing/2014/main" id="{B971CE36-B191-46BE-8578-772EA87EE853}"/>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1" name="Freeform 26">
              <a:extLst>
                <a:ext uri="{FF2B5EF4-FFF2-40B4-BE49-F238E27FC236}">
                  <a16:creationId xmlns:a16="http://schemas.microsoft.com/office/drawing/2014/main" id="{2B042454-8A86-434A-A791-F244AF4CB675}"/>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2" name="Freeform 27">
              <a:extLst>
                <a:ext uri="{FF2B5EF4-FFF2-40B4-BE49-F238E27FC236}">
                  <a16:creationId xmlns:a16="http://schemas.microsoft.com/office/drawing/2014/main" id="{1C776E7D-CA53-47DA-943B-DEDAA4A0597C}"/>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7" name="Group 536">
            <a:extLst>
              <a:ext uri="{FF2B5EF4-FFF2-40B4-BE49-F238E27FC236}">
                <a16:creationId xmlns:a16="http://schemas.microsoft.com/office/drawing/2014/main" id="{C259D0EF-6823-4327-9633-FB580E3C7202}"/>
              </a:ext>
            </a:extLst>
          </p:cNvPr>
          <p:cNvGrpSpPr/>
          <p:nvPr/>
        </p:nvGrpSpPr>
        <p:grpSpPr bwMode="black">
          <a:xfrm>
            <a:off x="6454713" y="5405045"/>
            <a:ext cx="715639" cy="287487"/>
            <a:chOff x="7844547" y="4357855"/>
            <a:chExt cx="718565" cy="298667"/>
          </a:xfrm>
          <a:solidFill>
            <a:srgbClr val="FFFFFF"/>
          </a:solidFill>
          <a:effectLst/>
        </p:grpSpPr>
        <p:sp>
          <p:nvSpPr>
            <p:cNvPr id="553" name="Freeform 18">
              <a:extLst>
                <a:ext uri="{FF2B5EF4-FFF2-40B4-BE49-F238E27FC236}">
                  <a16:creationId xmlns:a16="http://schemas.microsoft.com/office/drawing/2014/main" id="{4C54A3ED-F7AF-44AC-83F8-A8EFE01D23A9}"/>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4" name="Freeform 20">
              <a:extLst>
                <a:ext uri="{FF2B5EF4-FFF2-40B4-BE49-F238E27FC236}">
                  <a16:creationId xmlns:a16="http://schemas.microsoft.com/office/drawing/2014/main" id="{D69DB50F-9F97-4429-ADC8-357CC7AC5F56}"/>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5" name="Freeform 21">
              <a:extLst>
                <a:ext uri="{FF2B5EF4-FFF2-40B4-BE49-F238E27FC236}">
                  <a16:creationId xmlns:a16="http://schemas.microsoft.com/office/drawing/2014/main" id="{F127C235-E9E0-4EAB-ACD5-06019711C4AD}"/>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6" name="Oval 555">
              <a:extLst>
                <a:ext uri="{FF2B5EF4-FFF2-40B4-BE49-F238E27FC236}">
                  <a16:creationId xmlns:a16="http://schemas.microsoft.com/office/drawing/2014/main" id="{D9FEE801-BFED-4DF1-81B4-D4547BC74889}"/>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8" name="Group 537">
            <a:extLst>
              <a:ext uri="{FF2B5EF4-FFF2-40B4-BE49-F238E27FC236}">
                <a16:creationId xmlns:a16="http://schemas.microsoft.com/office/drawing/2014/main" id="{7DD3985E-AB9E-4779-8EEC-B676D7AA91FE}"/>
              </a:ext>
            </a:extLst>
          </p:cNvPr>
          <p:cNvGrpSpPr/>
          <p:nvPr/>
        </p:nvGrpSpPr>
        <p:grpSpPr bwMode="black">
          <a:xfrm>
            <a:off x="8819255" y="4450733"/>
            <a:ext cx="448044" cy="177372"/>
            <a:chOff x="4491504" y="4454449"/>
            <a:chExt cx="449878" cy="184270"/>
          </a:xfrm>
          <a:solidFill>
            <a:srgbClr val="FFFFFF"/>
          </a:solidFill>
          <a:effectLst/>
        </p:grpSpPr>
        <p:sp>
          <p:nvSpPr>
            <p:cNvPr id="549" name="Freeform 22">
              <a:extLst>
                <a:ext uri="{FF2B5EF4-FFF2-40B4-BE49-F238E27FC236}">
                  <a16:creationId xmlns:a16="http://schemas.microsoft.com/office/drawing/2014/main" id="{B2224BE3-4BBD-425A-9035-F99191E8271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0" name="Freeform 23">
              <a:extLst>
                <a:ext uri="{FF2B5EF4-FFF2-40B4-BE49-F238E27FC236}">
                  <a16:creationId xmlns:a16="http://schemas.microsoft.com/office/drawing/2014/main" id="{11D014E0-0D68-4CE1-83F9-9DFE463E11C0}"/>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1" name="Freeform 24">
              <a:extLst>
                <a:ext uri="{FF2B5EF4-FFF2-40B4-BE49-F238E27FC236}">
                  <a16:creationId xmlns:a16="http://schemas.microsoft.com/office/drawing/2014/main" id="{DDC91589-EE83-4B90-9A6E-1886BBAA6BE8}"/>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2" name="Freeform 25">
              <a:extLst>
                <a:ext uri="{FF2B5EF4-FFF2-40B4-BE49-F238E27FC236}">
                  <a16:creationId xmlns:a16="http://schemas.microsoft.com/office/drawing/2014/main" id="{993825BC-14F9-4B0B-9A0C-FD6CF8291E2C}"/>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9" name="Group 538">
            <a:extLst>
              <a:ext uri="{FF2B5EF4-FFF2-40B4-BE49-F238E27FC236}">
                <a16:creationId xmlns:a16="http://schemas.microsoft.com/office/drawing/2014/main" id="{A38AB862-5A9E-4BD6-BD50-EB93BF4CFAD0}"/>
              </a:ext>
            </a:extLst>
          </p:cNvPr>
          <p:cNvGrpSpPr/>
          <p:nvPr/>
        </p:nvGrpSpPr>
        <p:grpSpPr bwMode="black">
          <a:xfrm>
            <a:off x="6505985" y="3348036"/>
            <a:ext cx="619135" cy="198952"/>
            <a:chOff x="3467068" y="4450074"/>
            <a:chExt cx="621665" cy="206687"/>
          </a:xfrm>
          <a:solidFill>
            <a:srgbClr val="FFFFFF"/>
          </a:solidFill>
          <a:effectLst/>
        </p:grpSpPr>
        <p:sp>
          <p:nvSpPr>
            <p:cNvPr id="543" name="Freeform 23">
              <a:extLst>
                <a:ext uri="{FF2B5EF4-FFF2-40B4-BE49-F238E27FC236}">
                  <a16:creationId xmlns:a16="http://schemas.microsoft.com/office/drawing/2014/main" id="{8C2A3776-0F5D-4836-B3EF-2DD53983D4A5}"/>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4" name="Freeform 24">
              <a:extLst>
                <a:ext uri="{FF2B5EF4-FFF2-40B4-BE49-F238E27FC236}">
                  <a16:creationId xmlns:a16="http://schemas.microsoft.com/office/drawing/2014/main" id="{0EC83F08-359C-4399-83A8-8954CE9C4B7F}"/>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5" name="Freeform 25">
              <a:extLst>
                <a:ext uri="{FF2B5EF4-FFF2-40B4-BE49-F238E27FC236}">
                  <a16:creationId xmlns:a16="http://schemas.microsoft.com/office/drawing/2014/main" id="{F3A1C95C-677F-4323-9F76-105725F0B064}"/>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6" name="Freeform 26">
              <a:extLst>
                <a:ext uri="{FF2B5EF4-FFF2-40B4-BE49-F238E27FC236}">
                  <a16:creationId xmlns:a16="http://schemas.microsoft.com/office/drawing/2014/main" id="{2CB8C4B2-0B86-4FA9-AA24-895389C1B40F}"/>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7" name="Freeform 27">
              <a:extLst>
                <a:ext uri="{FF2B5EF4-FFF2-40B4-BE49-F238E27FC236}">
                  <a16:creationId xmlns:a16="http://schemas.microsoft.com/office/drawing/2014/main" id="{EA7B2C27-457A-4E13-9E7B-0AE880EFB81A}"/>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8" name="Freeform 28">
              <a:extLst>
                <a:ext uri="{FF2B5EF4-FFF2-40B4-BE49-F238E27FC236}">
                  <a16:creationId xmlns:a16="http://schemas.microsoft.com/office/drawing/2014/main" id="{FDF04D32-BD2B-41D4-B5FE-A6FC270985D6}"/>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40" name="Group 539">
            <a:extLst>
              <a:ext uri="{FF2B5EF4-FFF2-40B4-BE49-F238E27FC236}">
                <a16:creationId xmlns:a16="http://schemas.microsoft.com/office/drawing/2014/main" id="{9ED9DB66-5225-41C1-845E-7FB5F2508C61}"/>
              </a:ext>
            </a:extLst>
          </p:cNvPr>
          <p:cNvGrpSpPr/>
          <p:nvPr/>
        </p:nvGrpSpPr>
        <p:grpSpPr bwMode="black">
          <a:xfrm>
            <a:off x="8656898" y="3308654"/>
            <a:ext cx="610401" cy="277715"/>
            <a:chOff x="8669045" y="5484723"/>
            <a:chExt cx="612897" cy="288514"/>
          </a:xfrm>
          <a:solidFill>
            <a:srgbClr val="FFFFFF"/>
          </a:solidFill>
          <a:effectLst/>
        </p:grpSpPr>
        <p:sp>
          <p:nvSpPr>
            <p:cNvPr id="541" name="Freeform 16">
              <a:extLst>
                <a:ext uri="{FF2B5EF4-FFF2-40B4-BE49-F238E27FC236}">
                  <a16:creationId xmlns:a16="http://schemas.microsoft.com/office/drawing/2014/main" id="{4FD71389-583B-45C6-92CE-BF651944EAD3}"/>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2" name="Freeform 17">
              <a:extLst>
                <a:ext uri="{FF2B5EF4-FFF2-40B4-BE49-F238E27FC236}">
                  <a16:creationId xmlns:a16="http://schemas.microsoft.com/office/drawing/2014/main" id="{A7CA4929-9661-43C5-82A3-9DAFE7DA662E}"/>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sp>
        <p:nvSpPr>
          <p:cNvPr id="2" name="Title 1">
            <a:extLst>
              <a:ext uri="{FF2B5EF4-FFF2-40B4-BE49-F238E27FC236}">
                <a16:creationId xmlns:a16="http://schemas.microsoft.com/office/drawing/2014/main" id="{BDD485FC-254D-4369-A8B8-6288C3714DD0}"/>
              </a:ext>
            </a:extLst>
          </p:cNvPr>
          <p:cNvSpPr>
            <a:spLocks noGrp="1"/>
          </p:cNvSpPr>
          <p:nvPr>
            <p:ph type="title"/>
          </p:nvPr>
        </p:nvSpPr>
        <p:spPr>
          <a:xfrm>
            <a:off x="1972360" y="1196979"/>
            <a:ext cx="8524050" cy="914938"/>
          </a:xfrm>
        </p:spPr>
        <p:txBody>
          <a:bodyPr/>
          <a:lstStyle/>
          <a:p>
            <a:pPr algn="ctr"/>
            <a:r>
              <a:rPr lang="en-US">
                <a:latin typeface="+mn-lt"/>
              </a:rPr>
              <a:t>Thank You</a:t>
            </a:r>
          </a:p>
        </p:txBody>
      </p:sp>
      <p:grpSp>
        <p:nvGrpSpPr>
          <p:cNvPr id="262" name="Group 261">
            <a:extLst>
              <a:ext uri="{FF2B5EF4-FFF2-40B4-BE49-F238E27FC236}">
                <a16:creationId xmlns:a16="http://schemas.microsoft.com/office/drawing/2014/main" id="{096C0B5A-EBAC-47FC-9B5E-5E2895464775}"/>
              </a:ext>
            </a:extLst>
          </p:cNvPr>
          <p:cNvGrpSpPr/>
          <p:nvPr/>
        </p:nvGrpSpPr>
        <p:grpSpPr>
          <a:xfrm>
            <a:off x="6297571" y="4472277"/>
            <a:ext cx="1023748" cy="155829"/>
            <a:chOff x="6297571" y="4472277"/>
            <a:chExt cx="1023748" cy="155829"/>
          </a:xfrm>
        </p:grpSpPr>
        <p:sp>
          <p:nvSpPr>
            <p:cNvPr id="263" name="Freeform 20">
              <a:extLst>
                <a:ext uri="{FF2B5EF4-FFF2-40B4-BE49-F238E27FC236}">
                  <a16:creationId xmlns:a16="http://schemas.microsoft.com/office/drawing/2014/main" id="{A9A3A06C-51D0-48F7-AFA7-0DE8CC98CE3C}"/>
                </a:ext>
              </a:extLst>
            </p:cNvPr>
            <p:cNvSpPr>
              <a:spLocks/>
            </p:cNvSpPr>
            <p:nvPr/>
          </p:nvSpPr>
          <p:spPr bwMode="black">
            <a:xfrm>
              <a:off x="6646155" y="4472277"/>
              <a:ext cx="99488" cy="15582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4" name="Freeform 17">
              <a:extLst>
                <a:ext uri="{FF2B5EF4-FFF2-40B4-BE49-F238E27FC236}">
                  <a16:creationId xmlns:a16="http://schemas.microsoft.com/office/drawing/2014/main" id="{B724E973-88CA-4BD2-95DC-E714564FD246}"/>
                </a:ext>
              </a:extLst>
            </p:cNvPr>
            <p:cNvSpPr>
              <a:spLocks noEditPoints="1"/>
            </p:cNvSpPr>
            <p:nvPr/>
          </p:nvSpPr>
          <p:spPr bwMode="black">
            <a:xfrm>
              <a:off x="6297571" y="4481243"/>
              <a:ext cx="128279" cy="146862"/>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5" name="Freeform 18">
              <a:extLst>
                <a:ext uri="{FF2B5EF4-FFF2-40B4-BE49-F238E27FC236}">
                  <a16:creationId xmlns:a16="http://schemas.microsoft.com/office/drawing/2014/main" id="{2362A1AA-BB8F-4B3B-B8BB-4B1CE5A01E22}"/>
                </a:ext>
              </a:extLst>
            </p:cNvPr>
            <p:cNvSpPr>
              <a:spLocks noEditPoints="1"/>
            </p:cNvSpPr>
            <p:nvPr/>
          </p:nvSpPr>
          <p:spPr bwMode="black">
            <a:xfrm>
              <a:off x="6437366" y="4517726"/>
              <a:ext cx="91491" cy="110379"/>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6" name="Freeform 19">
              <a:extLst>
                <a:ext uri="{FF2B5EF4-FFF2-40B4-BE49-F238E27FC236}">
                  <a16:creationId xmlns:a16="http://schemas.microsoft.com/office/drawing/2014/main" id="{98E4B03D-02BA-4691-AF38-668875B0CE28}"/>
                </a:ext>
              </a:extLst>
            </p:cNvPr>
            <p:cNvSpPr>
              <a:spLocks/>
            </p:cNvSpPr>
            <p:nvPr/>
          </p:nvSpPr>
          <p:spPr bwMode="black">
            <a:xfrm>
              <a:off x="6552209" y="4520509"/>
              <a:ext cx="95969" cy="107596"/>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7" name="Freeform 21">
              <a:extLst>
                <a:ext uri="{FF2B5EF4-FFF2-40B4-BE49-F238E27FC236}">
                  <a16:creationId xmlns:a16="http://schemas.microsoft.com/office/drawing/2014/main" id="{607ED25F-A17E-419E-8996-9EFD052879F0}"/>
                </a:ext>
              </a:extLst>
            </p:cNvPr>
            <p:cNvSpPr>
              <a:spLocks/>
            </p:cNvSpPr>
            <p:nvPr/>
          </p:nvSpPr>
          <p:spPr bwMode="black">
            <a:xfrm>
              <a:off x="6837877" y="4519891"/>
              <a:ext cx="96609" cy="108214"/>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8" name="Freeform 22">
              <a:extLst>
                <a:ext uri="{FF2B5EF4-FFF2-40B4-BE49-F238E27FC236}">
                  <a16:creationId xmlns:a16="http://schemas.microsoft.com/office/drawing/2014/main" id="{1C80A0E1-61FD-4380-8F9E-C04464567F5A}"/>
                </a:ext>
              </a:extLst>
            </p:cNvPr>
            <p:cNvSpPr>
              <a:spLocks/>
            </p:cNvSpPr>
            <p:nvPr/>
          </p:nvSpPr>
          <p:spPr bwMode="black">
            <a:xfrm>
              <a:off x="7017375" y="4517726"/>
              <a:ext cx="155559" cy="110380"/>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269" name="Freeform 23">
              <a:extLst>
                <a:ext uri="{FF2B5EF4-FFF2-40B4-BE49-F238E27FC236}">
                  <a16:creationId xmlns:a16="http://schemas.microsoft.com/office/drawing/2014/main" id="{2532A1CD-1E8B-4229-94BF-48E022312070}"/>
                </a:ext>
              </a:extLst>
            </p:cNvPr>
            <p:cNvSpPr>
              <a:spLocks noEditPoints="1"/>
            </p:cNvSpPr>
            <p:nvPr/>
          </p:nvSpPr>
          <p:spPr bwMode="black">
            <a:xfrm>
              <a:off x="7178645" y="4517726"/>
              <a:ext cx="98848" cy="110379"/>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0" name="Rectangle 24">
              <a:extLst>
                <a:ext uri="{FF2B5EF4-FFF2-40B4-BE49-F238E27FC236}">
                  <a16:creationId xmlns:a16="http://schemas.microsoft.com/office/drawing/2014/main" id="{D6924E33-9267-43B7-AB54-6DCEED29FB08}"/>
                </a:ext>
              </a:extLst>
            </p:cNvPr>
            <p:cNvSpPr>
              <a:spLocks noChangeArrowheads="1"/>
            </p:cNvSpPr>
            <p:nvPr/>
          </p:nvSpPr>
          <p:spPr bwMode="black">
            <a:xfrm>
              <a:off x="7296367" y="4472277"/>
              <a:ext cx="24952" cy="155828"/>
            </a:xfrm>
            <a:prstGeom prst="rect">
              <a:avLst/>
            </a:pr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spTree>
    <p:extLst>
      <p:ext uri="{BB962C8B-B14F-4D97-AF65-F5344CB8AC3E}">
        <p14:creationId xmlns:p14="http://schemas.microsoft.com/office/powerpoint/2010/main" val="1092283993"/>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31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05CA6-2064-43F9-9A51-CE4BA64ECF77}"/>
              </a:ext>
            </a:extLst>
          </p:cNvPr>
          <p:cNvSpPr>
            <a:spLocks noGrp="1"/>
          </p:cNvSpPr>
          <p:nvPr>
            <p:ph type="title"/>
          </p:nvPr>
        </p:nvSpPr>
        <p:spPr>
          <a:xfrm>
            <a:off x="434976" y="3153380"/>
            <a:ext cx="7627938" cy="1638300"/>
          </a:xfrm>
        </p:spPr>
        <p:txBody>
          <a:bodyPr/>
          <a:lstStyle/>
          <a:p>
            <a:r>
              <a:rPr lang="en-US"/>
              <a:t>Deck Resources</a:t>
            </a:r>
          </a:p>
        </p:txBody>
      </p:sp>
      <p:sp>
        <p:nvSpPr>
          <p:cNvPr id="3" name="Text Placeholder 3">
            <a:extLst>
              <a:ext uri="{FF2B5EF4-FFF2-40B4-BE49-F238E27FC236}">
                <a16:creationId xmlns:a16="http://schemas.microsoft.com/office/drawing/2014/main" id="{266379D1-7583-4955-A50B-C1D56CC9129D}"/>
              </a:ext>
            </a:extLst>
          </p:cNvPr>
          <p:cNvSpPr txBox="1">
            <a:spLocks/>
          </p:cNvSpPr>
          <p:nvPr/>
        </p:nvSpPr>
        <p:spPr>
          <a:xfrm>
            <a:off x="7659741" y="4503983"/>
            <a:ext cx="4310366" cy="2086712"/>
          </a:xfrm>
          <a:prstGeom prst="rect">
            <a:avLst/>
          </a:prstGeom>
        </p:spPr>
        <p:txBody>
          <a:bodyPr lIns="180000" tIns="108000" bIns="108000" anchor="ct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0000"/>
            <a:r>
              <a:rPr lang="en-GB" sz="2000"/>
              <a:t>Spare Slides</a:t>
            </a:r>
            <a:endParaRPr lang="en-US" sz="2000"/>
          </a:p>
          <a:p>
            <a:pPr marL="360000"/>
            <a:r>
              <a:rPr lang="en-US" sz="2000"/>
              <a:t>Fonts </a:t>
            </a:r>
          </a:p>
          <a:p>
            <a:pPr marL="360000"/>
            <a:r>
              <a:rPr lang="en-US" sz="2000"/>
              <a:t>Brand Colors</a:t>
            </a:r>
          </a:p>
          <a:p>
            <a:pPr marL="360000"/>
            <a:r>
              <a:rPr lang="en-US" sz="2000"/>
              <a:t>Common Icons (SVG format)</a:t>
            </a:r>
          </a:p>
        </p:txBody>
      </p:sp>
      <p:cxnSp>
        <p:nvCxnSpPr>
          <p:cNvPr id="5" name="Straight Connector 4">
            <a:extLst>
              <a:ext uri="{FF2B5EF4-FFF2-40B4-BE49-F238E27FC236}">
                <a16:creationId xmlns:a16="http://schemas.microsoft.com/office/drawing/2014/main" id="{863E90CB-C4D9-4EBA-8065-5596D970DC07}"/>
              </a:ext>
            </a:extLst>
          </p:cNvPr>
          <p:cNvCxnSpPr/>
          <p:nvPr/>
        </p:nvCxnSpPr>
        <p:spPr>
          <a:xfrm flipV="1">
            <a:off x="7674082" y="4503983"/>
            <a:ext cx="0" cy="2239717"/>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6" name="Text Placeholder 2">
            <a:extLst>
              <a:ext uri="{FF2B5EF4-FFF2-40B4-BE49-F238E27FC236}">
                <a16:creationId xmlns:a16="http://schemas.microsoft.com/office/drawing/2014/main" id="{585DE6D5-8276-4CE5-9ED6-C29A227173DF}"/>
              </a:ext>
            </a:extLst>
          </p:cNvPr>
          <p:cNvSpPr txBox="1">
            <a:spLocks/>
          </p:cNvSpPr>
          <p:nvPr/>
        </p:nvSpPr>
        <p:spPr>
          <a:xfrm>
            <a:off x="485776" y="2603368"/>
            <a:ext cx="8621929" cy="531454"/>
          </a:xfrm>
          <a:prstGeom prst="rect">
            <a:avLst/>
          </a:prstGeom>
        </p:spPr>
        <p:txBody>
          <a:bodyPr lIns="0" rIns="0"/>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0078D7"/>
                </a:solidFill>
                <a:latin typeface="+mj-lt"/>
              </a:rPr>
              <a:t>Azure DevOps PowerPoint Template</a:t>
            </a:r>
          </a:p>
        </p:txBody>
      </p:sp>
    </p:spTree>
    <p:extLst>
      <p:ext uri="{BB962C8B-B14F-4D97-AF65-F5344CB8AC3E}">
        <p14:creationId xmlns:p14="http://schemas.microsoft.com/office/powerpoint/2010/main" val="336784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434975" y="1035079"/>
            <a:ext cx="11565520" cy="553920"/>
          </a:xfrm>
        </p:spPr>
        <p:txBody>
          <a:bodyPr/>
          <a:lstStyle/>
          <a:p>
            <a:r>
              <a:rPr lang="en-US"/>
              <a:t>Microsoft Azure is a powerful and flexible foundation for past, present, and future apps – easily build, manage, and deploy any application and any stack on a massive, global network using your favorite tools and frameworks.</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p:txBody>
          <a:bodyPr/>
          <a:lstStyle/>
          <a:p>
            <a:r>
              <a:rPr lang="en-US" spc="-100"/>
              <a:t>How Microsoft can help</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545021" y="4425623"/>
            <a:ext cx="3529293" cy="227754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935" fontAlgn="base">
              <a:lnSpc>
                <a:spcPct val="100000"/>
              </a:lnSpc>
              <a:spcAft>
                <a:spcPts val="1199"/>
              </a:spcAft>
              <a:defRPr/>
            </a:pPr>
            <a:r>
              <a:rPr lang="en-US" sz="1600" spc="0" dirty="0">
                <a:ln>
                  <a:noFill/>
                </a:ln>
                <a:solidFill>
                  <a:srgbClr val="000000"/>
                </a:solidFill>
                <a:latin typeface="Segoe UI"/>
                <a:ea typeface="Segoe UI" pitchFamily="34" charset="0"/>
              </a:rPr>
              <a:t>Choice of IaaS, PaaS, public cloud or hybrid.</a:t>
            </a:r>
          </a:p>
          <a:p>
            <a:pPr defTabSz="931935" fontAlgn="base">
              <a:lnSpc>
                <a:spcPct val="100000"/>
              </a:lnSpc>
              <a:spcAft>
                <a:spcPts val="1199"/>
              </a:spcAft>
              <a:defRPr/>
            </a:pPr>
            <a:r>
              <a:rPr lang="en-US" sz="1600" spc="0" dirty="0">
                <a:ln>
                  <a:noFill/>
                </a:ln>
                <a:solidFill>
                  <a:srgbClr val="000000"/>
                </a:solidFill>
                <a:latin typeface="Segoe UI"/>
                <a:ea typeface="Segoe UI" pitchFamily="34" charset="0"/>
              </a:rPr>
              <a:t>Mirror or modernize app infrastructure with VMs, containers, microservices or serverless.</a:t>
            </a:r>
          </a:p>
          <a:p>
            <a:pPr defTabSz="931935" fontAlgn="base">
              <a:lnSpc>
                <a:spcPct val="100000"/>
              </a:lnSpc>
              <a:spcAft>
                <a:spcPts val="1199"/>
              </a:spcAft>
              <a:defRPr/>
            </a:pPr>
            <a:r>
              <a:rPr lang="en-US" sz="1600" spc="-10" dirty="0">
                <a:ln>
                  <a:noFill/>
                </a:ln>
                <a:solidFill>
                  <a:srgbClr val="000000"/>
                </a:solidFill>
                <a:latin typeface="Segoe UI"/>
                <a:ea typeface="Segoe UI" pitchFamily="34" charset="0"/>
              </a:rPr>
              <a:t>Supports all stages of the app modernization</a:t>
            </a:r>
            <a:r>
              <a:rPr lang="en-US" sz="1600" spc="0" dirty="0">
                <a:ln>
                  <a:noFill/>
                </a:ln>
                <a:solidFill>
                  <a:srgbClr val="000000"/>
                </a:solidFill>
                <a:latin typeface="Segoe UI"/>
                <a:ea typeface="Segoe UI" pitchFamily="34" charset="0"/>
              </a:rPr>
              <a:t> journey – from lift-and-shift to Cloud-Native.</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897586" y="3730606"/>
            <a:ext cx="2678132"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205">
              <a:lnSpc>
                <a:spcPct val="100000"/>
              </a:lnSpc>
              <a:spcBef>
                <a:spcPts val="800"/>
              </a:spcBef>
              <a:defRPr/>
            </a:pPr>
            <a:r>
              <a:rPr lang="en-US" sz="2400" spc="10">
                <a:solidFill>
                  <a:srgbClr val="0078D7"/>
                </a:solidFill>
                <a:latin typeface="Segoe UI Semilight" panose="020B0402040204020203" pitchFamily="34" charset="0"/>
                <a:cs typeface="Segoe UI Semilight" panose="020B0402040204020203" pitchFamily="34" charset="0"/>
              </a:rPr>
              <a:t>Flexible</a:t>
            </a:r>
          </a:p>
        </p:txBody>
      </p:sp>
      <p:sp>
        <p:nvSpPr>
          <p:cNvPr id="15" name="Oval 14">
            <a:extLst>
              <a:ext uri="{FF2B5EF4-FFF2-40B4-BE49-F238E27FC236}">
                <a16:creationId xmlns:a16="http://schemas.microsoft.com/office/drawing/2014/main" id="{FFEEC6AB-D0A4-4C4A-8414-5670C15B52C0}"/>
              </a:ext>
              <a:ext uri="{C183D7F6-B498-43B3-948B-1728B52AA6E4}">
                <adec:decorative xmlns:adec="http://schemas.microsoft.com/office/drawing/2017/decorative" val="1"/>
              </a:ext>
            </a:extLst>
          </p:cNvPr>
          <p:cNvSpPr/>
          <p:nvPr/>
        </p:nvSpPr>
        <p:spPr bwMode="auto">
          <a:xfrm>
            <a:off x="1489739" y="2003433"/>
            <a:ext cx="1493829" cy="1493829"/>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solidFill>
                <a:srgbClr val="0078D7"/>
              </a:solidFill>
              <a:latin typeface="Segoe UI Semilight"/>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5B5C9970-FB22-45F3-981B-FE05BCF7401A}"/>
              </a:ext>
              <a:ext uri="{C183D7F6-B498-43B3-948B-1728B52AA6E4}">
                <adec:decorative xmlns:adec="http://schemas.microsoft.com/office/drawing/2017/decorative" val="1"/>
              </a:ext>
            </a:extLst>
          </p:cNvPr>
          <p:cNvCxnSpPr>
            <a:cxnSpLocks/>
          </p:cNvCxnSpPr>
          <p:nvPr/>
        </p:nvCxnSpPr>
        <p:spPr>
          <a:xfrm flipV="1">
            <a:off x="531516" y="4309230"/>
            <a:ext cx="3542798" cy="0"/>
          </a:xfrm>
          <a:prstGeom prst="line">
            <a:avLst/>
          </a:prstGeom>
          <a:noFill/>
          <a:ln w="12700" cap="flat" cmpd="sng" algn="ctr">
            <a:solidFill>
              <a:srgbClr val="4DB0FF"/>
            </a:solidFill>
            <a:prstDash val="solid"/>
            <a:miter lim="800000"/>
          </a:ln>
          <a:effectLst/>
        </p:spPr>
      </p:cxn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4447208" y="4425621"/>
            <a:ext cx="3529293" cy="1631216"/>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935" fontAlgn="base">
              <a:lnSpc>
                <a:spcPct val="100000"/>
              </a:lnSpc>
              <a:spcAft>
                <a:spcPts val="1199"/>
              </a:spcAft>
              <a:defRPr/>
            </a:pPr>
            <a:r>
              <a:rPr lang="en-US" sz="1600" spc="-20">
                <a:ln>
                  <a:noFill/>
                </a:ln>
                <a:solidFill>
                  <a:srgbClr val="000000"/>
                </a:solidFill>
                <a:latin typeface="Segoe UI"/>
                <a:ea typeface="Segoe UI" pitchFamily="34" charset="0"/>
              </a:rPr>
              <a:t>Instantly improve the performance,</a:t>
            </a:r>
            <a:r>
              <a:rPr lang="en-US" sz="1600" spc="0">
                <a:ln>
                  <a:noFill/>
                </a:ln>
                <a:solidFill>
                  <a:srgbClr val="000000"/>
                </a:solidFill>
                <a:latin typeface="Segoe UI"/>
                <a:ea typeface="Segoe UI" pitchFamily="34" charset="0"/>
              </a:rPr>
              <a:t> scalability and resiliency of your apps by moving them to the cloud.</a:t>
            </a:r>
          </a:p>
          <a:p>
            <a:pPr defTabSz="931935" fontAlgn="base">
              <a:lnSpc>
                <a:spcPct val="100000"/>
              </a:lnSpc>
              <a:spcAft>
                <a:spcPts val="1199"/>
              </a:spcAft>
              <a:defRPr/>
            </a:pPr>
            <a:r>
              <a:rPr lang="en-US" sz="1600" spc="0">
                <a:ln>
                  <a:noFill/>
                </a:ln>
                <a:solidFill>
                  <a:srgbClr val="000000"/>
                </a:solidFill>
                <a:latin typeface="Segoe UI"/>
                <a:ea typeface="Segoe UI" pitchFamily="34" charset="0"/>
              </a:rPr>
              <a:t>Increase business agility with Cloud-Native </a:t>
            </a:r>
            <a:r>
              <a:rPr lang="en-US" sz="1600" spc="70">
                <a:ln>
                  <a:noFill/>
                </a:ln>
                <a:solidFill>
                  <a:srgbClr val="000000"/>
                </a:solidFill>
                <a:latin typeface="Segoe UI"/>
                <a:ea typeface="Segoe UI" pitchFamily="34" charset="0"/>
              </a:rPr>
              <a:t>capabilities and built-in DevOps for</a:t>
            </a:r>
            <a:r>
              <a:rPr lang="en-US" sz="1600" spc="0">
                <a:ln>
                  <a:noFill/>
                </a:ln>
                <a:solidFill>
                  <a:srgbClr val="000000"/>
                </a:solidFill>
                <a:latin typeface="Segoe UI"/>
                <a:ea typeface="Segoe UI" pitchFamily="34" charset="0"/>
              </a:rPr>
              <a:t> continuous innovation.</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4799773" y="3730606"/>
            <a:ext cx="2678132"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205">
              <a:lnSpc>
                <a:spcPct val="100000"/>
              </a:lnSpc>
              <a:spcBef>
                <a:spcPts val="800"/>
              </a:spcBef>
              <a:defRPr/>
            </a:pPr>
            <a:r>
              <a:rPr lang="en-US" sz="2400" spc="10">
                <a:solidFill>
                  <a:srgbClr val="0078D7"/>
                </a:solidFill>
                <a:latin typeface="Segoe UI Semilight" panose="020B0402040204020203" pitchFamily="34" charset="0"/>
                <a:cs typeface="Segoe UI Semilight" panose="020B0402040204020203" pitchFamily="34" charset="0"/>
              </a:rPr>
              <a:t>Powerful</a:t>
            </a:r>
          </a:p>
        </p:txBody>
      </p:sp>
      <p:sp>
        <p:nvSpPr>
          <p:cNvPr id="37" name="Oval 36">
            <a:extLst>
              <a:ext uri="{FF2B5EF4-FFF2-40B4-BE49-F238E27FC236}">
                <a16:creationId xmlns:a16="http://schemas.microsoft.com/office/drawing/2014/main" id="{2C6F3BAA-271E-4EC7-B804-92931A4C008D}"/>
              </a:ext>
              <a:ext uri="{C183D7F6-B498-43B3-948B-1728B52AA6E4}">
                <adec:decorative xmlns:adec="http://schemas.microsoft.com/office/drawing/2017/decorative" val="1"/>
              </a:ext>
            </a:extLst>
          </p:cNvPr>
          <p:cNvSpPr/>
          <p:nvPr/>
        </p:nvSpPr>
        <p:spPr bwMode="auto">
          <a:xfrm>
            <a:off x="5391926" y="2003433"/>
            <a:ext cx="1493829" cy="1493829"/>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a:solidFill>
                <a:srgbClr val="0078D7"/>
              </a:solidFill>
              <a:latin typeface="Segoe UI Semilight"/>
              <a:cs typeface="Segoe UI" pitchFamily="34" charset="0"/>
            </a:endParaRPr>
          </a:p>
        </p:txBody>
      </p:sp>
      <p:cxnSp>
        <p:nvCxnSpPr>
          <p:cNvPr id="36" name="Straight Connector 35">
            <a:extLst>
              <a:ext uri="{FF2B5EF4-FFF2-40B4-BE49-F238E27FC236}">
                <a16:creationId xmlns:a16="http://schemas.microsoft.com/office/drawing/2014/main" id="{CA6AFC63-E8ED-4339-9E00-E2C01CEBBB00}"/>
              </a:ext>
              <a:ext uri="{C183D7F6-B498-43B3-948B-1728B52AA6E4}">
                <adec:decorative xmlns:adec="http://schemas.microsoft.com/office/drawing/2017/decorative" val="1"/>
              </a:ext>
            </a:extLst>
          </p:cNvPr>
          <p:cNvCxnSpPr>
            <a:cxnSpLocks/>
          </p:cNvCxnSpPr>
          <p:nvPr/>
        </p:nvCxnSpPr>
        <p:spPr>
          <a:xfrm flipV="1">
            <a:off x="4433703" y="4309230"/>
            <a:ext cx="3542798" cy="0"/>
          </a:xfrm>
          <a:prstGeom prst="line">
            <a:avLst/>
          </a:prstGeom>
          <a:noFill/>
          <a:ln w="12700" cap="flat" cmpd="sng" algn="ctr">
            <a:solidFill>
              <a:srgbClr val="4DB0FF"/>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8349397" y="4425621"/>
            <a:ext cx="3529293" cy="2123658"/>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935" fontAlgn="base">
              <a:lnSpc>
                <a:spcPct val="100000"/>
              </a:lnSpc>
              <a:spcAft>
                <a:spcPts val="1199"/>
              </a:spcAft>
              <a:defRPr/>
            </a:pPr>
            <a:r>
              <a:rPr lang="en-US" sz="1600" spc="0">
                <a:ln>
                  <a:noFill/>
                </a:ln>
                <a:solidFill>
                  <a:srgbClr val="000000"/>
                </a:solidFill>
                <a:latin typeface="Segoe UI"/>
                <a:ea typeface="Segoe UI" pitchFamily="34" charset="0"/>
              </a:rPr>
              <a:t>Bring your stack, we bring a cloud that runs any app, on any platform, and any language.</a:t>
            </a:r>
          </a:p>
          <a:p>
            <a:pPr defTabSz="931935" fontAlgn="base">
              <a:lnSpc>
                <a:spcPct val="100000"/>
              </a:lnSpc>
              <a:spcAft>
                <a:spcPts val="1199"/>
              </a:spcAft>
              <a:defRPr/>
            </a:pPr>
            <a:r>
              <a:rPr lang="en-US" sz="1600" spc="20">
                <a:ln>
                  <a:noFill/>
                </a:ln>
                <a:solidFill>
                  <a:srgbClr val="000000"/>
                </a:solidFill>
                <a:latin typeface="Segoe UI"/>
                <a:ea typeface="Segoe UI" pitchFamily="34" charset="0"/>
              </a:rPr>
              <a:t>Build applications using the language and</a:t>
            </a:r>
            <a:r>
              <a:rPr lang="en-US" sz="1600" spc="0">
                <a:ln>
                  <a:noFill/>
                </a:ln>
                <a:solidFill>
                  <a:srgbClr val="000000"/>
                </a:solidFill>
                <a:latin typeface="Segoe UI"/>
                <a:ea typeface="Segoe UI" pitchFamily="34" charset="0"/>
              </a:rPr>
              <a:t> tools of your choice - Azure supports what </a:t>
            </a:r>
            <a:r>
              <a:rPr lang="en-US" sz="1600" spc="-10">
                <a:ln>
                  <a:noFill/>
                </a:ln>
                <a:solidFill>
                  <a:srgbClr val="000000"/>
                </a:solidFill>
                <a:latin typeface="Segoe UI"/>
                <a:ea typeface="Segoe UI" pitchFamily="34" charset="0"/>
              </a:rPr>
              <a:t>you already use and love so you can get up</a:t>
            </a:r>
            <a:r>
              <a:rPr lang="en-US" sz="1600" spc="0">
                <a:ln>
                  <a:noFill/>
                </a:ln>
                <a:solidFill>
                  <a:srgbClr val="000000"/>
                </a:solidFill>
                <a:latin typeface="Segoe UI"/>
                <a:ea typeface="Segoe UI" pitchFamily="34" charset="0"/>
              </a:rPr>
              <a:t> and running fast – just bring code.</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8701961" y="3730606"/>
            <a:ext cx="2678132"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205">
              <a:lnSpc>
                <a:spcPct val="100000"/>
              </a:lnSpc>
              <a:spcBef>
                <a:spcPts val="800"/>
              </a:spcBef>
              <a:defRPr/>
            </a:pPr>
            <a:r>
              <a:rPr lang="en-US" sz="2400" spc="10">
                <a:solidFill>
                  <a:srgbClr val="0078D7"/>
                </a:solidFill>
                <a:latin typeface="Segoe UI Semilight" panose="020B0402040204020203" pitchFamily="34" charset="0"/>
                <a:cs typeface="Segoe UI Semilight" panose="020B0402040204020203" pitchFamily="34" charset="0"/>
              </a:rPr>
              <a:t>Open</a:t>
            </a:r>
          </a:p>
        </p:txBody>
      </p:sp>
      <p:sp>
        <p:nvSpPr>
          <p:cNvPr id="44" name="Oval 43">
            <a:extLst>
              <a:ext uri="{FF2B5EF4-FFF2-40B4-BE49-F238E27FC236}">
                <a16:creationId xmlns:a16="http://schemas.microsoft.com/office/drawing/2014/main" id="{AD027C5B-353E-40A6-9A40-8A73114B3900}"/>
              </a:ext>
              <a:ext uri="{C183D7F6-B498-43B3-948B-1728B52AA6E4}">
                <adec:decorative xmlns:adec="http://schemas.microsoft.com/office/drawing/2017/decorative" val="1"/>
              </a:ext>
            </a:extLst>
          </p:cNvPr>
          <p:cNvSpPr/>
          <p:nvPr/>
        </p:nvSpPr>
        <p:spPr bwMode="auto">
          <a:xfrm>
            <a:off x="9294115" y="2003433"/>
            <a:ext cx="1493829" cy="1493829"/>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err="1">
              <a:solidFill>
                <a:srgbClr val="0078D7"/>
              </a:solidFill>
              <a:latin typeface="Segoe UI Semilight"/>
              <a:cs typeface="Segoe UI" pitchFamily="34" charset="0"/>
            </a:endParaRPr>
          </a:p>
        </p:txBody>
      </p:sp>
      <p:cxnSp>
        <p:nvCxnSpPr>
          <p:cNvPr id="43" name="Straight Connector 42">
            <a:extLst>
              <a:ext uri="{FF2B5EF4-FFF2-40B4-BE49-F238E27FC236}">
                <a16:creationId xmlns:a16="http://schemas.microsoft.com/office/drawing/2014/main" id="{E882D304-9AFA-42FC-BB57-B9E04FC77B72}"/>
              </a:ext>
              <a:ext uri="{C183D7F6-B498-43B3-948B-1728B52AA6E4}">
                <adec:decorative xmlns:adec="http://schemas.microsoft.com/office/drawing/2017/decorative" val="1"/>
              </a:ext>
            </a:extLst>
          </p:cNvPr>
          <p:cNvCxnSpPr>
            <a:cxnSpLocks/>
          </p:cNvCxnSpPr>
          <p:nvPr/>
        </p:nvCxnSpPr>
        <p:spPr>
          <a:xfrm flipV="1">
            <a:off x="8335892" y="4309230"/>
            <a:ext cx="3542798" cy="0"/>
          </a:xfrm>
          <a:prstGeom prst="line">
            <a:avLst/>
          </a:prstGeom>
          <a:noFill/>
          <a:ln w="12700" cap="flat" cmpd="sng" algn="ctr">
            <a:solidFill>
              <a:srgbClr val="4DB0FF"/>
            </a:solidFill>
            <a:prstDash val="solid"/>
            <a:miter lim="800000"/>
          </a:ln>
          <a:effectLst/>
        </p:spPr>
      </p:cxnSp>
      <p:grpSp>
        <p:nvGrpSpPr>
          <p:cNvPr id="22" name="Group 21">
            <a:extLst>
              <a:ext uri="{FF2B5EF4-FFF2-40B4-BE49-F238E27FC236}">
                <a16:creationId xmlns:a16="http://schemas.microsoft.com/office/drawing/2014/main" id="{9AD038E7-F60D-4559-B89F-1B4FFF091319}"/>
              </a:ext>
              <a:ext uri="{C183D7F6-B498-43B3-948B-1728B52AA6E4}">
                <adec:decorative xmlns:adec="http://schemas.microsoft.com/office/drawing/2017/decorative" val="1"/>
              </a:ext>
            </a:extLst>
          </p:cNvPr>
          <p:cNvGrpSpPr/>
          <p:nvPr/>
        </p:nvGrpSpPr>
        <p:grpSpPr>
          <a:xfrm>
            <a:off x="1836351" y="2294886"/>
            <a:ext cx="814998" cy="1137062"/>
            <a:chOff x="9095124" y="3288299"/>
            <a:chExt cx="916056" cy="1382083"/>
          </a:xfrm>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no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chemeClr val="tx1"/>
                </a:solidFill>
                <a:round/>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087" y="4443021"/>
              <a:ext cx="97152" cy="227361"/>
              <a:chOff x="4064485" y="1802065"/>
              <a:chExt cx="240628" cy="227361"/>
            </a:xfrm>
            <a:no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24">
                <a:defRPr/>
              </a:pPr>
              <a:endParaRPr lang="en-US" sz="1873" kern="0">
                <a:solidFill>
                  <a:srgbClr val="505050"/>
                </a:solidFill>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grpSp>
      <p:sp>
        <p:nvSpPr>
          <p:cNvPr id="93" name="speedometer_2">
            <a:extLst>
              <a:ext uri="{FF2B5EF4-FFF2-40B4-BE49-F238E27FC236}">
                <a16:creationId xmlns:a16="http://schemas.microsoft.com/office/drawing/2014/main" id="{D9E36D5C-5F63-4FE0-91B5-CA2099DB7621}"/>
              </a:ext>
              <a:ext uri="{C183D7F6-B498-43B3-948B-1728B52AA6E4}">
                <adec:decorative xmlns:adec="http://schemas.microsoft.com/office/drawing/2017/decorative" val="1"/>
              </a:ext>
            </a:extLst>
          </p:cNvPr>
          <p:cNvSpPr>
            <a:spLocks noChangeAspect="1" noEditPoints="1"/>
          </p:cNvSpPr>
          <p:nvPr/>
        </p:nvSpPr>
        <p:spPr bwMode="auto">
          <a:xfrm>
            <a:off x="5730157" y="2341663"/>
            <a:ext cx="802855" cy="80285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kern="0">
              <a:solidFill>
                <a:srgbClr val="505050"/>
              </a:solidFill>
              <a:latin typeface="Segoe UI Semilight"/>
            </a:endParaRPr>
          </a:p>
        </p:txBody>
      </p:sp>
      <p:sp>
        <p:nvSpPr>
          <p:cNvPr id="94" name="DeveloperTools_EC7A">
            <a:extLst>
              <a:ext uri="{FF2B5EF4-FFF2-40B4-BE49-F238E27FC236}">
                <a16:creationId xmlns:a16="http://schemas.microsoft.com/office/drawing/2014/main" id="{E3A9CCC7-501F-4CC8-80D2-7E8223FCAD34}"/>
              </a:ext>
              <a:ext uri="{C183D7F6-B498-43B3-948B-1728B52AA6E4}">
                <adec:decorative xmlns:adec="http://schemas.microsoft.com/office/drawing/2017/decorative" val="1"/>
              </a:ext>
            </a:extLst>
          </p:cNvPr>
          <p:cNvSpPr>
            <a:spLocks noChangeAspect="1" noEditPoints="1"/>
          </p:cNvSpPr>
          <p:nvPr/>
        </p:nvSpPr>
        <p:spPr bwMode="auto">
          <a:xfrm>
            <a:off x="9791995" y="2357955"/>
            <a:ext cx="498069" cy="78478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0078D7"/>
              </a:solidFill>
              <a:latin typeface="Segoe UI Semilight"/>
            </a:endParaRPr>
          </a:p>
        </p:txBody>
      </p:sp>
    </p:spTree>
    <p:extLst>
      <p:ext uri="{BB962C8B-B14F-4D97-AF65-F5344CB8AC3E}">
        <p14:creationId xmlns:p14="http://schemas.microsoft.com/office/powerpoint/2010/main" val="27496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a:t>DevOps brings together people, processes, and technology,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35796" y="3283975"/>
            <a:ext cx="3702795" cy="265392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Integration (CI)</a:t>
            </a:r>
          </a:p>
          <a:p>
            <a:pPr algn="ctr" defTabSz="932563">
              <a:defRPr/>
            </a:pPr>
            <a:endParaRPr lang="en-US" sz="1600"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Improve software development quality and speed.</a:t>
            </a:r>
          </a:p>
          <a:p>
            <a:pPr marL="285695" indent="-285695">
              <a:buFont typeface="Arial" panose="020B0604020202020204" pitchFamily="34" charset="0"/>
              <a:buChar char="•"/>
              <a:defRPr/>
            </a:pPr>
            <a:r>
              <a:rPr lang="en-US" sz="1600" b="0" dirty="0">
                <a:solidFill>
                  <a:srgbClr val="000000"/>
                </a:solidFill>
              </a:rPr>
              <a:t>When you use Azure Pipelines or Jenkins to build apps in the cloud and deploy to Azure, each time you commit code, it’s automatically built and tested and bugs are detected faster.</a:t>
            </a:r>
            <a:endParaRPr lang="en-US" sz="1600" b="0" dirty="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367473" y="3283975"/>
            <a:ext cx="3695176" cy="3776719"/>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Deployment (CD)</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By combining continuous integration and infrastructure as code (</a:t>
            </a:r>
            <a:r>
              <a:rPr lang="en-US" sz="1600" b="0" dirty="0" err="1">
                <a:solidFill>
                  <a:srgbClr val="000000"/>
                </a:solidFill>
              </a:rPr>
              <a:t>IaC</a:t>
            </a:r>
            <a:r>
              <a:rPr lang="en-US" sz="1600" b="0" dirty="0">
                <a:solidFill>
                  <a:srgbClr val="000000"/>
                </a:solidFill>
              </a:rPr>
              <a:t>), you’ll achieve identical deployments and the confidence to deploy to production at any time.</a:t>
            </a:r>
          </a:p>
          <a:p>
            <a:pPr marL="285695" indent="-285695">
              <a:buFont typeface="Arial" panose="020B0604020202020204" pitchFamily="34" charset="0"/>
              <a:buChar char="•"/>
              <a:defRPr/>
            </a:pPr>
            <a:r>
              <a:rPr lang="en-US" sz="1600" b="0" dirty="0">
                <a:solidFill>
                  <a:srgbClr val="000000"/>
                </a:solidFill>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287377" y="3283975"/>
            <a:ext cx="3702795" cy="29468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Learning &amp; Monitoring</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With Azure Application Insights you can identify how your applications are performing and test if the recent deployment made things better or worse.</a:t>
            </a:r>
          </a:p>
          <a:p>
            <a:pPr marL="285695" indent="-285695">
              <a:buFont typeface="Arial" panose="020B0604020202020204" pitchFamily="34" charset="0"/>
              <a:buChar char="•"/>
              <a:defRPr/>
            </a:pPr>
            <a:r>
              <a:rPr lang="en-US" sz="1600" b="0" spc="-40" dirty="0">
                <a:solidFill>
                  <a:srgbClr val="000000"/>
                </a:solidFill>
              </a:rPr>
              <a:t>Using CI/CD practices, paired with monitoring</a:t>
            </a:r>
            <a:r>
              <a:rPr lang="en-US" sz="1600" b="0" dirty="0">
                <a:solidFill>
                  <a:srgbClr val="000000"/>
                </a:solidFill>
              </a:rPr>
              <a:t> </a:t>
            </a:r>
            <a:r>
              <a:rPr lang="en-US" sz="1600" b="0" spc="-30" dirty="0">
                <a:solidFill>
                  <a:srgbClr val="000000"/>
                </a:solidFill>
              </a:rPr>
              <a:t>tools, you’ll be able to safely deliver features</a:t>
            </a:r>
            <a:r>
              <a:rPr lang="en-US" sz="1600" b="0" dirty="0">
                <a:solidFill>
                  <a:srgbClr val="000000"/>
                </a:solidFill>
              </a:rPr>
              <a:t> to your customers as soon as they’re ready.</a:t>
            </a:r>
            <a:endParaRPr lang="en-US" sz="1600" b="0" dirty="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15796" y="3677014"/>
            <a:ext cx="3542798"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443664" y="3677014"/>
            <a:ext cx="3542798"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379823" y="3677014"/>
            <a:ext cx="3517903"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906938" y="2516057"/>
            <a:ext cx="760510" cy="618243"/>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937426" y="2538290"/>
            <a:ext cx="612517" cy="528907"/>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764">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727698" y="2559257"/>
            <a:ext cx="805379" cy="513104"/>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DevOps Pipelines in Minutes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3" y="916531"/>
            <a:ext cx="6518737"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DevOps Projects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952208" y="2241841"/>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Create a full DevOps pipeline with 3 easy steps from the Azure Portal</a:t>
            </a:r>
          </a:p>
        </p:txBody>
      </p:sp>
      <p:grpSp>
        <p:nvGrpSpPr>
          <p:cNvPr id="78" name="Group 77">
            <a:extLst>
              <a:ext uri="{FF2B5EF4-FFF2-40B4-BE49-F238E27FC236}">
                <a16:creationId xmlns:a16="http://schemas.microsoft.com/office/drawing/2014/main" id="{8E8DFC08-94B9-41A2-B6A2-10EBC65875DD}"/>
              </a:ext>
            </a:extLst>
          </p:cNvPr>
          <p:cNvGrpSpPr/>
          <p:nvPr/>
        </p:nvGrpSpPr>
        <p:grpSpPr>
          <a:xfrm>
            <a:off x="458237" y="2241841"/>
            <a:ext cx="318803" cy="31793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Lst>
          </p:cNvPr>
          <p:cNvGrpSpPr/>
          <p:nvPr/>
        </p:nvGrpSpPr>
        <p:grpSpPr>
          <a:xfrm>
            <a:off x="458237" y="3352235"/>
            <a:ext cx="318803" cy="31793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Lst>
          </p:cNvPr>
          <p:cNvGrpSpPr/>
          <p:nvPr/>
        </p:nvGrpSpPr>
        <p:grpSpPr>
          <a:xfrm>
            <a:off x="458237" y="4210162"/>
            <a:ext cx="318803" cy="31793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952209" y="3340722"/>
            <a:ext cx="3256592" cy="847785"/>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Start with a Git repo and any source language</a:t>
            </a:r>
          </a:p>
        </p:txBody>
      </p:sp>
      <p:sp>
        <p:nvSpPr>
          <p:cNvPr id="91" name="Rectangle 90">
            <a:extLst>
              <a:ext uri="{FF2B5EF4-FFF2-40B4-BE49-F238E27FC236}">
                <a16:creationId xmlns:a16="http://schemas.microsoft.com/office/drawing/2014/main" id="{6A8DDD96-5607-4289-8CB2-10F3BC304E79}"/>
              </a:ext>
            </a:extLst>
          </p:cNvPr>
          <p:cNvSpPr/>
          <p:nvPr/>
        </p:nvSpPr>
        <p:spPr>
          <a:xfrm>
            <a:off x="952209" y="4210163"/>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Web apps, </a:t>
            </a:r>
            <a:r>
              <a:rPr lang="en-US"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Kubernates</a:t>
            </a: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soon VMs and more.</a:t>
            </a:r>
          </a:p>
        </p:txBody>
      </p:sp>
      <p:grpSp>
        <p:nvGrpSpPr>
          <p:cNvPr id="25" name="Group 24">
            <a:extLst>
              <a:ext uri="{FF2B5EF4-FFF2-40B4-BE49-F238E27FC236}">
                <a16:creationId xmlns:a16="http://schemas.microsoft.com/office/drawing/2014/main" id="{6CE0A7ED-6C29-414D-B9F9-E0B3FBF0B5B4}"/>
              </a:ext>
            </a:extLst>
          </p:cNvPr>
          <p:cNvGrpSpPr/>
          <p:nvPr/>
        </p:nvGrpSpPr>
        <p:grpSpPr>
          <a:xfrm>
            <a:off x="492714" y="5682394"/>
            <a:ext cx="318803" cy="31793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986686" y="5682395"/>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Customize, extend and scale when needed.</a:t>
            </a:r>
          </a:p>
        </p:txBody>
      </p:sp>
      <p:pic>
        <p:nvPicPr>
          <p:cNvPr id="32" name="Picture 4" descr="Dashboard view">
            <a:extLst>
              <a:ext uri="{FF2B5EF4-FFF2-40B4-BE49-F238E27FC236}">
                <a16:creationId xmlns:a16="http://schemas.microsoft.com/office/drawing/2014/main" id="{2CDCD2E8-D6A2-425A-9241-FF32B64682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78"/>
          <a:stretch/>
        </p:blipFill>
        <p:spPr bwMode="auto">
          <a:xfrm>
            <a:off x="4618175" y="2152970"/>
            <a:ext cx="7303654" cy="422420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7109AE68-BC7A-4F21-9AAD-2A02F3B4E56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227976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33C02F-78A1-480D-B350-6207A0686630}"/>
              </a:ext>
            </a:extLst>
          </p:cNvPr>
          <p:cNvSpPr/>
          <p:nvPr/>
        </p:nvSpPr>
        <p:spPr bwMode="auto">
          <a:xfrm>
            <a:off x="0" y="4312920"/>
            <a:ext cx="12436475" cy="26816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A3C6E5F-9D3A-488D-92C3-1813AA5139CA}"/>
              </a:ext>
            </a:extLst>
          </p:cNvPr>
          <p:cNvSpPr>
            <a:spLocks noGrp="1"/>
          </p:cNvSpPr>
          <p:nvPr>
            <p:ph type="title"/>
          </p:nvPr>
        </p:nvSpPr>
        <p:spPr>
          <a:xfrm>
            <a:off x="2638705" y="751113"/>
            <a:ext cx="7627938" cy="1081496"/>
          </a:xfrm>
        </p:spPr>
        <p:txBody>
          <a:bodyPr vert="horz" lIns="91440" tIns="45720" rIns="91440" bIns="45720" rtlCol="0" anchor="b">
            <a:normAutofit/>
          </a:bodyPr>
          <a:lstStyle/>
          <a:p>
            <a:pPr algn="ctr" defTabSz="914400"/>
            <a:r>
              <a:rPr lang="en-US" sz="5500" kern="1200">
                <a:solidFill>
                  <a:srgbClr val="FFFFFF"/>
                </a:solidFill>
                <a:latin typeface="+mj-lt"/>
                <a:ea typeface="+mj-ea"/>
                <a:cs typeface="+mj-cs"/>
              </a:rPr>
              <a:t>Early adopters</a:t>
            </a:r>
          </a:p>
        </p:txBody>
      </p:sp>
      <p:grpSp>
        <p:nvGrpSpPr>
          <p:cNvPr id="4" name="Group 3">
            <a:extLst>
              <a:ext uri="{FF2B5EF4-FFF2-40B4-BE49-F238E27FC236}">
                <a16:creationId xmlns:a16="http://schemas.microsoft.com/office/drawing/2014/main" id="{F30140EB-08B4-4D78-8DD7-843267A6665F}"/>
              </a:ext>
            </a:extLst>
          </p:cNvPr>
          <p:cNvGrpSpPr/>
          <p:nvPr/>
        </p:nvGrpSpPr>
        <p:grpSpPr>
          <a:xfrm>
            <a:off x="3021333" y="4890623"/>
            <a:ext cx="2731935" cy="1833138"/>
            <a:chOff x="4959233" y="4890623"/>
            <a:chExt cx="2731935" cy="1833138"/>
          </a:xfrm>
        </p:grpSpPr>
        <p:pic>
          <p:nvPicPr>
            <p:cNvPr id="20" name="Picture 2">
              <a:extLst>
                <a:ext uri="{FF2B5EF4-FFF2-40B4-BE49-F238E27FC236}">
                  <a16:creationId xmlns:a16="http://schemas.microsoft.com/office/drawing/2014/main" id="{33159A10-B4B1-43BA-8C6D-204BD87D693B}"/>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839794" y="4890623"/>
              <a:ext cx="970814" cy="97081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906F47A-FBD3-4ACA-93EC-621829C6CF00}"/>
                </a:ext>
              </a:extLst>
            </p:cNvPr>
            <p:cNvSpPr txBox="1"/>
            <p:nvPr/>
          </p:nvSpPr>
          <p:spPr>
            <a:xfrm>
              <a:off x="4959233" y="6095897"/>
              <a:ext cx="273193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python/</a:t>
              </a:r>
              <a:r>
                <a:rPr lang="en-US" sz="2400" dirty="0" err="1">
                  <a:solidFill>
                    <a:schemeClr val="bg1"/>
                  </a:solidFill>
                </a:rPr>
                <a:t>cpython</a:t>
              </a:r>
              <a:endParaRPr lang="en-US" sz="2400" dirty="0">
                <a:solidFill>
                  <a:schemeClr val="bg1"/>
                </a:solidFill>
              </a:endParaRPr>
            </a:p>
          </p:txBody>
        </p:sp>
      </p:grpSp>
      <p:grpSp>
        <p:nvGrpSpPr>
          <p:cNvPr id="5" name="Group 4">
            <a:extLst>
              <a:ext uri="{FF2B5EF4-FFF2-40B4-BE49-F238E27FC236}">
                <a16:creationId xmlns:a16="http://schemas.microsoft.com/office/drawing/2014/main" id="{CA490470-0FE8-4224-9E52-879112572766}"/>
              </a:ext>
            </a:extLst>
          </p:cNvPr>
          <p:cNvGrpSpPr/>
          <p:nvPr/>
        </p:nvGrpSpPr>
        <p:grpSpPr>
          <a:xfrm>
            <a:off x="9615601" y="4913205"/>
            <a:ext cx="2731935" cy="1810556"/>
            <a:chOff x="8445804" y="4967775"/>
            <a:chExt cx="2731935" cy="1810556"/>
          </a:xfrm>
        </p:grpSpPr>
        <p:pic>
          <p:nvPicPr>
            <p:cNvPr id="19" name="Picture 2">
              <a:extLst>
                <a:ext uri="{FF2B5EF4-FFF2-40B4-BE49-F238E27FC236}">
                  <a16:creationId xmlns:a16="http://schemas.microsoft.com/office/drawing/2014/main" id="{55C268F4-D50C-48EB-9C1D-506EE3328863}"/>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6364" y="4967775"/>
              <a:ext cx="970814" cy="96649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BF5F9F5-2AD1-48F5-B4B1-8526A7E73491}"/>
                </a:ext>
              </a:extLst>
            </p:cNvPr>
            <p:cNvSpPr txBox="1"/>
            <p:nvPr/>
          </p:nvSpPr>
          <p:spPr>
            <a:xfrm>
              <a:off x="8445804" y="6150467"/>
              <a:ext cx="2731935" cy="627864"/>
            </a:xfrm>
            <a:prstGeom prst="rect">
              <a:avLst/>
            </a:prstGeom>
            <a:noFill/>
          </p:spPr>
          <p:txBody>
            <a:bodyPr wrap="square" lIns="182880" tIns="146304" rIns="182880" bIns="146304" rtlCol="0">
              <a:spAutoFit/>
            </a:bodyPr>
            <a:lstStyle/>
            <a:p>
              <a:pPr>
                <a:lnSpc>
                  <a:spcPct val="90000"/>
                </a:lnSpc>
                <a:spcAft>
                  <a:spcPts val="600"/>
                </a:spcAft>
              </a:pPr>
              <a:r>
                <a:rPr lang="en-US" sz="2400">
                  <a:solidFill>
                    <a:schemeClr val="bg1"/>
                  </a:solidFill>
                </a:rPr>
                <a:t>microsoft/</a:t>
              </a:r>
              <a:r>
                <a:rPr lang="en-US" sz="2400" err="1">
                  <a:solidFill>
                    <a:schemeClr val="bg1"/>
                  </a:solidFill>
                </a:rPr>
                <a:t>vscode</a:t>
              </a:r>
              <a:endParaRPr lang="en-US" sz="2400">
                <a:solidFill>
                  <a:schemeClr val="bg1"/>
                </a:solidFill>
              </a:endParaRPr>
            </a:p>
          </p:txBody>
        </p:sp>
      </p:grpSp>
      <p:pic>
        <p:nvPicPr>
          <p:cNvPr id="15" name="Picture 14">
            <a:extLst>
              <a:ext uri="{FF2B5EF4-FFF2-40B4-BE49-F238E27FC236}">
                <a16:creationId xmlns:a16="http://schemas.microsoft.com/office/drawing/2014/main" id="{B227545B-B5E9-44D4-A0A5-FFFB48449C51}"/>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668527" y="1132438"/>
            <a:ext cx="1808465" cy="1808465"/>
          </a:xfrm>
          <a:prstGeom prst="rect">
            <a:avLst/>
          </a:prstGeom>
        </p:spPr>
      </p:pic>
      <p:sp>
        <p:nvSpPr>
          <p:cNvPr id="16" name="Rectangle 15">
            <a:extLst>
              <a:ext uri="{FF2B5EF4-FFF2-40B4-BE49-F238E27FC236}">
                <a16:creationId xmlns:a16="http://schemas.microsoft.com/office/drawing/2014/main" id="{3432C0AB-9E4C-492B-9C9A-522B654A203B}"/>
              </a:ext>
            </a:extLst>
          </p:cNvPr>
          <p:cNvSpPr/>
          <p:nvPr/>
        </p:nvSpPr>
        <p:spPr>
          <a:xfrm>
            <a:off x="4314087" y="2246246"/>
            <a:ext cx="5835753" cy="854080"/>
          </a:xfrm>
          <a:prstGeom prst="rect">
            <a:avLst/>
          </a:prstGeom>
        </p:spPr>
        <p:txBody>
          <a:bodyPr vert="horz" wrap="square" lIns="91440" tIns="45720" rIns="91440" bIns="45720" rtlCol="0" anchor="b">
            <a:noAutofit/>
          </a:bodyPr>
          <a:lstStyle/>
          <a:p>
            <a:pPr defTabSz="914400">
              <a:lnSpc>
                <a:spcPct val="110000"/>
              </a:lnSpc>
              <a:spcBef>
                <a:spcPct val="0"/>
              </a:spcBef>
            </a:pPr>
            <a:r>
              <a:rPr lang="en-US" sz="3200" spc="-102">
                <a:ln w="3175">
                  <a:noFill/>
                </a:ln>
                <a:solidFill>
                  <a:srgbClr val="FFFFFF"/>
                </a:solidFill>
                <a:ea typeface="+mj-ea"/>
                <a:cs typeface="+mj-cs"/>
              </a:rPr>
              <a:t>GitHub projects already powered by Azure Pipelines for CI</a:t>
            </a:r>
          </a:p>
        </p:txBody>
      </p:sp>
      <p:grpSp>
        <p:nvGrpSpPr>
          <p:cNvPr id="6" name="Group 5">
            <a:extLst>
              <a:ext uri="{FF2B5EF4-FFF2-40B4-BE49-F238E27FC236}">
                <a16:creationId xmlns:a16="http://schemas.microsoft.com/office/drawing/2014/main" id="{424DB8EB-02C6-4CE4-85D8-1CC2017790E2}"/>
              </a:ext>
            </a:extLst>
          </p:cNvPr>
          <p:cNvGrpSpPr/>
          <p:nvPr/>
        </p:nvGrpSpPr>
        <p:grpSpPr>
          <a:xfrm>
            <a:off x="425552" y="4894938"/>
            <a:ext cx="2030582" cy="1828823"/>
            <a:chOff x="1446410" y="4894938"/>
            <a:chExt cx="2030582" cy="1828823"/>
          </a:xfrm>
        </p:grpSpPr>
        <p:sp>
          <p:nvSpPr>
            <p:cNvPr id="22" name="TextBox 21">
              <a:extLst>
                <a:ext uri="{FF2B5EF4-FFF2-40B4-BE49-F238E27FC236}">
                  <a16:creationId xmlns:a16="http://schemas.microsoft.com/office/drawing/2014/main" id="{8887622F-D1C4-40A3-8089-DF10BD1BA188}"/>
                </a:ext>
              </a:extLst>
            </p:cNvPr>
            <p:cNvSpPr txBox="1"/>
            <p:nvPr/>
          </p:nvSpPr>
          <p:spPr>
            <a:xfrm>
              <a:off x="1446410" y="6095897"/>
              <a:ext cx="2030582"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solidFill>
                    <a:schemeClr val="bg1"/>
                  </a:solidFill>
                </a:rPr>
                <a:t>atom/atom</a:t>
              </a:r>
            </a:p>
          </p:txBody>
        </p:sp>
        <p:pic>
          <p:nvPicPr>
            <p:cNvPr id="17" name="Picture 16">
              <a:extLst>
                <a:ext uri="{FF2B5EF4-FFF2-40B4-BE49-F238E27FC236}">
                  <a16:creationId xmlns:a16="http://schemas.microsoft.com/office/drawing/2014/main" id="{32144A07-2805-4F99-B016-51E0E38F4F00}"/>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34136" y="4894938"/>
              <a:ext cx="1055130" cy="966499"/>
            </a:xfrm>
            <a:prstGeom prst="rect">
              <a:avLst/>
            </a:prstGeom>
          </p:spPr>
        </p:pic>
      </p:grpSp>
      <p:grpSp>
        <p:nvGrpSpPr>
          <p:cNvPr id="11" name="Group 10">
            <a:extLst>
              <a:ext uri="{FF2B5EF4-FFF2-40B4-BE49-F238E27FC236}">
                <a16:creationId xmlns:a16="http://schemas.microsoft.com/office/drawing/2014/main" id="{B0C077E8-1307-4DDC-BB48-CF1DFA7BFC78}"/>
              </a:ext>
            </a:extLst>
          </p:cNvPr>
          <p:cNvGrpSpPr/>
          <p:nvPr/>
        </p:nvGrpSpPr>
        <p:grpSpPr>
          <a:xfrm>
            <a:off x="6318467" y="4890623"/>
            <a:ext cx="2731935" cy="1823478"/>
            <a:chOff x="6362856" y="4890623"/>
            <a:chExt cx="2731935" cy="1823478"/>
          </a:xfrm>
        </p:grpSpPr>
        <p:pic>
          <p:nvPicPr>
            <p:cNvPr id="10" name="Picture 9" descr="A picture containing vector graphics&#10;&#10;Description generated with high confidence">
              <a:extLst>
                <a:ext uri="{FF2B5EF4-FFF2-40B4-BE49-F238E27FC236}">
                  <a16:creationId xmlns:a16="http://schemas.microsoft.com/office/drawing/2014/main" id="{657C429A-E2C2-4BE9-A030-7655DE227453}"/>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243416" y="4890623"/>
              <a:ext cx="970814" cy="970814"/>
            </a:xfrm>
            <a:prstGeom prst="rect">
              <a:avLst/>
            </a:prstGeom>
          </p:spPr>
        </p:pic>
        <p:sp>
          <p:nvSpPr>
            <p:cNvPr id="25" name="TextBox 24">
              <a:extLst>
                <a:ext uri="{FF2B5EF4-FFF2-40B4-BE49-F238E27FC236}">
                  <a16:creationId xmlns:a16="http://schemas.microsoft.com/office/drawing/2014/main" id="{8B585C97-B069-4790-AED4-AD842A2B9040}"/>
                </a:ext>
              </a:extLst>
            </p:cNvPr>
            <p:cNvSpPr txBox="1"/>
            <p:nvPr/>
          </p:nvSpPr>
          <p:spPr>
            <a:xfrm>
              <a:off x="6362856" y="6086237"/>
              <a:ext cx="273193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dotnet/reactive</a:t>
              </a:r>
            </a:p>
          </p:txBody>
        </p:sp>
      </p:grpSp>
    </p:spTree>
    <p:extLst>
      <p:ext uri="{BB962C8B-B14F-4D97-AF65-F5344CB8AC3E}">
        <p14:creationId xmlns:p14="http://schemas.microsoft.com/office/powerpoint/2010/main" val="2247734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AD37D8-0DA1-4F2B-8AB5-663659E5D2AD}"/>
              </a:ext>
            </a:extLst>
          </p:cNvPr>
          <p:cNvSpPr>
            <a:spLocks noGrp="1"/>
          </p:cNvSpPr>
          <p:nvPr>
            <p:ph type="title"/>
          </p:nvPr>
        </p:nvSpPr>
        <p:spPr/>
        <p:txBody>
          <a:bodyPr>
            <a:normAutofit/>
          </a:bodyPr>
          <a:lstStyle/>
          <a:p>
            <a:r>
              <a:rPr lang="en-US" dirty="0" err="1"/>
              <a:t>SignalR</a:t>
            </a:r>
            <a:r>
              <a:rPr lang="en-US" dirty="0"/>
              <a:t> clients</a:t>
            </a:r>
          </a:p>
        </p:txBody>
      </p:sp>
      <p:sp>
        <p:nvSpPr>
          <p:cNvPr id="11" name="Text Placeholder 10">
            <a:extLst>
              <a:ext uri="{FF2B5EF4-FFF2-40B4-BE49-F238E27FC236}">
                <a16:creationId xmlns:a16="http://schemas.microsoft.com/office/drawing/2014/main" id="{9ED8B422-D946-447D-A8A1-AB9079492FA3}"/>
              </a:ext>
            </a:extLst>
          </p:cNvPr>
          <p:cNvSpPr>
            <a:spLocks noGrp="1"/>
          </p:cNvSpPr>
          <p:nvPr>
            <p:ph type="body" sz="quarter" idx="11"/>
          </p:nvPr>
        </p:nvSpPr>
        <p:spPr>
          <a:xfrm>
            <a:off x="434974" y="1137076"/>
            <a:ext cx="5667375" cy="3876565"/>
          </a:xfrm>
        </p:spPr>
        <p:txBody>
          <a:bodyPr/>
          <a:lstStyle/>
          <a:p>
            <a:r>
              <a:rPr lang="en-US" sz="1800" dirty="0">
                <a:solidFill>
                  <a:schemeClr val="tx1"/>
                </a:solidFill>
              </a:rPr>
              <a:t>.NET client</a:t>
            </a:r>
          </a:p>
          <a:p>
            <a:endParaRPr lang="en-US" sz="1800" dirty="0"/>
          </a:p>
          <a:p>
            <a:r>
              <a:rPr lang="en-US" sz="1800" dirty="0"/>
              <a:t>NuGet package:</a:t>
            </a:r>
          </a:p>
          <a:p>
            <a:pPr marL="342900" indent="-342900">
              <a:buFont typeface="Arial" panose="020B0604020202020204" pitchFamily="34" charset="0"/>
              <a:buChar char="•"/>
            </a:pPr>
            <a:r>
              <a:rPr lang="en-US" sz="1800" dirty="0" err="1"/>
              <a:t>Microsoft.AspNetCore.SignalR.Client</a:t>
            </a:r>
            <a:endParaRPr lang="en-US" sz="1800" dirty="0">
              <a:solidFill>
                <a:schemeClr val="tx1"/>
              </a:solidFill>
            </a:endParaRPr>
          </a:p>
          <a:p>
            <a:endParaRPr lang="en-US" sz="1800" dirty="0"/>
          </a:p>
          <a:p>
            <a:endParaRPr lang="en-US" sz="1800" dirty="0"/>
          </a:p>
        </p:txBody>
      </p:sp>
      <p:sp>
        <p:nvSpPr>
          <p:cNvPr id="12" name="Text Placeholder 11">
            <a:extLst>
              <a:ext uri="{FF2B5EF4-FFF2-40B4-BE49-F238E27FC236}">
                <a16:creationId xmlns:a16="http://schemas.microsoft.com/office/drawing/2014/main" id="{289BFA14-4CE0-448F-8FE7-00FC51D9228C}"/>
              </a:ext>
            </a:extLst>
          </p:cNvPr>
          <p:cNvSpPr>
            <a:spLocks noGrp="1"/>
          </p:cNvSpPr>
          <p:nvPr>
            <p:ph type="body" sz="quarter" idx="13"/>
          </p:nvPr>
        </p:nvSpPr>
        <p:spPr>
          <a:xfrm>
            <a:off x="6334127" y="1137076"/>
            <a:ext cx="5659119" cy="3031599"/>
          </a:xfrm>
        </p:spPr>
        <p:txBody>
          <a:bodyPr/>
          <a:lstStyle/>
          <a:p>
            <a:r>
              <a:rPr lang="en-US" sz="1800" dirty="0">
                <a:solidFill>
                  <a:schemeClr val="tx1"/>
                </a:solidFill>
              </a:rPr>
              <a:t>TypeScript / JavaScript client</a:t>
            </a:r>
          </a:p>
          <a:p>
            <a:endParaRPr lang="en-US" sz="1800" dirty="0"/>
          </a:p>
          <a:p>
            <a:r>
              <a:rPr lang="en-US" sz="1800" dirty="0" err="1"/>
              <a:t>npm</a:t>
            </a:r>
            <a:r>
              <a:rPr lang="en-US" sz="1800" dirty="0"/>
              <a:t> package:</a:t>
            </a:r>
          </a:p>
          <a:p>
            <a:pPr marL="285750" indent="-285750">
              <a:buFont typeface="Arial" panose="020B0604020202020204" pitchFamily="34" charset="0"/>
              <a:buChar char="•"/>
            </a:pPr>
            <a:r>
              <a:rPr lang="en-US" sz="1800" dirty="0" err="1"/>
              <a:t>npm</a:t>
            </a:r>
            <a:r>
              <a:rPr lang="en-US" sz="1800" dirty="0"/>
              <a:t> install @</a:t>
            </a:r>
            <a:r>
              <a:rPr lang="en-US" sz="1800" dirty="0" err="1"/>
              <a:t>aspnet</a:t>
            </a:r>
            <a:r>
              <a:rPr lang="en-US" sz="1800" dirty="0"/>
              <a:t>/</a:t>
            </a:r>
            <a:r>
              <a:rPr lang="en-US" sz="1800" dirty="0" err="1"/>
              <a:t>signalr</a:t>
            </a:r>
            <a:endParaRPr lang="en-US" sz="1800" dirty="0"/>
          </a:p>
          <a:p>
            <a:endParaRPr lang="en-US" sz="1800" dirty="0"/>
          </a:p>
          <a:p>
            <a:r>
              <a:rPr lang="en-US" sz="1800" dirty="0"/>
              <a:t>CDN:</a:t>
            </a:r>
          </a:p>
          <a:p>
            <a:pPr marL="285750" indent="-285750">
              <a:buFont typeface="Arial" panose="020B0604020202020204" pitchFamily="34" charset="0"/>
              <a:buChar char="•"/>
            </a:pPr>
            <a:r>
              <a:rPr lang="en-US" sz="1800" dirty="0" err="1"/>
              <a:t>libman</a:t>
            </a:r>
            <a:r>
              <a:rPr lang="en-US" sz="1800" dirty="0"/>
              <a:t> install @</a:t>
            </a:r>
            <a:r>
              <a:rPr lang="en-US" sz="1800" dirty="0" err="1"/>
              <a:t>aspnet</a:t>
            </a:r>
            <a:r>
              <a:rPr lang="en-US" sz="1800" dirty="0"/>
              <a:t>/</a:t>
            </a:r>
            <a:r>
              <a:rPr lang="en-US" sz="1800" dirty="0" err="1"/>
              <a:t>signalr</a:t>
            </a:r>
            <a:r>
              <a:rPr lang="en-US" sz="1800" dirty="0"/>
              <a:t> -p </a:t>
            </a:r>
            <a:r>
              <a:rPr lang="en-US" sz="1800" dirty="0" err="1"/>
              <a:t>unpkg</a:t>
            </a:r>
            <a:r>
              <a:rPr lang="en-US" sz="1800" dirty="0"/>
              <a:t> -d </a:t>
            </a:r>
            <a:r>
              <a:rPr lang="en-US" sz="1800" dirty="0" err="1"/>
              <a:t>wwwroot</a:t>
            </a:r>
            <a:r>
              <a:rPr lang="en-US" sz="1800" dirty="0"/>
              <a:t>/lib/</a:t>
            </a:r>
            <a:r>
              <a:rPr lang="en-US" sz="1800" dirty="0" err="1"/>
              <a:t>signalr</a:t>
            </a:r>
            <a:r>
              <a:rPr lang="en-US" sz="1800" dirty="0"/>
              <a:t> --files </a:t>
            </a:r>
            <a:r>
              <a:rPr lang="en-US" sz="1800" dirty="0" err="1"/>
              <a:t>dist</a:t>
            </a:r>
            <a:r>
              <a:rPr lang="en-US" sz="1800" dirty="0"/>
              <a:t>/browser/signalr.js --files </a:t>
            </a:r>
            <a:r>
              <a:rPr lang="en-US" sz="1800" dirty="0" err="1"/>
              <a:t>dist</a:t>
            </a:r>
            <a:r>
              <a:rPr lang="en-US" sz="1800" dirty="0"/>
              <a:t>/browser/signalr.min.js</a:t>
            </a:r>
          </a:p>
        </p:txBody>
      </p:sp>
    </p:spTree>
    <p:extLst>
      <p:ext uri="{BB962C8B-B14F-4D97-AF65-F5344CB8AC3E}">
        <p14:creationId xmlns:p14="http://schemas.microsoft.com/office/powerpoint/2010/main" val="173034312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p:txBody>
          <a:bodyPr/>
          <a:lstStyle/>
          <a:p>
            <a:r>
              <a:rPr lang="en-US"/>
              <a:t>Subhead Segoe UI 28pt</a:t>
            </a:r>
          </a:p>
          <a:p>
            <a:r>
              <a:rPr lang="en-US"/>
              <a:t>Subhead Segoe UI 28pt</a:t>
            </a:r>
          </a:p>
          <a:p>
            <a:r>
              <a:rPr lang="en-US"/>
              <a:t>Subhead Segoe UI 28pt</a:t>
            </a: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t>Device layout</a:t>
            </a:r>
          </a:p>
        </p:txBody>
      </p:sp>
      <p:grpSp>
        <p:nvGrpSpPr>
          <p:cNvPr id="15" name="Group 14">
            <a:extLst>
              <a:ext uri="{FF2B5EF4-FFF2-40B4-BE49-F238E27FC236}">
                <a16:creationId xmlns:a16="http://schemas.microsoft.com/office/drawing/2014/main" id="{7FEEA1F5-22F8-FD4A-87AB-953886166E6A}"/>
              </a:ext>
            </a:extLst>
          </p:cNvPr>
          <p:cNvGrpSpPr/>
          <p:nvPr/>
        </p:nvGrpSpPr>
        <p:grpSpPr>
          <a:xfrm>
            <a:off x="445128" y="6559056"/>
            <a:ext cx="11553197" cy="96950"/>
            <a:chOff x="445128" y="6559056"/>
            <a:chExt cx="11553197" cy="96950"/>
          </a:xfrm>
        </p:grpSpPr>
        <p:sp>
          <p:nvSpPr>
            <p:cNvPr id="16" name="TextBox 15">
              <a:extLst>
                <a:ext uri="{FF2B5EF4-FFF2-40B4-BE49-F238E27FC236}">
                  <a16:creationId xmlns:a16="http://schemas.microsoft.com/office/drawing/2014/main" id="{4E50B62D-D02D-6844-9A8A-26A4BF3C78C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7" name="Freeform: Shape 7">
              <a:extLst>
                <a:ext uri="{FF2B5EF4-FFF2-40B4-BE49-F238E27FC236}">
                  <a16:creationId xmlns:a16="http://schemas.microsoft.com/office/drawing/2014/main" id="{4288F20F-195E-FE49-9C87-34AAE2BEC50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Online Image Placeholder 7">
            <a:extLst>
              <a:ext uri="{FF2B5EF4-FFF2-40B4-BE49-F238E27FC236}">
                <a16:creationId xmlns:a16="http://schemas.microsoft.com/office/drawing/2014/main" id="{D747A8D5-B283-4BD8-88E0-C109BA237448}"/>
              </a:ext>
            </a:extLst>
          </p:cNvPr>
          <p:cNvSpPr>
            <a:spLocks noGrp="1"/>
          </p:cNvSpPr>
          <p:nvPr>
            <p:ph type="clipArt" sz="quarter" idx="11"/>
          </p:nvPr>
        </p:nvSpPr>
        <p:spPr>
          <a:xfrm>
            <a:off x="6256337" y="1539239"/>
            <a:ext cx="6179339" cy="4450081"/>
          </a:xfrm>
        </p:spPr>
      </p:sp>
      <p:pic>
        <p:nvPicPr>
          <p:cNvPr id="18" name="Picture 17">
            <a:extLst>
              <a:ext uri="{FF2B5EF4-FFF2-40B4-BE49-F238E27FC236}">
                <a16:creationId xmlns:a16="http://schemas.microsoft.com/office/drawing/2014/main" id="{F3F56E2C-5A5F-40F4-AD25-37FB931C457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pic>
        <p:nvPicPr>
          <p:cNvPr id="21" name="Picture 20">
            <a:extLst>
              <a:ext uri="{FF2B5EF4-FFF2-40B4-BE49-F238E27FC236}">
                <a16:creationId xmlns:a16="http://schemas.microsoft.com/office/drawing/2014/main" id="{AF8044BC-02C5-4B56-AD8B-2AA1DC88E1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049360"/>
            <a:ext cx="5357600" cy="3912683"/>
          </a:xfrm>
          <a:prstGeom prst="rect">
            <a:avLst/>
          </a:prstGeom>
        </p:spPr>
      </p:pic>
    </p:spTree>
    <p:extLst>
      <p:ext uri="{BB962C8B-B14F-4D97-AF65-F5344CB8AC3E}">
        <p14:creationId xmlns:p14="http://schemas.microsoft.com/office/powerpoint/2010/main" val="99073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1573F-C914-4AEB-B07D-ADFA2F019FEA}"/>
              </a:ext>
            </a:extLst>
          </p:cNvPr>
          <p:cNvSpPr>
            <a:spLocks noGrp="1"/>
          </p:cNvSpPr>
          <p:nvPr>
            <p:ph type="title"/>
          </p:nvPr>
        </p:nvSpPr>
        <p:spPr>
          <a:xfrm>
            <a:off x="467184" y="466301"/>
            <a:ext cx="11502107" cy="1366523"/>
          </a:xfrm>
        </p:spPr>
        <p:txBody>
          <a:bodyPr>
            <a:noAutofit/>
          </a:bodyPr>
          <a:lstStyle/>
          <a:p>
            <a:r>
              <a:rPr lang="en-US" sz="4488"/>
              <a:t>Segoe UI is the font that’s used for </a:t>
            </a:r>
            <a:br>
              <a:rPr lang="en-US" sz="4488"/>
            </a:br>
            <a:r>
              <a:rPr lang="en-US" sz="4488"/>
              <a:t>on-screen and digital executions</a:t>
            </a:r>
          </a:p>
        </p:txBody>
      </p:sp>
      <p:sp>
        <p:nvSpPr>
          <p:cNvPr id="7" name="Content Placeholder 6">
            <a:extLst>
              <a:ext uri="{FF2B5EF4-FFF2-40B4-BE49-F238E27FC236}">
                <a16:creationId xmlns:a16="http://schemas.microsoft.com/office/drawing/2014/main" id="{C98320B9-A724-45AB-B0E8-6098814174DA}"/>
              </a:ext>
            </a:extLst>
          </p:cNvPr>
          <p:cNvSpPr>
            <a:spLocks noGrp="1"/>
          </p:cNvSpPr>
          <p:nvPr>
            <p:ph sz="quarter" idx="4294967295"/>
          </p:nvPr>
        </p:nvSpPr>
        <p:spPr>
          <a:xfrm>
            <a:off x="467183" y="2599346"/>
            <a:ext cx="5284752" cy="4057393"/>
          </a:xfrm>
        </p:spPr>
        <p:txBody>
          <a:bodyPr vert="horz" wrap="square" lIns="0" tIns="0" rIns="279781" bIns="0" rtlCol="0">
            <a:spAutoFit/>
          </a:bodyPr>
          <a:lstStyle/>
          <a:p>
            <a:pPr>
              <a:spcBef>
                <a:spcPts val="1800"/>
              </a:spcBef>
              <a:spcAft>
                <a:spcPts val="600"/>
              </a:spcAft>
            </a:pPr>
            <a:r>
              <a:rPr lang="en-US">
                <a:latin typeface="+mj-lt"/>
              </a:rPr>
              <a:t>Size and weight</a:t>
            </a:r>
          </a:p>
          <a:p>
            <a:pPr marL="0" lvl="1">
              <a:spcAft>
                <a:spcPts val="0"/>
              </a:spcAft>
            </a:pPr>
            <a:r>
              <a:rPr lang="en-US" sz="1224"/>
              <a:t>Limit type to no more than three sizes on a slide.</a:t>
            </a:r>
          </a:p>
          <a:p>
            <a:pPr marL="0" lvl="1">
              <a:spcAft>
                <a:spcPts val="0"/>
              </a:spcAft>
            </a:pPr>
            <a:r>
              <a:rPr lang="en-US" sz="1224"/>
              <a:t>Use </a:t>
            </a:r>
            <a:r>
              <a:rPr lang="en-US" sz="1224" err="1"/>
              <a:t>Semibold</a:t>
            </a:r>
            <a:r>
              <a:rPr lang="en-US" sz="1224"/>
              <a:t> for text larger than 28pt.</a:t>
            </a:r>
          </a:p>
          <a:p>
            <a:pPr marL="0" lvl="1">
              <a:spcAft>
                <a:spcPts val="0"/>
              </a:spcAft>
            </a:pPr>
            <a:r>
              <a:rPr lang="en-US" sz="1224"/>
              <a:t>Use Regular for increased legibility at small sizes or over backgrounds.</a:t>
            </a:r>
          </a:p>
          <a:p>
            <a:pPr marL="0" lvl="1">
              <a:spcAft>
                <a:spcPts val="0"/>
              </a:spcAft>
            </a:pPr>
            <a:r>
              <a:rPr lang="en-US" sz="1224"/>
              <a:t>Use </a:t>
            </a:r>
            <a:r>
              <a:rPr lang="en-US" sz="1224" err="1"/>
              <a:t>Semibold</a:t>
            </a:r>
            <a:r>
              <a:rPr lang="en-US" sz="1224"/>
              <a:t> for subheads and headlines.</a:t>
            </a:r>
          </a:p>
          <a:p>
            <a:pPr marL="0" lvl="1">
              <a:spcAft>
                <a:spcPts val="0"/>
              </a:spcAft>
            </a:pPr>
            <a:r>
              <a:rPr lang="en-US" sz="1224"/>
              <a:t>Segoe Black, Light and Condensed should not be used.</a:t>
            </a:r>
          </a:p>
          <a:p>
            <a:pPr>
              <a:spcBef>
                <a:spcPts val="1800"/>
              </a:spcBef>
              <a:spcAft>
                <a:spcPts val="600"/>
              </a:spcAft>
            </a:pPr>
            <a:r>
              <a:rPr lang="en-US">
                <a:latin typeface="+mj-lt"/>
              </a:rPr>
              <a:t>Case</a:t>
            </a:r>
            <a:endParaRPr lang="en-US" sz="2040">
              <a:latin typeface="+mj-lt"/>
            </a:endParaRPr>
          </a:p>
          <a:p>
            <a:pPr marL="0" lvl="1">
              <a:spcAft>
                <a:spcPts val="0"/>
              </a:spcAft>
            </a:pPr>
            <a:r>
              <a:rPr lang="en-US" sz="1224"/>
              <a:t>Sentence case is our standard for all communications.</a:t>
            </a:r>
          </a:p>
          <a:p>
            <a:pPr marL="0" lvl="1">
              <a:spcAft>
                <a:spcPts val="0"/>
              </a:spcAft>
            </a:pPr>
            <a:r>
              <a:rPr lang="en-US" sz="1224"/>
              <a:t>Use all-uppercase sparingly – for titles, short headings, or subheadings, and never for full paragraphs.</a:t>
            </a:r>
          </a:p>
          <a:p>
            <a:pPr marL="0" lvl="1">
              <a:spcAft>
                <a:spcPts val="0"/>
              </a:spcAft>
            </a:pPr>
            <a:r>
              <a:rPr lang="en-US" sz="1224"/>
              <a:t>Don’t use all-lowercase type.</a:t>
            </a:r>
          </a:p>
          <a:p>
            <a:pPr>
              <a:spcBef>
                <a:spcPts val="1800"/>
              </a:spcBef>
              <a:spcAft>
                <a:spcPts val="600"/>
              </a:spcAft>
            </a:pPr>
            <a:r>
              <a:rPr lang="en-US">
                <a:latin typeface="+mj-lt"/>
              </a:rPr>
              <a:t>Justification</a:t>
            </a:r>
            <a:endParaRPr lang="en-US" sz="2040">
              <a:latin typeface="+mj-lt"/>
            </a:endParaRPr>
          </a:p>
          <a:p>
            <a:pPr marL="0" lvl="1">
              <a:spcAft>
                <a:spcPts val="0"/>
              </a:spcAft>
            </a:pPr>
            <a:r>
              <a:rPr lang="en-US" sz="1224"/>
              <a:t>Type should be set flush left, ragged right. </a:t>
            </a:r>
            <a:br>
              <a:rPr lang="en-US" sz="1224"/>
            </a:br>
            <a:r>
              <a:rPr lang="en-US" sz="1224"/>
              <a:t>Avoid windows, orphans and lines that end with hyphens.</a:t>
            </a:r>
          </a:p>
        </p:txBody>
      </p:sp>
      <p:sp>
        <p:nvSpPr>
          <p:cNvPr id="8" name="Content Placeholder 6">
            <a:extLst/>
          </p:cNvPr>
          <p:cNvSpPr>
            <a:spLocks noGrp="1"/>
          </p:cNvSpPr>
          <p:nvPr>
            <p:ph type="subTitle" idx="4294967295"/>
          </p:nvPr>
        </p:nvSpPr>
        <p:spPr>
          <a:xfrm>
            <a:off x="467183" y="1832825"/>
            <a:ext cx="11035806" cy="439465"/>
          </a:xfrm>
        </p:spPr>
        <p:txBody>
          <a:bodyPr/>
          <a:lstStyle/>
          <a:p>
            <a:pPr>
              <a:spcBef>
                <a:spcPts val="612"/>
              </a:spcBef>
            </a:pPr>
            <a:r>
              <a:rPr lang="en-US">
                <a:latin typeface="+mj-lt"/>
              </a:rPr>
              <a:t>Follow these guidelines for PowerPoint</a:t>
            </a:r>
          </a:p>
        </p:txBody>
      </p:sp>
      <p:pic>
        <p:nvPicPr>
          <p:cNvPr id="11" name="Picture 10">
            <a:extLst>
              <a:ext uri="{FF2B5EF4-FFF2-40B4-BE49-F238E27FC236}">
                <a16:creationId xmlns:a16="http://schemas.microsoft.com/office/drawing/2014/main" id="{C50417C8-F088-46A0-8A5A-BABBD05F6A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8238" y="2642376"/>
            <a:ext cx="5751052" cy="3366789"/>
          </a:xfrm>
          <a:prstGeom prst="rect">
            <a:avLst/>
          </a:prstGeom>
          <a:solidFill>
            <a:schemeClr val="tx1"/>
          </a:solidFill>
          <a:ln>
            <a:noFill/>
          </a:ln>
        </p:spPr>
      </p:pic>
    </p:spTree>
    <p:extLst>
      <p:ext uri="{BB962C8B-B14F-4D97-AF65-F5344CB8AC3E}">
        <p14:creationId xmlns:p14="http://schemas.microsoft.com/office/powerpoint/2010/main" val="355549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a:t>Azure brand colors</a:t>
            </a:r>
          </a:p>
        </p:txBody>
      </p:sp>
      <p:sp>
        <p:nvSpPr>
          <p:cNvPr id="10" name="Subtitle 9">
            <a:extLst>
              <a:ext uri="{FF2B5EF4-FFF2-40B4-BE49-F238E27FC236}">
                <a16:creationId xmlns:a16="http://schemas.microsoft.com/office/drawing/2014/main" id="{8636F5EB-D7A9-D442-9DE3-C9209F4D27C9}"/>
              </a:ext>
            </a:extLst>
          </p:cNvPr>
          <p:cNvSpPr>
            <a:spLocks noGrp="1"/>
          </p:cNvSpPr>
          <p:nvPr>
            <p:ph type="subTitle" idx="27"/>
          </p:nvPr>
        </p:nvSpPr>
        <p:spPr>
          <a:xfrm>
            <a:off x="466368" y="1222019"/>
            <a:ext cx="11503739" cy="753411"/>
          </a:xfrm>
        </p:spPr>
        <p:txBody>
          <a:bodyPr/>
          <a:lstStyle/>
          <a:p>
            <a:r>
              <a:rPr lang="en-US"/>
              <a:t>Digital and on-screen applications use RGB or HEX color formulas. </a:t>
            </a:r>
            <a:br>
              <a:rPr lang="en-US"/>
            </a:br>
            <a:r>
              <a:rPr lang="en-US"/>
              <a:t>The color formulas are shown below.</a:t>
            </a:r>
          </a:p>
        </p:txBody>
      </p:sp>
      <p:sp>
        <p:nvSpPr>
          <p:cNvPr id="3" name="Rectangle 2"/>
          <p:cNvSpPr/>
          <p:nvPr/>
        </p:nvSpPr>
        <p:spPr>
          <a:xfrm>
            <a:off x="467183" y="2642376"/>
            <a:ext cx="2176075" cy="2137216"/>
          </a:xfrm>
          <a:prstGeom prst="rect">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lIns="139891" tIns="139891" rtlCol="0" anchor="t" anchorCtr="0"/>
          <a:lstStyle/>
          <a:p>
            <a:pPr lvl="0"/>
            <a:r>
              <a:rPr lang="en-US" sz="1873" b="1">
                <a:solidFill>
                  <a:srgbClr val="FFFFFF"/>
                </a:solidFill>
              </a:rPr>
              <a:t>Azure Blue</a:t>
            </a:r>
          </a:p>
          <a:p>
            <a:pPr lvl="0"/>
            <a:endParaRPr lang="en-US" sz="1873" b="1">
              <a:solidFill>
                <a:srgbClr val="FFFFFF"/>
              </a:solidFill>
            </a:endParaRPr>
          </a:p>
          <a:p>
            <a:pPr lvl="0"/>
            <a:r>
              <a:rPr lang="is-IS" sz="1873">
                <a:solidFill>
                  <a:srgbClr val="FFFFFF"/>
                </a:solidFill>
              </a:rPr>
              <a:t>R0 G120 B215</a:t>
            </a:r>
            <a:br>
              <a:rPr lang="en-US" sz="1873">
                <a:solidFill>
                  <a:srgbClr val="FFFFFF"/>
                </a:solidFill>
              </a:rPr>
            </a:br>
            <a:r>
              <a:rPr lang="en-US" sz="1873">
                <a:solidFill>
                  <a:srgbClr val="FFFFFF"/>
                </a:solidFill>
              </a:rPr>
              <a:t>0078D7</a:t>
            </a:r>
          </a:p>
        </p:txBody>
      </p:sp>
      <p:sp>
        <p:nvSpPr>
          <p:cNvPr id="29" name="Rectangle 28"/>
          <p:cNvSpPr/>
          <p:nvPr/>
        </p:nvSpPr>
        <p:spPr>
          <a:xfrm>
            <a:off x="6218237" y="2642376"/>
            <a:ext cx="2176074" cy="2137216"/>
          </a:xfrm>
          <a:prstGeom prst="rect">
            <a:avLst/>
          </a:prstGeom>
          <a:solidFill>
            <a:srgbClr val="B1D6F2"/>
          </a:solidFill>
          <a:ln>
            <a:noFill/>
          </a:ln>
        </p:spPr>
        <p:style>
          <a:lnRef idx="1">
            <a:schemeClr val="accent1"/>
          </a:lnRef>
          <a:fillRef idx="3">
            <a:schemeClr val="accent1"/>
          </a:fillRef>
          <a:effectRef idx="2">
            <a:schemeClr val="accent1"/>
          </a:effectRef>
          <a:fontRef idx="minor">
            <a:schemeClr val="lt1"/>
          </a:fontRef>
        </p:style>
        <p:txBody>
          <a:bodyPr lIns="139891" tIns="139891" rtlCol="0" anchor="t" anchorCtr="0"/>
          <a:lstStyle/>
          <a:p>
            <a:pPr lvl="0"/>
            <a:r>
              <a:rPr lang="en-US" sz="1873" b="1">
                <a:solidFill>
                  <a:srgbClr val="000000"/>
                </a:solidFill>
              </a:rPr>
              <a:t>Light Blue</a:t>
            </a:r>
          </a:p>
          <a:p>
            <a:pPr lvl="0"/>
            <a:endParaRPr lang="en-US" sz="1873" b="1">
              <a:solidFill>
                <a:srgbClr val="000000"/>
              </a:solidFill>
            </a:endParaRPr>
          </a:p>
          <a:p>
            <a:pPr lvl="0"/>
            <a:r>
              <a:rPr lang="en-US" sz="1873">
                <a:solidFill>
                  <a:srgbClr val="000000"/>
                </a:solidFill>
              </a:rPr>
              <a:t>R177 G214 B242</a:t>
            </a:r>
            <a:br>
              <a:rPr lang="en-US" sz="1873">
                <a:solidFill>
                  <a:srgbClr val="000000"/>
                </a:solidFill>
              </a:rPr>
            </a:br>
            <a:r>
              <a:rPr lang="en-US" sz="1873">
                <a:solidFill>
                  <a:srgbClr val="000000"/>
                </a:solidFill>
              </a:rPr>
              <a:t>B1D6F2</a:t>
            </a:r>
          </a:p>
        </p:txBody>
      </p:sp>
      <p:sp>
        <p:nvSpPr>
          <p:cNvPr id="31" name="Rectangle 30"/>
          <p:cNvSpPr/>
          <p:nvPr/>
        </p:nvSpPr>
        <p:spPr>
          <a:xfrm>
            <a:off x="3354936" y="2642376"/>
            <a:ext cx="2163849" cy="2137216"/>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lIns="139891" tIns="139891" rtlCol="0" anchor="t" anchorCtr="0"/>
          <a:lstStyle/>
          <a:p>
            <a:pPr lvl="0"/>
            <a:r>
              <a:rPr lang="en-US" sz="1873" b="1">
                <a:solidFill>
                  <a:srgbClr val="FFFFFF"/>
                </a:solidFill>
              </a:rPr>
              <a:t>Medium Blue</a:t>
            </a:r>
          </a:p>
          <a:p>
            <a:pPr lvl="0"/>
            <a:endParaRPr lang="en-US" sz="1873" b="1">
              <a:solidFill>
                <a:srgbClr val="FFFFFF"/>
              </a:solidFill>
            </a:endParaRPr>
          </a:p>
          <a:p>
            <a:pPr lvl="0"/>
            <a:r>
              <a:rPr lang="en-US" sz="1873">
                <a:solidFill>
                  <a:srgbClr val="FFFFFF"/>
                </a:solidFill>
              </a:rPr>
              <a:t>R77 G176 B255</a:t>
            </a:r>
            <a:br>
              <a:rPr lang="en-US" sz="1873">
                <a:solidFill>
                  <a:srgbClr val="FFFFFF"/>
                </a:solidFill>
              </a:rPr>
            </a:br>
            <a:r>
              <a:rPr lang="cs-CZ" sz="1873">
                <a:solidFill>
                  <a:srgbClr val="FFFFFF"/>
                </a:solidFill>
              </a:rPr>
              <a:t>4DB0FF</a:t>
            </a:r>
            <a:endParaRPr lang="en-US" sz="1873">
              <a:solidFill>
                <a:srgbClr val="FFFFFF"/>
              </a:solidFill>
            </a:endParaRPr>
          </a:p>
        </p:txBody>
      </p:sp>
      <p:sp>
        <p:nvSpPr>
          <p:cNvPr id="32" name="Content Placeholder 17"/>
          <p:cNvSpPr txBox="1">
            <a:spLocks/>
          </p:cNvSpPr>
          <p:nvPr/>
        </p:nvSpPr>
        <p:spPr>
          <a:xfrm>
            <a:off x="653486" y="2773505"/>
            <a:ext cx="2166727" cy="1575111"/>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endParaRPr lang="en-US" sz="1836" b="0">
              <a:solidFill>
                <a:schemeClr val="tx1"/>
              </a:solidFill>
              <a:latin typeface="+mn-lt"/>
            </a:endParaRPr>
          </a:p>
        </p:txBody>
      </p:sp>
      <p:grpSp>
        <p:nvGrpSpPr>
          <p:cNvPr id="6" name="Group 5"/>
          <p:cNvGrpSpPr/>
          <p:nvPr/>
        </p:nvGrpSpPr>
        <p:grpSpPr>
          <a:xfrm>
            <a:off x="467183" y="5125249"/>
            <a:ext cx="10763798" cy="1649796"/>
            <a:chOff x="457200" y="5025210"/>
            <a:chExt cx="11109478" cy="1617593"/>
          </a:xfrm>
        </p:grpSpPr>
        <p:sp>
          <p:nvSpPr>
            <p:cNvPr id="40" name="Rectangle 39"/>
            <p:cNvSpPr/>
            <p:nvPr/>
          </p:nvSpPr>
          <p:spPr>
            <a:xfrm>
              <a:off x="457200" y="5372100"/>
              <a:ext cx="2229119" cy="1270703"/>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rgbClr val="FFFFFF"/>
                  </a:solidFill>
                  <a:latin typeface="Segoe UI" charset="0"/>
                  <a:cs typeface="Segoe UI" charset="0"/>
                </a:rPr>
                <a:t>R3 G90 B160</a:t>
              </a:r>
            </a:p>
            <a:p>
              <a:pPr lvl="0"/>
              <a:r>
                <a:rPr lang="en-US" sz="1632">
                  <a:solidFill>
                    <a:srgbClr val="FFFFFF"/>
                  </a:solidFill>
                  <a:latin typeface="Segoe UI" charset="0"/>
                  <a:cs typeface="Segoe UI" charset="0"/>
                </a:rPr>
                <a:t>035AA0</a:t>
              </a:r>
            </a:p>
            <a:p>
              <a:pPr lvl="0"/>
              <a:endParaRPr lang="en-GB" sz="1632">
                <a:solidFill>
                  <a:srgbClr val="FFFFFF"/>
                </a:solidFill>
                <a:latin typeface="Segoe UI" charset="0"/>
                <a:cs typeface="Segoe UI" charset="0"/>
              </a:endParaRPr>
            </a:p>
            <a:p>
              <a:pPr lvl="0"/>
              <a:endParaRPr lang="en-US" sz="1632">
                <a:solidFill>
                  <a:srgbClr val="FFFFFF"/>
                </a:solidFill>
                <a:latin typeface="Segoe UI" charset="0"/>
                <a:cs typeface="Segoe UI" charset="0"/>
              </a:endParaRPr>
            </a:p>
          </p:txBody>
        </p:sp>
        <p:sp>
          <p:nvSpPr>
            <p:cNvPr id="41" name="Rectangle 40"/>
            <p:cNvSpPr/>
            <p:nvPr/>
          </p:nvSpPr>
          <p:spPr>
            <a:xfrm>
              <a:off x="2680432" y="5372100"/>
              <a:ext cx="2221896" cy="1270703"/>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rgbClr val="FFFFFF"/>
                  </a:solidFill>
                  <a:latin typeface="Segoe UI" charset="0"/>
                  <a:cs typeface="Segoe UI" charset="0"/>
                </a:rPr>
                <a:t>R0 G120 B215</a:t>
              </a:r>
            </a:p>
            <a:p>
              <a:pPr lvl="0"/>
              <a:r>
                <a:rPr lang="en-US" sz="1632">
                  <a:solidFill>
                    <a:srgbClr val="FFFFFF"/>
                  </a:solidFill>
                  <a:latin typeface="Segoe UI" charset="0"/>
                  <a:cs typeface="Segoe UI" charset="0"/>
                </a:rPr>
                <a:t>0078D7</a:t>
              </a:r>
            </a:p>
            <a:p>
              <a:pPr lvl="0"/>
              <a:endParaRPr lang="en-GB" sz="1632">
                <a:solidFill>
                  <a:srgbClr val="FFFFFF"/>
                </a:solidFill>
                <a:latin typeface="Segoe UI" charset="0"/>
                <a:cs typeface="Segoe UI" charset="0"/>
              </a:endParaRPr>
            </a:p>
            <a:p>
              <a:pPr lvl="0"/>
              <a:endParaRPr lang="en-US" sz="1632">
                <a:solidFill>
                  <a:srgbClr val="FFFFFF"/>
                </a:solidFill>
                <a:latin typeface="Segoe UI" charset="0"/>
                <a:cs typeface="Segoe UI" charset="0"/>
              </a:endParaRPr>
            </a:p>
          </p:txBody>
        </p:sp>
        <p:sp>
          <p:nvSpPr>
            <p:cNvPr id="43" name="Rectangle 42"/>
            <p:cNvSpPr/>
            <p:nvPr/>
          </p:nvSpPr>
          <p:spPr>
            <a:xfrm>
              <a:off x="4902329" y="5372100"/>
              <a:ext cx="2259227" cy="1270703"/>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rgbClr val="FFFFFF"/>
                  </a:solidFill>
                  <a:latin typeface="Segoe UI" charset="0"/>
                  <a:cs typeface="Segoe UI" charset="0"/>
                </a:rPr>
                <a:t>R77 G176 B255</a:t>
              </a:r>
              <a:br>
                <a:rPr lang="en-US" sz="1632">
                  <a:solidFill>
                    <a:srgbClr val="FFFFFF"/>
                  </a:solidFill>
                  <a:latin typeface="Segoe UI" charset="0"/>
                  <a:cs typeface="Segoe UI" charset="0"/>
                </a:rPr>
              </a:br>
              <a:r>
                <a:rPr lang="cs-CZ" sz="1632">
                  <a:solidFill>
                    <a:srgbClr val="FFFFFF"/>
                  </a:solidFill>
                  <a:latin typeface="Segoe UI" charset="0"/>
                  <a:cs typeface="Segoe UI" charset="0"/>
                </a:rPr>
                <a:t>4DB0FF</a:t>
              </a:r>
              <a:endParaRPr lang="en-GB" sz="1632">
                <a:solidFill>
                  <a:srgbClr val="FFFFFF"/>
                </a:solidFill>
                <a:latin typeface="Segoe UI" charset="0"/>
                <a:cs typeface="Segoe UI" charset="0"/>
              </a:endParaRPr>
            </a:p>
            <a:p>
              <a:pPr lvl="0"/>
              <a:endParaRPr lang="en-GB" sz="1632">
                <a:solidFill>
                  <a:srgbClr val="FFFFFF"/>
                </a:solidFill>
                <a:latin typeface="Segoe UI" charset="0"/>
                <a:cs typeface="Segoe UI" charset="0"/>
              </a:endParaRPr>
            </a:p>
            <a:p>
              <a:pPr lvl="0"/>
              <a:endParaRPr lang="en-US" sz="1632">
                <a:solidFill>
                  <a:srgbClr val="FFFFFF"/>
                </a:solidFill>
                <a:latin typeface="Segoe UI" charset="0"/>
                <a:cs typeface="Segoe UI" charset="0"/>
              </a:endParaRPr>
            </a:p>
          </p:txBody>
        </p:sp>
        <p:sp>
          <p:nvSpPr>
            <p:cNvPr id="44" name="Rectangle 43"/>
            <p:cNvSpPr/>
            <p:nvPr/>
          </p:nvSpPr>
          <p:spPr>
            <a:xfrm>
              <a:off x="7145512" y="5372100"/>
              <a:ext cx="2221896" cy="1270703"/>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chemeClr val="tx1"/>
                  </a:solidFill>
                  <a:latin typeface="Segoe UI" charset="0"/>
                  <a:cs typeface="Segoe UI" charset="0"/>
                </a:rPr>
                <a:t>R148 G208 B255</a:t>
              </a:r>
              <a:br>
                <a:rPr lang="en-US" sz="1632">
                  <a:solidFill>
                    <a:schemeClr val="tx1"/>
                  </a:solidFill>
                  <a:latin typeface="Segoe UI" charset="0"/>
                  <a:cs typeface="Segoe UI" charset="0"/>
                </a:rPr>
              </a:br>
              <a:r>
                <a:rPr lang="en-US" sz="1632">
                  <a:solidFill>
                    <a:schemeClr val="tx1"/>
                  </a:solidFill>
                  <a:latin typeface="Segoe UI" charset="0"/>
                  <a:cs typeface="Segoe UI" charset="0"/>
                </a:rPr>
                <a:t>94D0FF</a:t>
              </a:r>
            </a:p>
            <a:p>
              <a:pPr lvl="0"/>
              <a:endParaRPr lang="en-GB" sz="1632">
                <a:solidFill>
                  <a:schemeClr val="tx1"/>
                </a:solidFill>
                <a:latin typeface="Segoe UI" charset="0"/>
                <a:cs typeface="Segoe UI" charset="0"/>
              </a:endParaRPr>
            </a:p>
            <a:p>
              <a:pPr lvl="0"/>
              <a:endParaRPr lang="en-US" sz="1632">
                <a:solidFill>
                  <a:schemeClr val="tx1"/>
                </a:solidFill>
                <a:latin typeface="Segoe UI" charset="0"/>
                <a:cs typeface="Segoe UI" charset="0"/>
              </a:endParaRPr>
            </a:p>
          </p:txBody>
        </p:sp>
        <p:sp>
          <p:nvSpPr>
            <p:cNvPr id="45" name="Rectangle 44"/>
            <p:cNvSpPr/>
            <p:nvPr/>
          </p:nvSpPr>
          <p:spPr>
            <a:xfrm>
              <a:off x="9354141" y="5372100"/>
              <a:ext cx="2205853" cy="1270703"/>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chemeClr val="tx1"/>
                  </a:solidFill>
                  <a:latin typeface="Segoe UI" charset="0"/>
                  <a:cs typeface="Segoe UI" charset="0"/>
                </a:rPr>
                <a:t>R177 G214 B242</a:t>
              </a:r>
              <a:br>
                <a:rPr lang="en-US" sz="1632">
                  <a:solidFill>
                    <a:schemeClr val="tx1"/>
                  </a:solidFill>
                  <a:latin typeface="Segoe UI" charset="0"/>
                  <a:cs typeface="Segoe UI" charset="0"/>
                </a:rPr>
              </a:br>
              <a:r>
                <a:rPr lang="en-US" sz="1632">
                  <a:solidFill>
                    <a:schemeClr val="tx1"/>
                  </a:solidFill>
                  <a:latin typeface="Segoe UI" charset="0"/>
                  <a:cs typeface="Segoe UI" charset="0"/>
                </a:rPr>
                <a:t>B1D6F2</a:t>
              </a:r>
            </a:p>
            <a:p>
              <a:pPr lvl="0"/>
              <a:endParaRPr lang="en-GB" sz="1632">
                <a:solidFill>
                  <a:schemeClr val="tx1"/>
                </a:solidFill>
                <a:latin typeface="Segoe UI" charset="0"/>
                <a:cs typeface="Segoe UI" charset="0"/>
              </a:endParaRPr>
            </a:p>
            <a:p>
              <a:pPr lvl="0"/>
              <a:endParaRPr lang="en-US" sz="1632">
                <a:solidFill>
                  <a:schemeClr val="tx1"/>
                </a:solidFill>
                <a:latin typeface="Segoe UI" charset="0"/>
                <a:cs typeface="Segoe UI" charset="0"/>
              </a:endParaRPr>
            </a:p>
          </p:txBody>
        </p:sp>
        <p:sp>
          <p:nvSpPr>
            <p:cNvPr id="46" name="Text Placeholder 16"/>
            <p:cNvSpPr txBox="1">
              <a:spLocks/>
            </p:cNvSpPr>
            <p:nvPr/>
          </p:nvSpPr>
          <p:spPr>
            <a:xfrm>
              <a:off x="471173" y="5025210"/>
              <a:ext cx="11095505" cy="346890"/>
            </a:xfrm>
            <a:prstGeom prst="rect">
              <a:avLst/>
            </a:prstGeom>
            <a:noFill/>
            <a:ln w="12700">
              <a:noFill/>
            </a:ln>
          </p:spPr>
          <p:txBody>
            <a:bodyPr vert="horz" lIns="0" tIns="0" rIns="0" bIns="93260" rtlCol="0" anchor="b" anchorCtr="0">
              <a:sp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632">
                  <a:solidFill>
                    <a:schemeClr val="tx1"/>
                  </a:solidFill>
                </a:rPr>
                <a:t>Chart Colors</a:t>
              </a:r>
            </a:p>
          </p:txBody>
        </p:sp>
      </p:grpSp>
      <p:sp>
        <p:nvSpPr>
          <p:cNvPr id="11" name="Rectangle 10">
            <a:extLst>
              <a:ext uri="{FF2B5EF4-FFF2-40B4-BE49-F238E27FC236}">
                <a16:creationId xmlns:a16="http://schemas.microsoft.com/office/drawing/2014/main" id="{ED5736F7-4BA4-214D-A2BA-EC556843F29A}"/>
              </a:ext>
            </a:extLst>
          </p:cNvPr>
          <p:cNvSpPr/>
          <p:nvPr/>
        </p:nvSpPr>
        <p:spPr>
          <a:xfrm>
            <a:off x="467181" y="2244961"/>
            <a:ext cx="7927130" cy="397415"/>
          </a:xfrm>
          <a:prstGeom prst="rect">
            <a:avLst/>
          </a:prstGeom>
        </p:spPr>
        <p:txBody>
          <a:bodyPr wrap="square" lIns="0" bIns="93260" anchor="b" anchorCtr="0">
            <a:spAutoFit/>
          </a:bodyPr>
          <a:lstStyle/>
          <a:p>
            <a:r>
              <a:rPr lang="en-US" sz="1632"/>
              <a:t>Azure blue — a classic member of the Microsoft family of colors.</a:t>
            </a:r>
          </a:p>
        </p:txBody>
      </p:sp>
    </p:spTree>
    <p:extLst>
      <p:ext uri="{BB962C8B-B14F-4D97-AF65-F5344CB8AC3E}">
        <p14:creationId xmlns:p14="http://schemas.microsoft.com/office/powerpoint/2010/main" val="89214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a:t>Azure DevOps colors</a:t>
            </a:r>
          </a:p>
        </p:txBody>
      </p:sp>
      <p:sp>
        <p:nvSpPr>
          <p:cNvPr id="10" name="Subtitle 9">
            <a:extLst>
              <a:ext uri="{FF2B5EF4-FFF2-40B4-BE49-F238E27FC236}">
                <a16:creationId xmlns:a16="http://schemas.microsoft.com/office/drawing/2014/main" id="{8636F5EB-D7A9-D442-9DE3-C9209F4D27C9}"/>
              </a:ext>
            </a:extLst>
          </p:cNvPr>
          <p:cNvSpPr>
            <a:spLocks noGrp="1"/>
          </p:cNvSpPr>
          <p:nvPr>
            <p:ph type="subTitle" idx="27"/>
          </p:nvPr>
        </p:nvSpPr>
        <p:spPr>
          <a:xfrm>
            <a:off x="466368" y="1222019"/>
            <a:ext cx="11503739" cy="753411"/>
          </a:xfrm>
        </p:spPr>
        <p:txBody>
          <a:bodyPr/>
          <a:lstStyle/>
          <a:p>
            <a:r>
              <a:rPr lang="en-US"/>
              <a:t>Digital and on-screen applications use RGB or HEX color formulas. </a:t>
            </a:r>
            <a:br>
              <a:rPr lang="en-US"/>
            </a:br>
            <a:r>
              <a:rPr lang="en-US"/>
              <a:t>The color formulas are shown below.</a:t>
            </a:r>
          </a:p>
        </p:txBody>
      </p:sp>
      <p:sp>
        <p:nvSpPr>
          <p:cNvPr id="3" name="Rectangle 2"/>
          <p:cNvSpPr/>
          <p:nvPr/>
        </p:nvSpPr>
        <p:spPr>
          <a:xfrm>
            <a:off x="467183" y="2642376"/>
            <a:ext cx="2176075" cy="2137216"/>
          </a:xfrm>
          <a:prstGeom prst="rect">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lIns="139891" tIns="139891" rtlCol="0" anchor="t" anchorCtr="0"/>
          <a:lstStyle/>
          <a:p>
            <a:pPr lvl="0"/>
            <a:r>
              <a:rPr lang="en-US" sz="1873" b="1">
                <a:solidFill>
                  <a:srgbClr val="FFFFFF"/>
                </a:solidFill>
              </a:rPr>
              <a:t>Azure Blue</a:t>
            </a:r>
          </a:p>
          <a:p>
            <a:pPr lvl="0"/>
            <a:endParaRPr lang="en-US" sz="1873" b="1">
              <a:solidFill>
                <a:srgbClr val="FFFFFF"/>
              </a:solidFill>
            </a:endParaRPr>
          </a:p>
          <a:p>
            <a:pPr lvl="0"/>
            <a:r>
              <a:rPr lang="is-IS" sz="1873">
                <a:solidFill>
                  <a:srgbClr val="FFFFFF"/>
                </a:solidFill>
              </a:rPr>
              <a:t>R0 G120 B215</a:t>
            </a:r>
            <a:br>
              <a:rPr lang="en-US" sz="1873">
                <a:solidFill>
                  <a:srgbClr val="FFFFFF"/>
                </a:solidFill>
              </a:rPr>
            </a:br>
            <a:r>
              <a:rPr lang="en-US" sz="1873">
                <a:solidFill>
                  <a:srgbClr val="FFFFFF"/>
                </a:solidFill>
              </a:rPr>
              <a:t>0078D7</a:t>
            </a:r>
          </a:p>
        </p:txBody>
      </p:sp>
      <p:sp>
        <p:nvSpPr>
          <p:cNvPr id="32" name="Content Placeholder 17"/>
          <p:cNvSpPr txBox="1">
            <a:spLocks/>
          </p:cNvSpPr>
          <p:nvPr/>
        </p:nvSpPr>
        <p:spPr>
          <a:xfrm>
            <a:off x="653486" y="2773505"/>
            <a:ext cx="2166727" cy="1575111"/>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endParaRPr lang="en-US" sz="1836" b="0">
              <a:solidFill>
                <a:schemeClr val="tx1"/>
              </a:solidFill>
              <a:latin typeface="+mn-lt"/>
            </a:endParaRPr>
          </a:p>
        </p:txBody>
      </p:sp>
      <p:grpSp>
        <p:nvGrpSpPr>
          <p:cNvPr id="6" name="Group 5"/>
          <p:cNvGrpSpPr/>
          <p:nvPr/>
        </p:nvGrpSpPr>
        <p:grpSpPr>
          <a:xfrm>
            <a:off x="467183" y="5125248"/>
            <a:ext cx="10763798" cy="1648084"/>
            <a:chOff x="457200" y="5025210"/>
            <a:chExt cx="11109478" cy="1615915"/>
          </a:xfrm>
        </p:grpSpPr>
        <p:sp>
          <p:nvSpPr>
            <p:cNvPr id="40" name="Rectangle 39"/>
            <p:cNvSpPr/>
            <p:nvPr/>
          </p:nvSpPr>
          <p:spPr>
            <a:xfrm>
              <a:off x="457200" y="5372100"/>
              <a:ext cx="2229119" cy="1269024"/>
            </a:xfrm>
            <a:prstGeom prst="rect">
              <a:avLst/>
            </a:prstGeom>
            <a:solidFill>
              <a:srgbClr val="00B29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rgbClr val="FFFFFF"/>
                  </a:solidFill>
                  <a:latin typeface="Segoe UI" charset="0"/>
                  <a:cs typeface="Segoe UI" charset="0"/>
                </a:rPr>
                <a:t>R0 G178 B148</a:t>
              </a:r>
            </a:p>
            <a:p>
              <a:pPr lvl="0"/>
              <a:r>
                <a:rPr lang="en-US" sz="1632">
                  <a:solidFill>
                    <a:srgbClr val="FFFFFF"/>
                  </a:solidFill>
                  <a:latin typeface="Segoe UI" charset="0"/>
                  <a:cs typeface="Segoe UI" charset="0"/>
                </a:rPr>
                <a:t>00B294</a:t>
              </a:r>
            </a:p>
            <a:p>
              <a:pPr lvl="0"/>
              <a:endParaRPr lang="en-GB" sz="1632">
                <a:solidFill>
                  <a:srgbClr val="FFFFFF"/>
                </a:solidFill>
                <a:latin typeface="Segoe UI" charset="0"/>
                <a:cs typeface="Segoe UI" charset="0"/>
              </a:endParaRPr>
            </a:p>
            <a:p>
              <a:pPr lvl="0"/>
              <a:r>
                <a:rPr lang="en-GB" sz="1632">
                  <a:solidFill>
                    <a:srgbClr val="FFFFFF"/>
                  </a:solidFill>
                  <a:latin typeface="Segoe UI" charset="0"/>
                  <a:cs typeface="Segoe UI" charset="0"/>
                </a:rPr>
                <a:t>B</a:t>
              </a:r>
              <a:r>
                <a:rPr lang="en-US" sz="1632" err="1">
                  <a:solidFill>
                    <a:srgbClr val="FFFFFF"/>
                  </a:solidFill>
                  <a:latin typeface="Segoe UI" charset="0"/>
                  <a:cs typeface="Segoe UI" charset="0"/>
                </a:rPr>
                <a:t>oards</a:t>
              </a:r>
              <a:endParaRPr lang="en-US" sz="1632">
                <a:solidFill>
                  <a:srgbClr val="FFFFFF"/>
                </a:solidFill>
                <a:latin typeface="Segoe UI" charset="0"/>
                <a:cs typeface="Segoe UI" charset="0"/>
              </a:endParaRPr>
            </a:p>
          </p:txBody>
        </p:sp>
        <p:sp>
          <p:nvSpPr>
            <p:cNvPr id="41" name="Rectangle 40"/>
            <p:cNvSpPr/>
            <p:nvPr/>
          </p:nvSpPr>
          <p:spPr>
            <a:xfrm>
              <a:off x="2680432" y="5372100"/>
              <a:ext cx="2221896" cy="1269025"/>
            </a:xfrm>
            <a:prstGeom prst="rect">
              <a:avLst/>
            </a:prstGeom>
            <a:solidFill>
              <a:srgbClr val="D83B0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rgbClr val="FFFFFF"/>
                  </a:solidFill>
                  <a:latin typeface="Segoe UI" charset="0"/>
                  <a:cs typeface="Segoe UI" charset="0"/>
                </a:rPr>
                <a:t>R216 G59 B1</a:t>
              </a:r>
            </a:p>
            <a:p>
              <a:pPr lvl="0"/>
              <a:r>
                <a:rPr lang="en-US" sz="1632">
                  <a:solidFill>
                    <a:srgbClr val="FFFFFF"/>
                  </a:solidFill>
                  <a:latin typeface="Segoe UI" charset="0"/>
                  <a:cs typeface="Segoe UI" charset="0"/>
                </a:rPr>
                <a:t>D83B01</a:t>
              </a:r>
            </a:p>
            <a:p>
              <a:pPr lvl="0"/>
              <a:endParaRPr lang="en-GB" sz="1632">
                <a:solidFill>
                  <a:srgbClr val="FFFFFF"/>
                </a:solidFill>
                <a:latin typeface="Segoe UI" charset="0"/>
                <a:cs typeface="Segoe UI" charset="0"/>
              </a:endParaRPr>
            </a:p>
            <a:p>
              <a:pPr lvl="0"/>
              <a:r>
                <a:rPr lang="en-GB" sz="1632">
                  <a:solidFill>
                    <a:srgbClr val="FFFFFF"/>
                  </a:solidFill>
                  <a:latin typeface="Segoe UI" charset="0"/>
                  <a:cs typeface="Segoe UI" charset="0"/>
                </a:rPr>
                <a:t>R</a:t>
              </a:r>
              <a:r>
                <a:rPr lang="en-US" sz="1632">
                  <a:solidFill>
                    <a:srgbClr val="FFFFFF"/>
                  </a:solidFill>
                  <a:latin typeface="Segoe UI" charset="0"/>
                  <a:cs typeface="Segoe UI" charset="0"/>
                </a:rPr>
                <a:t>epos</a:t>
              </a:r>
            </a:p>
          </p:txBody>
        </p:sp>
        <p:sp>
          <p:nvSpPr>
            <p:cNvPr id="43" name="Rectangle 42"/>
            <p:cNvSpPr/>
            <p:nvPr/>
          </p:nvSpPr>
          <p:spPr>
            <a:xfrm>
              <a:off x="4902329" y="5372100"/>
              <a:ext cx="2259227" cy="1269025"/>
            </a:xfrm>
            <a:prstGeom prst="rect">
              <a:avLst/>
            </a:prstGeom>
            <a:solidFill>
              <a:srgbClr val="2560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rgbClr val="FFFFFF"/>
                  </a:solidFill>
                  <a:latin typeface="Segoe UI" charset="0"/>
                  <a:cs typeface="Segoe UI" charset="0"/>
                </a:rPr>
                <a:t>R37 G96 B224</a:t>
              </a:r>
              <a:br>
                <a:rPr lang="en-US" sz="1632">
                  <a:solidFill>
                    <a:srgbClr val="FFFFFF"/>
                  </a:solidFill>
                  <a:latin typeface="Segoe UI" charset="0"/>
                  <a:cs typeface="Segoe UI" charset="0"/>
                </a:rPr>
              </a:br>
              <a:r>
                <a:rPr lang="en-GB" sz="1632">
                  <a:solidFill>
                    <a:srgbClr val="FFFFFF"/>
                  </a:solidFill>
                  <a:latin typeface="Segoe UI" charset="0"/>
                  <a:cs typeface="Segoe UI" charset="0"/>
                </a:rPr>
                <a:t>2560E0</a:t>
              </a:r>
            </a:p>
            <a:p>
              <a:pPr lvl="0"/>
              <a:endParaRPr lang="en-GB" sz="1632">
                <a:solidFill>
                  <a:srgbClr val="FFFFFF"/>
                </a:solidFill>
                <a:latin typeface="Segoe UI" charset="0"/>
                <a:cs typeface="Segoe UI" charset="0"/>
              </a:endParaRPr>
            </a:p>
            <a:p>
              <a:pPr lvl="0"/>
              <a:r>
                <a:rPr lang="en-GB" sz="1632">
                  <a:solidFill>
                    <a:srgbClr val="FFFFFF"/>
                  </a:solidFill>
                  <a:latin typeface="Segoe UI" charset="0"/>
                  <a:cs typeface="Segoe UI" charset="0"/>
                </a:rPr>
                <a:t>Pipelines</a:t>
              </a:r>
              <a:endParaRPr lang="en-US" sz="1632">
                <a:solidFill>
                  <a:srgbClr val="FFFFFF"/>
                </a:solidFill>
                <a:latin typeface="Segoe UI" charset="0"/>
                <a:cs typeface="Segoe UI" charset="0"/>
              </a:endParaRPr>
            </a:p>
          </p:txBody>
        </p:sp>
        <p:sp>
          <p:nvSpPr>
            <p:cNvPr id="44" name="Rectangle 43"/>
            <p:cNvSpPr/>
            <p:nvPr/>
          </p:nvSpPr>
          <p:spPr>
            <a:xfrm>
              <a:off x="7145512" y="5372100"/>
              <a:ext cx="2221896" cy="1269025"/>
            </a:xfrm>
            <a:prstGeom prst="rect">
              <a:avLst/>
            </a:prstGeom>
            <a:solidFill>
              <a:srgbClr val="854C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chemeClr val="bg1"/>
                  </a:solidFill>
                  <a:latin typeface="Segoe UI" charset="0"/>
                  <a:cs typeface="Segoe UI" charset="0"/>
                </a:rPr>
                <a:t>R133 G76 B199</a:t>
              </a:r>
              <a:br>
                <a:rPr lang="en-US" sz="1632">
                  <a:solidFill>
                    <a:schemeClr val="bg1"/>
                  </a:solidFill>
                  <a:latin typeface="Segoe UI" charset="0"/>
                  <a:cs typeface="Segoe UI" charset="0"/>
                </a:rPr>
              </a:br>
              <a:r>
                <a:rPr lang="en-US" sz="1632">
                  <a:solidFill>
                    <a:schemeClr val="bg1"/>
                  </a:solidFill>
                  <a:latin typeface="Segoe UI" charset="0"/>
                  <a:cs typeface="Segoe UI" charset="0"/>
                </a:rPr>
                <a:t>854CC7</a:t>
              </a:r>
            </a:p>
            <a:p>
              <a:pPr lvl="0"/>
              <a:endParaRPr lang="en-GB" sz="1632">
                <a:solidFill>
                  <a:schemeClr val="bg1"/>
                </a:solidFill>
                <a:latin typeface="Segoe UI" charset="0"/>
                <a:cs typeface="Segoe UI" charset="0"/>
              </a:endParaRPr>
            </a:p>
            <a:p>
              <a:pPr lvl="0"/>
              <a:r>
                <a:rPr lang="en-GB" sz="1632">
                  <a:solidFill>
                    <a:schemeClr val="bg1"/>
                  </a:solidFill>
                  <a:latin typeface="Segoe UI" charset="0"/>
                  <a:cs typeface="Segoe UI" charset="0"/>
                </a:rPr>
                <a:t>T</a:t>
              </a:r>
              <a:r>
                <a:rPr lang="en-US" sz="1632" err="1">
                  <a:solidFill>
                    <a:schemeClr val="bg1"/>
                  </a:solidFill>
                  <a:latin typeface="Segoe UI" charset="0"/>
                  <a:cs typeface="Segoe UI" charset="0"/>
                </a:rPr>
                <a:t>est</a:t>
              </a:r>
              <a:r>
                <a:rPr lang="en-US" sz="1632">
                  <a:solidFill>
                    <a:schemeClr val="bg1"/>
                  </a:solidFill>
                  <a:latin typeface="Segoe UI" charset="0"/>
                  <a:cs typeface="Segoe UI" charset="0"/>
                </a:rPr>
                <a:t> Plans</a:t>
              </a:r>
            </a:p>
          </p:txBody>
        </p:sp>
        <p:sp>
          <p:nvSpPr>
            <p:cNvPr id="45" name="Rectangle 44"/>
            <p:cNvSpPr/>
            <p:nvPr/>
          </p:nvSpPr>
          <p:spPr>
            <a:xfrm>
              <a:off x="9354141" y="5372100"/>
              <a:ext cx="2205853" cy="1269025"/>
            </a:xfrm>
            <a:prstGeom prst="rect">
              <a:avLst/>
            </a:prstGeom>
            <a:solidFill>
              <a:srgbClr val="CB2E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chemeClr val="bg1"/>
                  </a:solidFill>
                  <a:latin typeface="Segoe UI" charset="0"/>
                  <a:cs typeface="Segoe UI" charset="0"/>
                </a:rPr>
                <a:t>R203 G46 B109</a:t>
              </a:r>
              <a:br>
                <a:rPr lang="en-US" sz="1632">
                  <a:solidFill>
                    <a:schemeClr val="bg1"/>
                  </a:solidFill>
                  <a:latin typeface="Segoe UI" charset="0"/>
                  <a:cs typeface="Segoe UI" charset="0"/>
                </a:rPr>
              </a:br>
              <a:r>
                <a:rPr lang="en-US" sz="1632">
                  <a:solidFill>
                    <a:schemeClr val="bg1"/>
                  </a:solidFill>
                  <a:latin typeface="Segoe UI" charset="0"/>
                  <a:cs typeface="Segoe UI" charset="0"/>
                </a:rPr>
                <a:t>CB2E6D</a:t>
              </a:r>
            </a:p>
            <a:p>
              <a:pPr lvl="0"/>
              <a:br>
                <a:rPr lang="en-GB" sz="1632">
                  <a:solidFill>
                    <a:schemeClr val="bg1"/>
                  </a:solidFill>
                  <a:latin typeface="Segoe UI" charset="0"/>
                  <a:cs typeface="Segoe UI" charset="0"/>
                </a:rPr>
              </a:br>
              <a:r>
                <a:rPr lang="en-GB" sz="1632">
                  <a:solidFill>
                    <a:schemeClr val="bg1"/>
                  </a:solidFill>
                  <a:latin typeface="Segoe UI" charset="0"/>
                  <a:cs typeface="Segoe UI" charset="0"/>
                </a:rPr>
                <a:t>A</a:t>
              </a:r>
              <a:r>
                <a:rPr lang="en-US" sz="1632" err="1">
                  <a:solidFill>
                    <a:schemeClr val="bg1"/>
                  </a:solidFill>
                  <a:latin typeface="Segoe UI" charset="0"/>
                  <a:cs typeface="Segoe UI" charset="0"/>
                </a:rPr>
                <a:t>rtifacts</a:t>
              </a:r>
              <a:endParaRPr lang="en-US" sz="1632">
                <a:solidFill>
                  <a:schemeClr val="bg1"/>
                </a:solidFill>
                <a:latin typeface="Segoe UI" charset="0"/>
                <a:cs typeface="Segoe UI" charset="0"/>
              </a:endParaRPr>
            </a:p>
          </p:txBody>
        </p:sp>
        <p:sp>
          <p:nvSpPr>
            <p:cNvPr id="46" name="Text Placeholder 16"/>
            <p:cNvSpPr txBox="1">
              <a:spLocks/>
            </p:cNvSpPr>
            <p:nvPr/>
          </p:nvSpPr>
          <p:spPr>
            <a:xfrm>
              <a:off x="471173" y="5025210"/>
              <a:ext cx="11095505" cy="346890"/>
            </a:xfrm>
            <a:prstGeom prst="rect">
              <a:avLst/>
            </a:prstGeom>
            <a:noFill/>
            <a:ln w="12700">
              <a:noFill/>
            </a:ln>
          </p:spPr>
          <p:txBody>
            <a:bodyPr vert="horz" lIns="0" tIns="0" rIns="0" bIns="93260" rtlCol="0" anchor="b" anchorCtr="0">
              <a:sp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632">
                  <a:solidFill>
                    <a:schemeClr val="tx1"/>
                  </a:solidFill>
                </a:rPr>
                <a:t>Service Colors</a:t>
              </a:r>
            </a:p>
          </p:txBody>
        </p:sp>
      </p:grpSp>
    </p:spTree>
    <p:extLst>
      <p:ext uri="{BB962C8B-B14F-4D97-AF65-F5344CB8AC3E}">
        <p14:creationId xmlns:p14="http://schemas.microsoft.com/office/powerpoint/2010/main" val="1319674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884" y="2989550"/>
            <a:ext cx="12434711" cy="1097125"/>
          </a:xfrm>
          <a:prstGeom prst="rect">
            <a:avLst/>
          </a:prstGeom>
          <a:solidFill>
            <a:schemeClr val="bg1">
              <a:lumMod val="20000"/>
              <a:lumOff val="80000"/>
            </a:schemeClr>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2" name="Title 21"/>
          <p:cNvSpPr>
            <a:spLocks noGrp="1"/>
          </p:cNvSpPr>
          <p:nvPr>
            <p:ph type="title"/>
          </p:nvPr>
        </p:nvSpPr>
        <p:spPr/>
        <p:txBody>
          <a:bodyPr>
            <a:normAutofit fontScale="90000"/>
          </a:bodyPr>
          <a:lstStyle/>
          <a:p>
            <a:r>
              <a:rPr lang="en-US"/>
              <a:t>Colors and Accessibility</a:t>
            </a:r>
          </a:p>
        </p:txBody>
      </p:sp>
      <p:sp>
        <p:nvSpPr>
          <p:cNvPr id="6" name="Content Placeholder 5">
            <a:extLst>
              <a:ext uri="{FF2B5EF4-FFF2-40B4-BE49-F238E27FC236}">
                <a16:creationId xmlns:a16="http://schemas.microsoft.com/office/drawing/2014/main" id="{46AA901B-312E-B64F-9F6A-B8F6A861E073}"/>
              </a:ext>
            </a:extLst>
          </p:cNvPr>
          <p:cNvSpPr>
            <a:spLocks noGrp="1"/>
          </p:cNvSpPr>
          <p:nvPr>
            <p:ph type="subTitle" idx="27"/>
          </p:nvPr>
        </p:nvSpPr>
        <p:spPr>
          <a:xfrm>
            <a:off x="476534" y="1093844"/>
            <a:ext cx="11732749" cy="1335660"/>
          </a:xfrm>
        </p:spPr>
        <p:txBody>
          <a:bodyPr/>
          <a:lstStyle/>
          <a:p>
            <a:pPr>
              <a:lnSpc>
                <a:spcPct val="100000"/>
              </a:lnSpc>
            </a:pPr>
            <a:r>
              <a:rPr lang="en-US" sz="1836"/>
              <a:t>Type and background combinations must meet a minimum 4.5:1 contrast ratio or greater for accessibility. </a:t>
            </a:r>
            <a:br>
              <a:rPr lang="en-US" sz="1836"/>
            </a:br>
            <a:r>
              <a:rPr lang="en-US" sz="1836"/>
              <a:t>Examples below demonstrate correct color use for on-screen applications. </a:t>
            </a:r>
            <a:br>
              <a:rPr lang="en-US" sz="1836"/>
            </a:br>
            <a:r>
              <a:rPr lang="en-US" sz="1836"/>
              <a:t>Colors shown with notched corners require black/dark text to be accessible.</a:t>
            </a:r>
          </a:p>
          <a:p>
            <a:pPr>
              <a:lnSpc>
                <a:spcPct val="100000"/>
              </a:lnSpc>
            </a:pPr>
            <a:endParaRPr lang="en-US" sz="1836"/>
          </a:p>
        </p:txBody>
      </p:sp>
      <p:sp>
        <p:nvSpPr>
          <p:cNvPr id="7" name="TextBox 6"/>
          <p:cNvSpPr txBox="1"/>
          <p:nvPr/>
        </p:nvSpPr>
        <p:spPr>
          <a:xfrm>
            <a:off x="10450946" y="3175189"/>
            <a:ext cx="1945871" cy="747183"/>
          </a:xfrm>
          <a:prstGeom prst="rect">
            <a:avLst/>
          </a:prstGeom>
          <a:noFill/>
        </p:spPr>
        <p:txBody>
          <a:bodyPr wrap="square" lIns="182854" tIns="146283" rIns="182854" bIns="146283" rtlCol="0" anchor="ctr">
            <a:spAutoFit/>
          </a:bodyPr>
          <a:lstStyle/>
          <a:p>
            <a:pPr>
              <a:lnSpc>
                <a:spcPct val="90000"/>
              </a:lnSpc>
              <a:spcAft>
                <a:spcPts val="600"/>
              </a:spcAft>
            </a:pPr>
            <a:r>
              <a:rPr lang="en-US" sz="1599" b="1">
                <a:solidFill>
                  <a:srgbClr val="302D20"/>
                </a:solidFill>
              </a:rPr>
              <a:t>Microsoft 8 brand colors</a:t>
            </a:r>
          </a:p>
        </p:txBody>
      </p:sp>
      <p:sp>
        <p:nvSpPr>
          <p:cNvPr id="224" name="TextBox 223"/>
          <p:cNvSpPr txBox="1"/>
          <p:nvPr/>
        </p:nvSpPr>
        <p:spPr>
          <a:xfrm>
            <a:off x="10450946" y="2343727"/>
            <a:ext cx="1869682" cy="489295"/>
          </a:xfrm>
          <a:prstGeom prst="rect">
            <a:avLst/>
          </a:prstGeom>
          <a:noFill/>
        </p:spPr>
        <p:txBody>
          <a:bodyPr wrap="square" lIns="182854" tIns="146283" rIns="182854" bIns="146283" rtlCol="0" anchor="ctr">
            <a:spAutoFit/>
          </a:bodyPr>
          <a:lstStyle/>
          <a:p>
            <a:pPr>
              <a:lnSpc>
                <a:spcPct val="90000"/>
              </a:lnSpc>
              <a:spcAft>
                <a:spcPts val="600"/>
              </a:spcAft>
            </a:pPr>
            <a:r>
              <a:rPr lang="en-US" sz="1399"/>
              <a:t>Light accent colors</a:t>
            </a:r>
          </a:p>
        </p:txBody>
      </p:sp>
      <p:sp>
        <p:nvSpPr>
          <p:cNvPr id="225" name="TextBox 224"/>
          <p:cNvSpPr txBox="1"/>
          <p:nvPr/>
        </p:nvSpPr>
        <p:spPr>
          <a:xfrm>
            <a:off x="10450943" y="4131622"/>
            <a:ext cx="1862404" cy="641241"/>
          </a:xfrm>
          <a:prstGeom prst="rect">
            <a:avLst/>
          </a:prstGeom>
          <a:noFill/>
        </p:spPr>
        <p:txBody>
          <a:bodyPr wrap="square" lIns="182854" tIns="146283" rIns="182854" bIns="146283" rtlCol="0" anchor="ctr">
            <a:spAutoFit/>
          </a:bodyPr>
          <a:lstStyle/>
          <a:p>
            <a:pPr>
              <a:lnSpc>
                <a:spcPct val="90000"/>
              </a:lnSpc>
              <a:spcAft>
                <a:spcPts val="600"/>
              </a:spcAft>
            </a:pPr>
            <a:r>
              <a:rPr lang="en-US" sz="1399"/>
              <a:t>Dark accent colors </a:t>
            </a:r>
            <a:br>
              <a:rPr lang="en-US" sz="1399"/>
            </a:br>
            <a:r>
              <a:rPr lang="en-US" sz="1049"/>
              <a:t>(+ one mid accent color)</a:t>
            </a:r>
          </a:p>
        </p:txBody>
      </p:sp>
      <p:sp>
        <p:nvSpPr>
          <p:cNvPr id="132" name="Freeform 131"/>
          <p:cNvSpPr/>
          <p:nvPr/>
        </p:nvSpPr>
        <p:spPr bwMode="auto">
          <a:xfrm>
            <a:off x="6720722" y="2213655"/>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Blue</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R0 G188 B242</a:t>
            </a:r>
          </a:p>
          <a:p>
            <a:pPr>
              <a:spcAft>
                <a:spcPts val="408"/>
              </a:spcAft>
            </a:pPr>
            <a:r>
              <a:rPr lang="en-US" sz="816">
                <a:solidFill>
                  <a:srgbClr val="000000"/>
                </a:solidFill>
                <a:latin typeface="Segoe UI" panose="020B0502040204020203" pitchFamily="34" charset="0"/>
                <a:cs typeface="Segoe UI" panose="020B0502040204020203" pitchFamily="34" charset="0"/>
              </a:rPr>
              <a:t>00BCF2</a:t>
            </a:r>
          </a:p>
          <a:p>
            <a:endParaRPr lang="en-US" sz="816">
              <a:solidFill>
                <a:srgbClr val="000000"/>
              </a:solidFill>
              <a:latin typeface="Segoe UI" panose="020B0502040204020203" pitchFamily="34" charset="0"/>
              <a:cs typeface="Segoe UI" panose="020B0502040204020203" pitchFamily="34" charset="0"/>
            </a:endParaRPr>
          </a:p>
        </p:txBody>
      </p:sp>
      <p:sp>
        <p:nvSpPr>
          <p:cNvPr id="200" name="Rectangle 199"/>
          <p:cNvSpPr/>
          <p:nvPr/>
        </p:nvSpPr>
        <p:spPr bwMode="auto">
          <a:xfrm>
            <a:off x="9234964" y="3036498"/>
            <a:ext cx="1215980" cy="1005697"/>
          </a:xfrm>
          <a:prstGeom prst="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Green</a:t>
            </a:r>
            <a:endParaRPr lang="en-US" sz="1399" b="1">
              <a:solidFill>
                <a:schemeClr val="bg2"/>
              </a:solidFill>
              <a:latin typeface="Segoe UI" panose="020B0502040204020203" pitchFamily="34" charset="0"/>
              <a:cs typeface="Segoe UI" panose="020B0502040204020203" pitchFamily="34" charset="0"/>
            </a:endParaRP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R16 G124 B16</a:t>
            </a:r>
          </a:p>
          <a:p>
            <a:pPr>
              <a:spcAft>
                <a:spcPts val="408"/>
              </a:spcAft>
            </a:pPr>
            <a:r>
              <a:rPr lang="en-US" sz="816">
                <a:solidFill>
                  <a:schemeClr val="bg2"/>
                </a:solidFill>
                <a:latin typeface="Segoe UI" panose="020B0502040204020203" pitchFamily="34" charset="0"/>
                <a:cs typeface="Segoe UI" panose="020B0502040204020203" pitchFamily="34" charset="0"/>
              </a:rPr>
              <a:t>107C10</a:t>
            </a:r>
          </a:p>
        </p:txBody>
      </p:sp>
      <p:sp>
        <p:nvSpPr>
          <p:cNvPr id="195" name="Rectangle 194"/>
          <p:cNvSpPr/>
          <p:nvPr/>
        </p:nvSpPr>
        <p:spPr bwMode="auto">
          <a:xfrm>
            <a:off x="2949355" y="3036498"/>
            <a:ext cx="1215980" cy="1005697"/>
          </a:xfrm>
          <a:prstGeom prst="rect">
            <a:avLst/>
          </a:prstGeom>
          <a:solidFill>
            <a:srgbClr val="E81123"/>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Red</a:t>
            </a:r>
            <a:endParaRPr lang="en-US" sz="1399" b="1">
              <a:solidFill>
                <a:schemeClr val="bg2"/>
              </a:solidFill>
              <a:latin typeface="Segoe UI" panose="020B0502040204020203" pitchFamily="34" charset="0"/>
              <a:cs typeface="Segoe UI" panose="020B0502040204020203" pitchFamily="34" charset="0"/>
            </a:endParaRP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R232 G17 B35</a:t>
            </a:r>
          </a:p>
          <a:p>
            <a:pPr>
              <a:spcAft>
                <a:spcPts val="408"/>
              </a:spcAft>
            </a:pPr>
            <a:r>
              <a:rPr lang="en-US" sz="816">
                <a:solidFill>
                  <a:schemeClr val="bg2"/>
                </a:solidFill>
                <a:latin typeface="Segoe UI" panose="020B0502040204020203" pitchFamily="34" charset="0"/>
                <a:cs typeface="Segoe UI" panose="020B0502040204020203" pitchFamily="34" charset="0"/>
              </a:rPr>
              <a:t>E81123</a:t>
            </a:r>
          </a:p>
        </p:txBody>
      </p:sp>
      <p:sp>
        <p:nvSpPr>
          <p:cNvPr id="196" name="Rectangle 195"/>
          <p:cNvSpPr/>
          <p:nvPr/>
        </p:nvSpPr>
        <p:spPr bwMode="auto">
          <a:xfrm>
            <a:off x="4206479" y="3036498"/>
            <a:ext cx="1215980" cy="1005697"/>
          </a:xfrm>
          <a:prstGeom prst="rect">
            <a:avLst/>
          </a:prstGeom>
          <a:solidFill>
            <a:srgbClr val="B4009E"/>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Magenta</a:t>
            </a:r>
            <a:endParaRPr lang="en-US" sz="1399" b="1">
              <a:solidFill>
                <a:schemeClr val="bg2"/>
              </a:solidFill>
              <a:latin typeface="Segoe UI" panose="020B0502040204020203" pitchFamily="34" charset="0"/>
              <a:cs typeface="Segoe UI" panose="020B0502040204020203" pitchFamily="34" charset="0"/>
            </a:endParaRP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R180 G0 B158</a:t>
            </a:r>
          </a:p>
          <a:p>
            <a:pPr>
              <a:spcAft>
                <a:spcPts val="408"/>
              </a:spcAft>
            </a:pPr>
            <a:r>
              <a:rPr lang="en-US" sz="816">
                <a:solidFill>
                  <a:schemeClr val="bg2"/>
                </a:solidFill>
                <a:latin typeface="Segoe UI" panose="020B0502040204020203" pitchFamily="34" charset="0"/>
                <a:cs typeface="Segoe UI" panose="020B0502040204020203" pitchFamily="34" charset="0"/>
              </a:rPr>
              <a:t>B4009E</a:t>
            </a:r>
          </a:p>
        </p:txBody>
      </p:sp>
      <p:sp>
        <p:nvSpPr>
          <p:cNvPr id="197" name="Rectangle 196"/>
          <p:cNvSpPr/>
          <p:nvPr/>
        </p:nvSpPr>
        <p:spPr bwMode="auto">
          <a:xfrm>
            <a:off x="5463601" y="3036498"/>
            <a:ext cx="1215980" cy="1005697"/>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Purple</a:t>
            </a:r>
            <a:endParaRPr lang="en-US" sz="1399" b="1">
              <a:solidFill>
                <a:schemeClr val="bg2"/>
              </a:solidFill>
              <a:latin typeface="Segoe UI" panose="020B0502040204020203" pitchFamily="34" charset="0"/>
              <a:cs typeface="Segoe UI" panose="020B0502040204020203" pitchFamily="34" charset="0"/>
            </a:endParaRP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R92 G45 B145</a:t>
            </a:r>
          </a:p>
          <a:p>
            <a:pPr>
              <a:spcAft>
                <a:spcPts val="408"/>
              </a:spcAft>
            </a:pPr>
            <a:r>
              <a:rPr lang="en-US" sz="816">
                <a:solidFill>
                  <a:schemeClr val="bg2"/>
                </a:solidFill>
                <a:latin typeface="Segoe UI" panose="020B0502040204020203" pitchFamily="34" charset="0"/>
                <a:cs typeface="Segoe UI" panose="020B0502040204020203" pitchFamily="34" charset="0"/>
              </a:rPr>
              <a:t>5C2D91</a:t>
            </a:r>
          </a:p>
        </p:txBody>
      </p:sp>
      <p:sp>
        <p:nvSpPr>
          <p:cNvPr id="198" name="Rectangle 197"/>
          <p:cNvSpPr/>
          <p:nvPr/>
        </p:nvSpPr>
        <p:spPr bwMode="auto">
          <a:xfrm>
            <a:off x="6720722" y="3036498"/>
            <a:ext cx="1215980" cy="1005697"/>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Blue</a:t>
            </a:r>
            <a:endParaRPr lang="en-US" sz="1399" b="1">
              <a:solidFill>
                <a:schemeClr val="bg2"/>
              </a:solidFill>
              <a:latin typeface="Segoe UI" panose="020B0502040204020203" pitchFamily="34" charset="0"/>
              <a:cs typeface="Segoe UI" panose="020B0502040204020203" pitchFamily="34" charset="0"/>
            </a:endParaRP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R0 G120 B215</a:t>
            </a:r>
          </a:p>
          <a:p>
            <a:pPr>
              <a:spcAft>
                <a:spcPts val="408"/>
              </a:spcAft>
            </a:pPr>
            <a:r>
              <a:rPr lang="en-US" sz="816">
                <a:solidFill>
                  <a:schemeClr val="bg2"/>
                </a:solidFill>
                <a:latin typeface="Segoe UI" panose="020B0502040204020203" pitchFamily="34" charset="0"/>
                <a:cs typeface="Segoe UI" panose="020B0502040204020203" pitchFamily="34" charset="0"/>
              </a:rPr>
              <a:t>0078D7</a:t>
            </a:r>
          </a:p>
        </p:txBody>
      </p:sp>
      <p:sp>
        <p:nvSpPr>
          <p:cNvPr id="199" name="Rectangle 198"/>
          <p:cNvSpPr/>
          <p:nvPr/>
        </p:nvSpPr>
        <p:spPr bwMode="auto">
          <a:xfrm>
            <a:off x="7977844" y="3036498"/>
            <a:ext cx="1215980" cy="1005697"/>
          </a:xfrm>
          <a:prstGeom prst="rect">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Teal</a:t>
            </a:r>
            <a:endParaRPr lang="en-US" sz="1399" b="1">
              <a:solidFill>
                <a:schemeClr val="bg2"/>
              </a:solidFill>
              <a:latin typeface="Segoe UI" panose="020B0502040204020203" pitchFamily="34" charset="0"/>
              <a:cs typeface="Segoe UI" panose="020B0502040204020203" pitchFamily="34" charset="0"/>
            </a:endParaRP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R0 G130 B114</a:t>
            </a:r>
          </a:p>
          <a:p>
            <a:pPr>
              <a:spcAft>
                <a:spcPts val="408"/>
              </a:spcAft>
            </a:pPr>
            <a:r>
              <a:rPr lang="en-US" sz="816">
                <a:solidFill>
                  <a:schemeClr val="bg2"/>
                </a:solidFill>
                <a:latin typeface="Segoe UI" panose="020B0502040204020203" pitchFamily="34" charset="0"/>
                <a:cs typeface="Segoe UI" panose="020B0502040204020203" pitchFamily="34" charset="0"/>
              </a:rPr>
              <a:t>008272</a:t>
            </a:r>
          </a:p>
        </p:txBody>
      </p:sp>
      <p:sp>
        <p:nvSpPr>
          <p:cNvPr id="40" name="Freeform 39"/>
          <p:cNvSpPr/>
          <p:nvPr/>
        </p:nvSpPr>
        <p:spPr bwMode="auto">
          <a:xfrm>
            <a:off x="435112" y="3036498"/>
            <a:ext cx="1215980" cy="1005697"/>
          </a:xfrm>
          <a:custGeom>
            <a:avLst/>
            <a:gdLst>
              <a:gd name="connsiteX0" fmla="*/ 0 w 1216152"/>
              <a:gd name="connsiteY0" fmla="*/ 0 h 1005840"/>
              <a:gd name="connsiteX1" fmla="*/ 850392 w 1216152"/>
              <a:gd name="connsiteY1" fmla="*/ 0 h 1005840"/>
              <a:gd name="connsiteX2" fmla="*/ 1216152 w 1216152"/>
              <a:gd name="connsiteY2" fmla="*/ 365760 h 1005840"/>
              <a:gd name="connsiteX3" fmla="*/ 1216152 w 1216152"/>
              <a:gd name="connsiteY3" fmla="*/ 521790 h 1005840"/>
              <a:gd name="connsiteX4" fmla="*/ 1216152 w 1216152"/>
              <a:gd name="connsiteY4" fmla="*/ 868680 h 1005840"/>
              <a:gd name="connsiteX5" fmla="*/ 1216152 w 1216152"/>
              <a:gd name="connsiteY5" fmla="*/ 1005840 h 1005840"/>
              <a:gd name="connsiteX6" fmla="*/ 0 w 1216152"/>
              <a:gd name="connsiteY6" fmla="*/ 1005840 h 1005840"/>
              <a:gd name="connsiteX7" fmla="*/ 0 w 1216152"/>
              <a:gd name="connsiteY7" fmla="*/ 868680 h 1005840"/>
              <a:gd name="connsiteX8" fmla="*/ 0 w 1216152"/>
              <a:gd name="connsiteY8" fmla="*/ 15603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6152" h="1005840">
                <a:moveTo>
                  <a:pt x="0" y="0"/>
                </a:moveTo>
                <a:lnTo>
                  <a:pt x="850392" y="0"/>
                </a:lnTo>
                <a:lnTo>
                  <a:pt x="1216152" y="365760"/>
                </a:lnTo>
                <a:lnTo>
                  <a:pt x="1216152" y="521790"/>
                </a:lnTo>
                <a:lnTo>
                  <a:pt x="1216152" y="868680"/>
                </a:lnTo>
                <a:lnTo>
                  <a:pt x="1216152" y="1005840"/>
                </a:lnTo>
                <a:lnTo>
                  <a:pt x="0" y="1005840"/>
                </a:lnTo>
                <a:lnTo>
                  <a:pt x="0" y="868680"/>
                </a:lnTo>
                <a:lnTo>
                  <a:pt x="0" y="156030"/>
                </a:lnTo>
                <a:close/>
              </a:path>
            </a:pathLst>
          </a:cu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1599" b="1">
                <a:solidFill>
                  <a:srgbClr val="000000"/>
                </a:solidFill>
                <a:latin typeface="Segoe UI" panose="020B0502040204020203" pitchFamily="34" charset="0"/>
                <a:cs typeface="Segoe UI" panose="020B0502040204020203" pitchFamily="34" charset="0"/>
              </a:rPr>
              <a:t>Yellow</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R255 G185 B0</a:t>
            </a:r>
          </a:p>
          <a:p>
            <a:pPr>
              <a:spcAft>
                <a:spcPts val="408"/>
              </a:spcAft>
            </a:pPr>
            <a:r>
              <a:rPr lang="en-US" sz="816">
                <a:solidFill>
                  <a:srgbClr val="000000"/>
                </a:solidFill>
                <a:latin typeface="Segoe UI" panose="020B0502040204020203" pitchFamily="34" charset="0"/>
                <a:cs typeface="Segoe UI" panose="020B0502040204020203" pitchFamily="34" charset="0"/>
              </a:rPr>
              <a:t>FFB900</a:t>
            </a:r>
          </a:p>
        </p:txBody>
      </p:sp>
      <p:sp>
        <p:nvSpPr>
          <p:cNvPr id="194" name="Rectangle 193"/>
          <p:cNvSpPr/>
          <p:nvPr/>
        </p:nvSpPr>
        <p:spPr bwMode="auto">
          <a:xfrm>
            <a:off x="1692234" y="3036498"/>
            <a:ext cx="1215980" cy="1005697"/>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Orange</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R216 G59 B1</a:t>
            </a:r>
          </a:p>
          <a:p>
            <a:pPr>
              <a:spcAft>
                <a:spcPts val="408"/>
              </a:spcAft>
            </a:pPr>
            <a:r>
              <a:rPr lang="en-US" sz="816">
                <a:solidFill>
                  <a:schemeClr val="bg2"/>
                </a:solidFill>
                <a:latin typeface="Segoe UI" panose="020B0502040204020203" pitchFamily="34" charset="0"/>
                <a:cs typeface="Segoe UI" panose="020B0502040204020203" pitchFamily="34" charset="0"/>
              </a:rPr>
              <a:t>D83B01</a:t>
            </a:r>
          </a:p>
        </p:txBody>
      </p:sp>
      <p:sp>
        <p:nvSpPr>
          <p:cNvPr id="120" name="Freeform 119"/>
          <p:cNvSpPr/>
          <p:nvPr/>
        </p:nvSpPr>
        <p:spPr bwMode="auto">
          <a:xfrm>
            <a:off x="435112" y="2213655"/>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FFF100"/>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Yellow</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R255 G241 B0</a:t>
            </a:r>
          </a:p>
          <a:p>
            <a:pPr>
              <a:spcAft>
                <a:spcPts val="408"/>
              </a:spcAft>
            </a:pPr>
            <a:r>
              <a:rPr lang="en-US" sz="816">
                <a:solidFill>
                  <a:srgbClr val="000000"/>
                </a:solidFill>
                <a:latin typeface="Segoe UI" panose="020B0502040204020203" pitchFamily="34" charset="0"/>
                <a:cs typeface="Segoe UI" panose="020B0502040204020203" pitchFamily="34" charset="0"/>
              </a:rPr>
              <a:t>FFF100</a:t>
            </a:r>
          </a:p>
        </p:txBody>
      </p:sp>
      <p:sp>
        <p:nvSpPr>
          <p:cNvPr id="122" name="Freeform 121"/>
          <p:cNvSpPr/>
          <p:nvPr/>
        </p:nvSpPr>
        <p:spPr bwMode="auto">
          <a:xfrm>
            <a:off x="1692234" y="2213655"/>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FF8C00"/>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Orange</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R255 G140 B0</a:t>
            </a:r>
          </a:p>
          <a:p>
            <a:pPr>
              <a:spcAft>
                <a:spcPts val="408"/>
              </a:spcAft>
            </a:pPr>
            <a:r>
              <a:rPr lang="en-US" sz="816">
                <a:solidFill>
                  <a:srgbClr val="000000"/>
                </a:solidFill>
                <a:latin typeface="Segoe UI" panose="020B0502040204020203" pitchFamily="34" charset="0"/>
                <a:cs typeface="Segoe UI" panose="020B0502040204020203" pitchFamily="34" charset="0"/>
              </a:rPr>
              <a:t>FF8C00</a:t>
            </a:r>
          </a:p>
        </p:txBody>
      </p:sp>
      <p:sp>
        <p:nvSpPr>
          <p:cNvPr id="48" name="Rectangle 47"/>
          <p:cNvSpPr/>
          <p:nvPr/>
        </p:nvSpPr>
        <p:spPr bwMode="auto">
          <a:xfrm>
            <a:off x="4206479" y="2213655"/>
            <a:ext cx="1215980" cy="777130"/>
          </a:xfrm>
          <a:prstGeom prst="rect">
            <a:avLst/>
          </a:prstGeom>
          <a:solidFill>
            <a:srgbClr val="E3008C"/>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Light Magenta</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R227 G0 B140</a:t>
            </a:r>
          </a:p>
          <a:p>
            <a:pPr>
              <a:spcAft>
                <a:spcPts val="408"/>
              </a:spcAft>
            </a:pPr>
            <a:r>
              <a:rPr lang="en-US" sz="816">
                <a:solidFill>
                  <a:schemeClr val="bg2"/>
                </a:solidFill>
                <a:latin typeface="Segoe UI" panose="020B0502040204020203" pitchFamily="34" charset="0"/>
                <a:cs typeface="Segoe UI" panose="020B0502040204020203" pitchFamily="34" charset="0"/>
              </a:rPr>
              <a:t>E3008C</a:t>
            </a:r>
          </a:p>
        </p:txBody>
      </p:sp>
      <p:sp>
        <p:nvSpPr>
          <p:cNvPr id="131" name="Freeform 130"/>
          <p:cNvSpPr/>
          <p:nvPr/>
        </p:nvSpPr>
        <p:spPr bwMode="auto">
          <a:xfrm>
            <a:off x="5463601" y="2213655"/>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B4A0FF"/>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Purple</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R180 G160 B255</a:t>
            </a:r>
          </a:p>
          <a:p>
            <a:pPr>
              <a:spcAft>
                <a:spcPts val="408"/>
              </a:spcAft>
            </a:pPr>
            <a:r>
              <a:rPr lang="en-US" sz="816">
                <a:solidFill>
                  <a:srgbClr val="000000"/>
                </a:solidFill>
                <a:latin typeface="Segoe UI" panose="020B0502040204020203" pitchFamily="34" charset="0"/>
                <a:cs typeface="Segoe UI" panose="020B0502040204020203" pitchFamily="34" charset="0"/>
              </a:rPr>
              <a:t>B4A0FF</a:t>
            </a:r>
          </a:p>
        </p:txBody>
      </p:sp>
      <p:sp>
        <p:nvSpPr>
          <p:cNvPr id="133" name="Freeform 132"/>
          <p:cNvSpPr/>
          <p:nvPr/>
        </p:nvSpPr>
        <p:spPr bwMode="auto">
          <a:xfrm>
            <a:off x="7977844" y="2213655"/>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00B294"/>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Teal</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R0 G178 B148</a:t>
            </a:r>
          </a:p>
          <a:p>
            <a:pPr>
              <a:spcAft>
                <a:spcPts val="408"/>
              </a:spcAft>
            </a:pPr>
            <a:r>
              <a:rPr lang="en-US" sz="816">
                <a:solidFill>
                  <a:srgbClr val="000000"/>
                </a:solidFill>
                <a:latin typeface="Segoe UI" panose="020B0502040204020203" pitchFamily="34" charset="0"/>
                <a:cs typeface="Segoe UI" panose="020B0502040204020203" pitchFamily="34" charset="0"/>
              </a:rPr>
              <a:t>00B294</a:t>
            </a:r>
          </a:p>
        </p:txBody>
      </p:sp>
      <p:sp>
        <p:nvSpPr>
          <p:cNvPr id="134" name="Freeform 133"/>
          <p:cNvSpPr/>
          <p:nvPr/>
        </p:nvSpPr>
        <p:spPr bwMode="auto">
          <a:xfrm>
            <a:off x="9234964" y="2213655"/>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Green</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R186 G216 B10</a:t>
            </a:r>
          </a:p>
          <a:p>
            <a:pPr>
              <a:spcAft>
                <a:spcPts val="408"/>
              </a:spcAft>
            </a:pPr>
            <a:r>
              <a:rPr lang="en-US" sz="816">
                <a:solidFill>
                  <a:srgbClr val="000000"/>
                </a:solidFill>
                <a:latin typeface="Segoe UI" panose="020B0502040204020203" pitchFamily="34" charset="0"/>
                <a:cs typeface="Segoe UI" panose="020B0502040204020203" pitchFamily="34" charset="0"/>
              </a:rPr>
              <a:t>BAD80A</a:t>
            </a:r>
          </a:p>
        </p:txBody>
      </p:sp>
      <p:sp>
        <p:nvSpPr>
          <p:cNvPr id="87" name="Rectangle 86"/>
          <p:cNvSpPr/>
          <p:nvPr/>
        </p:nvSpPr>
        <p:spPr bwMode="auto">
          <a:xfrm>
            <a:off x="2949355" y="4087909"/>
            <a:ext cx="1215980" cy="777130"/>
          </a:xfrm>
          <a:prstGeom prst="rect">
            <a:avLst/>
          </a:prstGeom>
          <a:solidFill>
            <a:srgbClr val="A80000"/>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Dark Red</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R168 G0 B0</a:t>
            </a:r>
          </a:p>
          <a:p>
            <a:pPr>
              <a:spcAft>
                <a:spcPts val="408"/>
              </a:spcAft>
            </a:pPr>
            <a:r>
              <a:rPr lang="en-US" sz="816">
                <a:solidFill>
                  <a:schemeClr val="bg2"/>
                </a:solidFill>
                <a:latin typeface="Segoe UI" panose="020B0502040204020203" pitchFamily="34" charset="0"/>
                <a:cs typeface="Segoe UI" panose="020B0502040204020203" pitchFamily="34" charset="0"/>
              </a:rPr>
              <a:t>A80000</a:t>
            </a:r>
          </a:p>
        </p:txBody>
      </p:sp>
      <p:sp>
        <p:nvSpPr>
          <p:cNvPr id="94" name="Rectangle 93"/>
          <p:cNvSpPr/>
          <p:nvPr/>
        </p:nvSpPr>
        <p:spPr bwMode="auto">
          <a:xfrm>
            <a:off x="4206479" y="4087909"/>
            <a:ext cx="1215980" cy="777130"/>
          </a:xfrm>
          <a:prstGeom prst="rect">
            <a:avLst/>
          </a:prstGeom>
          <a:solidFill>
            <a:srgbClr val="5C005C"/>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Dark Magenta </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R92 G0 B92</a:t>
            </a:r>
          </a:p>
          <a:p>
            <a:pPr>
              <a:spcAft>
                <a:spcPts val="408"/>
              </a:spcAft>
            </a:pPr>
            <a:r>
              <a:rPr lang="en-US" sz="816">
                <a:solidFill>
                  <a:schemeClr val="bg2"/>
                </a:solidFill>
                <a:latin typeface="Segoe UI" panose="020B0502040204020203" pitchFamily="34" charset="0"/>
                <a:cs typeface="Segoe UI" panose="020B0502040204020203" pitchFamily="34" charset="0"/>
              </a:rPr>
              <a:t>5C005C</a:t>
            </a:r>
          </a:p>
        </p:txBody>
      </p:sp>
      <p:sp>
        <p:nvSpPr>
          <p:cNvPr id="95" name="Rectangle 94"/>
          <p:cNvSpPr/>
          <p:nvPr/>
        </p:nvSpPr>
        <p:spPr bwMode="auto">
          <a:xfrm>
            <a:off x="5463601" y="4087909"/>
            <a:ext cx="1215980" cy="777130"/>
          </a:xfrm>
          <a:prstGeom prst="rect">
            <a:avLst/>
          </a:prstGeom>
          <a:solidFill>
            <a:srgbClr val="32145A"/>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Dark Purple</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R50 G20 B90</a:t>
            </a:r>
          </a:p>
          <a:p>
            <a:pPr>
              <a:spcAft>
                <a:spcPts val="408"/>
              </a:spcAft>
            </a:pPr>
            <a:r>
              <a:rPr lang="en-US" sz="816">
                <a:solidFill>
                  <a:schemeClr val="bg2"/>
                </a:solidFill>
                <a:latin typeface="Segoe UI" panose="020B0502040204020203" pitchFamily="34" charset="0"/>
                <a:cs typeface="Segoe UI" panose="020B0502040204020203" pitchFamily="34" charset="0"/>
              </a:rPr>
              <a:t>32145A</a:t>
            </a:r>
          </a:p>
        </p:txBody>
      </p:sp>
      <p:sp>
        <p:nvSpPr>
          <p:cNvPr id="96" name="Rectangle 95"/>
          <p:cNvSpPr/>
          <p:nvPr/>
        </p:nvSpPr>
        <p:spPr bwMode="auto">
          <a:xfrm>
            <a:off x="6720722" y="4905865"/>
            <a:ext cx="1215980" cy="777130"/>
          </a:xfrm>
          <a:prstGeom prst="rect">
            <a:avLst/>
          </a:prstGeom>
          <a:solidFill>
            <a:srgbClr val="00188F"/>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Mid Blue</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R0 G24 B143</a:t>
            </a:r>
          </a:p>
          <a:p>
            <a:pPr>
              <a:spcAft>
                <a:spcPts val="408"/>
              </a:spcAft>
            </a:pPr>
            <a:r>
              <a:rPr lang="en-US" sz="816">
                <a:solidFill>
                  <a:schemeClr val="bg2"/>
                </a:solidFill>
                <a:latin typeface="Segoe UI" panose="020B0502040204020203" pitchFamily="34" charset="0"/>
                <a:cs typeface="Segoe UI" panose="020B0502040204020203" pitchFamily="34" charset="0"/>
              </a:rPr>
              <a:t>00188F</a:t>
            </a:r>
          </a:p>
        </p:txBody>
      </p:sp>
      <p:sp>
        <p:nvSpPr>
          <p:cNvPr id="97" name="Rectangle 96"/>
          <p:cNvSpPr/>
          <p:nvPr/>
        </p:nvSpPr>
        <p:spPr bwMode="auto">
          <a:xfrm>
            <a:off x="7977844" y="4087909"/>
            <a:ext cx="1215980" cy="777130"/>
          </a:xfrm>
          <a:prstGeom prst="rect">
            <a:avLst/>
          </a:prstGeom>
          <a:solidFill>
            <a:srgbClr val="004B50"/>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Dark Teal</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R0 G75 B80</a:t>
            </a:r>
          </a:p>
          <a:p>
            <a:pPr>
              <a:spcAft>
                <a:spcPts val="408"/>
              </a:spcAft>
            </a:pPr>
            <a:r>
              <a:rPr lang="en-US" sz="816">
                <a:solidFill>
                  <a:schemeClr val="bg2"/>
                </a:solidFill>
                <a:latin typeface="Segoe UI" panose="020B0502040204020203" pitchFamily="34" charset="0"/>
                <a:cs typeface="Segoe UI" panose="020B0502040204020203" pitchFamily="34" charset="0"/>
              </a:rPr>
              <a:t>004B50</a:t>
            </a:r>
          </a:p>
        </p:txBody>
      </p:sp>
      <p:sp>
        <p:nvSpPr>
          <p:cNvPr id="98" name="Rectangle 97"/>
          <p:cNvSpPr/>
          <p:nvPr/>
        </p:nvSpPr>
        <p:spPr bwMode="auto">
          <a:xfrm>
            <a:off x="9234964" y="4087909"/>
            <a:ext cx="1215980" cy="777130"/>
          </a:xfrm>
          <a:prstGeom prst="rect">
            <a:avLst/>
          </a:prstGeom>
          <a:solidFill>
            <a:srgbClr val="004B1C"/>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Dark Green</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R0 G75 B28</a:t>
            </a:r>
          </a:p>
          <a:p>
            <a:pPr>
              <a:spcAft>
                <a:spcPts val="408"/>
              </a:spcAft>
            </a:pPr>
            <a:r>
              <a:rPr lang="en-US" sz="816">
                <a:solidFill>
                  <a:schemeClr val="bg2"/>
                </a:solidFill>
                <a:latin typeface="Segoe UI" panose="020B0502040204020203" pitchFamily="34" charset="0"/>
                <a:cs typeface="Segoe UI" panose="020B0502040204020203" pitchFamily="34" charset="0"/>
              </a:rPr>
              <a:t>004B1C</a:t>
            </a:r>
          </a:p>
        </p:txBody>
      </p:sp>
      <p:sp>
        <p:nvSpPr>
          <p:cNvPr id="223" name="Rectangle 222"/>
          <p:cNvSpPr/>
          <p:nvPr/>
        </p:nvSpPr>
        <p:spPr bwMode="auto">
          <a:xfrm>
            <a:off x="6720722" y="4087909"/>
            <a:ext cx="1215980" cy="777130"/>
          </a:xfrm>
          <a:prstGeom prst="rect">
            <a:avLst/>
          </a:prstGeom>
          <a:solidFill>
            <a:srgbClr val="002050"/>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Dark Blue</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R0 G32 B80</a:t>
            </a:r>
          </a:p>
          <a:p>
            <a:pPr>
              <a:spcAft>
                <a:spcPts val="408"/>
              </a:spcAft>
            </a:pPr>
            <a:r>
              <a:rPr lang="en-US" sz="816">
                <a:solidFill>
                  <a:schemeClr val="bg2"/>
                </a:solidFill>
                <a:latin typeface="Segoe UI" panose="020B0502040204020203" pitchFamily="34" charset="0"/>
                <a:cs typeface="Segoe UI" panose="020B0502040204020203" pitchFamily="34" charset="0"/>
              </a:rPr>
              <a:t>002050</a:t>
            </a:r>
          </a:p>
        </p:txBody>
      </p:sp>
      <p:sp>
        <p:nvSpPr>
          <p:cNvPr id="136" name="Freeform 135"/>
          <p:cNvSpPr/>
          <p:nvPr/>
        </p:nvSpPr>
        <p:spPr bwMode="auto">
          <a:xfrm>
            <a:off x="4206479" y="5826819"/>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FFFFFF"/>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White</a:t>
            </a:r>
            <a:endParaRPr lang="en-US" sz="816">
              <a:solidFill>
                <a:srgbClr val="000000"/>
              </a:solidFill>
              <a:latin typeface="Segoe UI" panose="020B0502040204020203" pitchFamily="34" charset="0"/>
              <a:cs typeface="Segoe UI" panose="020B0502040204020203" pitchFamily="34" charset="0"/>
            </a:endParaRPr>
          </a:p>
          <a:p>
            <a:endParaRPr lang="en-US" sz="816">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R255 G255 B255</a:t>
            </a:r>
          </a:p>
          <a:p>
            <a:pPr>
              <a:spcAft>
                <a:spcPts val="408"/>
              </a:spcAft>
            </a:pPr>
            <a:r>
              <a:rPr lang="en-US" sz="816">
                <a:solidFill>
                  <a:srgbClr val="000000"/>
                </a:solidFill>
                <a:latin typeface="Segoe UI" panose="020B0502040204020203" pitchFamily="34" charset="0"/>
                <a:cs typeface="Segoe UI" panose="020B0502040204020203" pitchFamily="34" charset="0"/>
              </a:rPr>
              <a:t>FFFFFF</a:t>
            </a:r>
          </a:p>
        </p:txBody>
      </p:sp>
      <p:sp>
        <p:nvSpPr>
          <p:cNvPr id="137" name="Freeform 136"/>
          <p:cNvSpPr/>
          <p:nvPr/>
        </p:nvSpPr>
        <p:spPr bwMode="auto">
          <a:xfrm>
            <a:off x="5463601" y="5826819"/>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D7D7D7"/>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Gray</a:t>
            </a:r>
            <a:endParaRPr lang="en-US" sz="816">
              <a:solidFill>
                <a:srgbClr val="000000"/>
              </a:solidFill>
              <a:latin typeface="Segoe UI" panose="020B0502040204020203" pitchFamily="34" charset="0"/>
              <a:cs typeface="Segoe UI" panose="020B0502040204020203" pitchFamily="34" charset="0"/>
            </a:endParaRPr>
          </a:p>
          <a:p>
            <a:endParaRPr lang="en-US" sz="816">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R210 G210 B210</a:t>
            </a:r>
          </a:p>
          <a:p>
            <a:pPr>
              <a:spcAft>
                <a:spcPts val="408"/>
              </a:spcAft>
            </a:pPr>
            <a:r>
              <a:rPr lang="en-US" sz="816">
                <a:solidFill>
                  <a:srgbClr val="000000"/>
                </a:solidFill>
                <a:latin typeface="Segoe UI" panose="020B0502040204020203" pitchFamily="34" charset="0"/>
                <a:cs typeface="Segoe UI" panose="020B0502040204020203" pitchFamily="34" charset="0"/>
              </a:rPr>
              <a:t>D2D2D2</a:t>
            </a:r>
          </a:p>
        </p:txBody>
      </p:sp>
      <p:sp>
        <p:nvSpPr>
          <p:cNvPr id="231" name="Rectangle 230"/>
          <p:cNvSpPr/>
          <p:nvPr/>
        </p:nvSpPr>
        <p:spPr bwMode="auto">
          <a:xfrm>
            <a:off x="6720722" y="5826819"/>
            <a:ext cx="1215980" cy="777130"/>
          </a:xfrm>
          <a:prstGeom prst="rect">
            <a:avLst/>
          </a:prstGeom>
          <a:solidFill>
            <a:srgbClr val="737373"/>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rgbClr val="FFFFFF"/>
                </a:solidFill>
                <a:latin typeface="Segoe UI" panose="020B0502040204020203" pitchFamily="34" charset="0"/>
                <a:cs typeface="Segoe UI" panose="020B0502040204020203" pitchFamily="34" charset="0"/>
              </a:rPr>
              <a:t>Mid Gray</a:t>
            </a:r>
            <a:endParaRPr lang="en-US" sz="816">
              <a:solidFill>
                <a:srgbClr val="FFFFFF"/>
              </a:solidFill>
              <a:latin typeface="Segoe UI" panose="020B0502040204020203" pitchFamily="34" charset="0"/>
              <a:cs typeface="Segoe UI" panose="020B0502040204020203" pitchFamily="34" charset="0"/>
            </a:endParaRPr>
          </a:p>
          <a:p>
            <a:endParaRPr lang="en-US" sz="816">
              <a:solidFill>
                <a:srgbClr val="FFFFFF"/>
              </a:solidFill>
              <a:latin typeface="Segoe UI" panose="020B0502040204020203" pitchFamily="34" charset="0"/>
              <a:cs typeface="Segoe UI" panose="020B0502040204020203" pitchFamily="34" charset="0"/>
            </a:endParaRPr>
          </a:p>
          <a:p>
            <a:r>
              <a:rPr lang="en-US" sz="816">
                <a:solidFill>
                  <a:srgbClr val="FFFFFF"/>
                </a:solidFill>
                <a:latin typeface="Segoe UI" panose="020B0502040204020203" pitchFamily="34" charset="0"/>
                <a:cs typeface="Segoe UI" panose="020B0502040204020203" pitchFamily="34" charset="0"/>
              </a:rPr>
              <a:t>R115 G115 B115</a:t>
            </a:r>
          </a:p>
          <a:p>
            <a:pPr>
              <a:spcAft>
                <a:spcPts val="408"/>
              </a:spcAft>
            </a:pPr>
            <a:r>
              <a:rPr lang="en-US" sz="816">
                <a:solidFill>
                  <a:srgbClr val="FFFFFF"/>
                </a:solidFill>
                <a:latin typeface="Segoe UI" panose="020B0502040204020203" pitchFamily="34" charset="0"/>
                <a:cs typeface="Segoe UI" panose="020B0502040204020203" pitchFamily="34" charset="0"/>
              </a:rPr>
              <a:t>737373</a:t>
            </a:r>
          </a:p>
          <a:p>
            <a:endParaRPr lang="en-US" sz="816">
              <a:solidFill>
                <a:srgbClr val="FFFFFF"/>
              </a:solidFill>
              <a:latin typeface="Segoe UI" panose="020B0502040204020203" pitchFamily="34" charset="0"/>
              <a:cs typeface="Segoe UI" panose="020B0502040204020203" pitchFamily="34" charset="0"/>
            </a:endParaRPr>
          </a:p>
        </p:txBody>
      </p:sp>
      <p:sp>
        <p:nvSpPr>
          <p:cNvPr id="232" name="Rectangle 231"/>
          <p:cNvSpPr/>
          <p:nvPr/>
        </p:nvSpPr>
        <p:spPr bwMode="auto">
          <a:xfrm>
            <a:off x="7977844" y="5826819"/>
            <a:ext cx="1215980" cy="777130"/>
          </a:xfrm>
          <a:prstGeom prst="rect">
            <a:avLst/>
          </a:prstGeom>
          <a:solidFill>
            <a:srgbClr val="525252"/>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rgbClr val="FFFFFF"/>
                </a:solidFill>
                <a:latin typeface="Segoe UI" panose="020B0502040204020203" pitchFamily="34" charset="0"/>
                <a:cs typeface="Segoe UI" panose="020B0502040204020203" pitchFamily="34" charset="0"/>
              </a:rPr>
              <a:t>Dark Gray</a:t>
            </a:r>
            <a:br>
              <a:rPr lang="en-US" sz="816">
                <a:solidFill>
                  <a:srgbClr val="FFFFFF"/>
                </a:solidFill>
                <a:latin typeface="Segoe UI" panose="020B0502040204020203" pitchFamily="34" charset="0"/>
                <a:cs typeface="Segoe UI" panose="020B0502040204020203" pitchFamily="34" charset="0"/>
              </a:rPr>
            </a:br>
            <a:endParaRPr lang="en-US" sz="816">
              <a:solidFill>
                <a:srgbClr val="FFFFFF"/>
              </a:solidFill>
              <a:latin typeface="Segoe UI" panose="020B0502040204020203" pitchFamily="34" charset="0"/>
              <a:cs typeface="Segoe UI" panose="020B0502040204020203" pitchFamily="34" charset="0"/>
            </a:endParaRPr>
          </a:p>
          <a:p>
            <a:r>
              <a:rPr lang="en-US" sz="816">
                <a:solidFill>
                  <a:srgbClr val="FFFFFF"/>
                </a:solidFill>
                <a:latin typeface="Segoe UI" panose="020B0502040204020203" pitchFamily="34" charset="0"/>
                <a:cs typeface="Segoe UI" panose="020B0502040204020203" pitchFamily="34" charset="0"/>
              </a:rPr>
              <a:t>R80 G80 B80</a:t>
            </a:r>
          </a:p>
          <a:p>
            <a:pPr>
              <a:spcAft>
                <a:spcPts val="408"/>
              </a:spcAft>
            </a:pPr>
            <a:r>
              <a:rPr lang="en-US" sz="816">
                <a:solidFill>
                  <a:srgbClr val="FFFFFF"/>
                </a:solidFill>
                <a:latin typeface="Segoe UI" panose="020B0502040204020203" pitchFamily="34" charset="0"/>
                <a:cs typeface="Segoe UI" panose="020B0502040204020203" pitchFamily="34" charset="0"/>
              </a:rPr>
              <a:t>505050</a:t>
            </a:r>
          </a:p>
        </p:txBody>
      </p:sp>
      <p:sp>
        <p:nvSpPr>
          <p:cNvPr id="233" name="Rectangle 232"/>
          <p:cNvSpPr/>
          <p:nvPr/>
        </p:nvSpPr>
        <p:spPr bwMode="auto">
          <a:xfrm>
            <a:off x="9234964" y="5826819"/>
            <a:ext cx="1215980" cy="77713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rgbClr val="FFFFFF"/>
                </a:solidFill>
                <a:latin typeface="Segoe UI" panose="020B0502040204020203" pitchFamily="34" charset="0"/>
                <a:cs typeface="Segoe UI" panose="020B0502040204020203" pitchFamily="34" charset="0"/>
              </a:rPr>
              <a:t>Rich Black</a:t>
            </a:r>
            <a:endParaRPr lang="en-US" sz="816">
              <a:solidFill>
                <a:srgbClr val="FFFFFF"/>
              </a:solidFill>
              <a:latin typeface="Segoe UI" panose="020B0502040204020203" pitchFamily="34" charset="0"/>
              <a:cs typeface="Segoe UI" panose="020B0502040204020203" pitchFamily="34" charset="0"/>
            </a:endParaRPr>
          </a:p>
          <a:p>
            <a:endParaRPr lang="en-US" sz="816">
              <a:solidFill>
                <a:srgbClr val="FFFFFF"/>
              </a:solidFill>
              <a:latin typeface="Segoe UI" panose="020B0502040204020203" pitchFamily="34" charset="0"/>
              <a:cs typeface="Segoe UI" panose="020B0502040204020203" pitchFamily="34" charset="0"/>
            </a:endParaRPr>
          </a:p>
          <a:p>
            <a:r>
              <a:rPr lang="en-US" sz="816">
                <a:solidFill>
                  <a:srgbClr val="FFFFFF"/>
                </a:solidFill>
                <a:latin typeface="Segoe UI" panose="020B0502040204020203" pitchFamily="34" charset="0"/>
                <a:cs typeface="Segoe UI" panose="020B0502040204020203" pitchFamily="34" charset="0"/>
              </a:rPr>
              <a:t>R0 G0 B0</a:t>
            </a:r>
          </a:p>
          <a:p>
            <a:pPr>
              <a:spcAft>
                <a:spcPts val="408"/>
              </a:spcAft>
            </a:pPr>
            <a:r>
              <a:rPr lang="en-US" sz="816">
                <a:solidFill>
                  <a:srgbClr val="FFFFFF"/>
                </a:solidFill>
                <a:latin typeface="Segoe UI" panose="020B0502040204020203" pitchFamily="34" charset="0"/>
                <a:cs typeface="Segoe UI" panose="020B0502040204020203" pitchFamily="34" charset="0"/>
              </a:rPr>
              <a:t>000000</a:t>
            </a:r>
          </a:p>
        </p:txBody>
      </p:sp>
      <p:sp>
        <p:nvSpPr>
          <p:cNvPr id="240" name="TextBox 239"/>
          <p:cNvSpPr txBox="1"/>
          <p:nvPr/>
        </p:nvSpPr>
        <p:spPr>
          <a:xfrm>
            <a:off x="10450946" y="5870044"/>
            <a:ext cx="1869682" cy="690680"/>
          </a:xfrm>
          <a:prstGeom prst="rect">
            <a:avLst/>
          </a:prstGeom>
          <a:noFill/>
        </p:spPr>
        <p:txBody>
          <a:bodyPr wrap="square" lIns="182854" tIns="146283" rIns="182854" bIns="146283" rtlCol="0" anchor="ctr">
            <a:spAutoFit/>
          </a:bodyPr>
          <a:lstStyle/>
          <a:p>
            <a:pPr>
              <a:lnSpc>
                <a:spcPct val="90000"/>
              </a:lnSpc>
            </a:pPr>
            <a:r>
              <a:rPr lang="en-US" sz="1399"/>
              <a:t>White, black and gray accent colors</a:t>
            </a:r>
          </a:p>
        </p:txBody>
      </p:sp>
      <p:sp>
        <p:nvSpPr>
          <p:cNvPr id="36" name="TextBox 35"/>
          <p:cNvSpPr txBox="1"/>
          <p:nvPr/>
        </p:nvSpPr>
        <p:spPr>
          <a:xfrm>
            <a:off x="275483" y="5923854"/>
            <a:ext cx="3483558" cy="743652"/>
          </a:xfrm>
          <a:prstGeom prst="rect">
            <a:avLst/>
          </a:prstGeom>
          <a:noFill/>
        </p:spPr>
        <p:txBody>
          <a:bodyPr wrap="square" lIns="182854" tIns="146283" rIns="182854" bIns="146283" rtlCol="0">
            <a:spAutoFit/>
          </a:bodyPr>
          <a:lstStyle/>
          <a:p>
            <a:r>
              <a:rPr lang="en-US" sz="1428"/>
              <a:t>For more information on accessibility, visit: </a:t>
            </a:r>
            <a:r>
              <a:rPr lang="en-US" sz="1428">
                <a:hlinkClick r:id="rId3"/>
              </a:rPr>
              <a:t>Microsoft.com/enable</a:t>
            </a:r>
            <a:endParaRPr lang="en-US" sz="1428"/>
          </a:p>
        </p:txBody>
      </p:sp>
    </p:spTree>
    <p:extLst>
      <p:ext uri="{BB962C8B-B14F-4D97-AF65-F5344CB8AC3E}">
        <p14:creationId xmlns:p14="http://schemas.microsoft.com/office/powerpoint/2010/main" val="255608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CD439E4-7E68-496B-8268-DD9EC30098D5}"/>
              </a:ext>
            </a:extLst>
          </p:cNvPr>
          <p:cNvSpPr>
            <a:spLocks noGrp="1"/>
          </p:cNvSpPr>
          <p:nvPr>
            <p:ph type="body" sz="quarter" idx="10"/>
          </p:nvPr>
        </p:nvSpPr>
        <p:spPr>
          <a:xfrm>
            <a:off x="435712" y="1142881"/>
            <a:ext cx="5404034" cy="5329664"/>
          </a:xfrm>
        </p:spPr>
        <p:txBody>
          <a:bodyPr/>
          <a:lstStyle/>
          <a:p>
            <a:r>
              <a:rPr lang="en-GB" sz="1600" b="0" dirty="0"/>
              <a:t>Our umbrella suite name is </a:t>
            </a:r>
            <a:r>
              <a:rPr lang="en-GB" sz="1600" b="0" dirty="0">
                <a:latin typeface="+mj-lt"/>
              </a:rPr>
              <a:t>Azure DevOps.</a:t>
            </a:r>
          </a:p>
          <a:p>
            <a:r>
              <a:rPr lang="en-GB" sz="1600" b="0" dirty="0"/>
              <a:t>We will use Azure DevOps Services &amp; Azure DevOps Server to disambiguate between the cloud &amp; on-premise versions (i.e. formerly VSTS &amp; TFS) but where possible just use Azure DevOps as the umbrella term to refer to both.</a:t>
            </a:r>
          </a:p>
          <a:p>
            <a:r>
              <a:rPr lang="en-GB" sz="1600" dirty="0"/>
              <a:t>No abbreviations </a:t>
            </a:r>
            <a:r>
              <a:rPr lang="en-GB" sz="1600" b="0" dirty="0"/>
              <a:t>should be used (especially not ADS). Azure DevOps or #</a:t>
            </a:r>
            <a:r>
              <a:rPr lang="en-GB" sz="1600" b="0" dirty="0" err="1"/>
              <a:t>AzureDevOps</a:t>
            </a:r>
            <a:r>
              <a:rPr lang="en-GB" sz="1600" b="0" dirty="0"/>
              <a:t> are the only permitted forms. DevOps should always be </a:t>
            </a:r>
            <a:r>
              <a:rPr lang="en-GB" sz="1600" b="0" dirty="0" err="1"/>
              <a:t>PascalCase</a:t>
            </a:r>
            <a:r>
              <a:rPr lang="en-GB" sz="1600" b="0" dirty="0"/>
              <a:t>.</a:t>
            </a:r>
          </a:p>
          <a:p>
            <a:r>
              <a:rPr lang="en-GB" sz="1600" b="0" dirty="0"/>
              <a:t>While Azure DevOps is the term for the encompassing suite, emphasis should be placed on the core service being referred to, </a:t>
            </a:r>
            <a:r>
              <a:rPr lang="en-GB" sz="1600" b="0" dirty="0" err="1"/>
              <a:t>i.e</a:t>
            </a:r>
            <a:r>
              <a:rPr lang="en-GB" sz="1600" b="0" dirty="0"/>
              <a:t> "Build and Release to Any Cloud, Any Platform with Azure Pipelines". </a:t>
            </a:r>
          </a:p>
          <a:p>
            <a:r>
              <a:rPr lang="en-GB" sz="1600" b="0" dirty="0"/>
              <a:t>There is no need to prefix with Microsoft for the name, (i.e. you do not need to say Microsoft Azure Pipelines). There are no trademark symbols required.</a:t>
            </a:r>
          </a:p>
          <a:p>
            <a:r>
              <a:rPr lang="en-GB" sz="1600" b="0" dirty="0"/>
              <a:t>While the focus for Azure Repos will be Git version control, the centralized version control system it supports is still referred to as TFVC and the command line for it remains </a:t>
            </a:r>
            <a:r>
              <a:rPr lang="en-GB" sz="1600" b="0" dirty="0" err="1">
                <a:latin typeface="Consolas" panose="020B0609020204030204" pitchFamily="49" charset="0"/>
              </a:rPr>
              <a:t>tf</a:t>
            </a:r>
            <a:endParaRPr lang="en-US" sz="1600" b="0" dirty="0">
              <a:latin typeface="Consolas" panose="020B0609020204030204" pitchFamily="49" charset="0"/>
            </a:endParaRPr>
          </a:p>
        </p:txBody>
      </p:sp>
      <p:sp>
        <p:nvSpPr>
          <p:cNvPr id="2" name="Title 1">
            <a:extLst>
              <a:ext uri="{FF2B5EF4-FFF2-40B4-BE49-F238E27FC236}">
                <a16:creationId xmlns:a16="http://schemas.microsoft.com/office/drawing/2014/main" id="{55FD41C8-15C7-46FD-BFFF-452290E938D4}"/>
              </a:ext>
            </a:extLst>
          </p:cNvPr>
          <p:cNvSpPr>
            <a:spLocks noGrp="1"/>
          </p:cNvSpPr>
          <p:nvPr>
            <p:ph type="title"/>
          </p:nvPr>
        </p:nvSpPr>
        <p:spPr/>
        <p:txBody>
          <a:bodyPr/>
          <a:lstStyle/>
          <a:p>
            <a:r>
              <a:rPr lang="en-US" dirty="0"/>
              <a:t>Azure DevOps Branding Guidelines</a:t>
            </a:r>
          </a:p>
        </p:txBody>
      </p:sp>
      <p:graphicFrame>
        <p:nvGraphicFramePr>
          <p:cNvPr id="5" name="Table 4">
            <a:extLst>
              <a:ext uri="{FF2B5EF4-FFF2-40B4-BE49-F238E27FC236}">
                <a16:creationId xmlns:a16="http://schemas.microsoft.com/office/drawing/2014/main" id="{78CDC1FF-CA04-4941-BF8F-AC3E590FA466}"/>
              </a:ext>
            </a:extLst>
          </p:cNvPr>
          <p:cNvGraphicFramePr>
            <a:graphicFrameLocks noGrp="1"/>
          </p:cNvGraphicFramePr>
          <p:nvPr>
            <p:extLst>
              <p:ext uri="{D42A27DB-BD31-4B8C-83A1-F6EECF244321}">
                <p14:modId xmlns:p14="http://schemas.microsoft.com/office/powerpoint/2010/main" val="712776300"/>
              </p:ext>
            </p:extLst>
          </p:nvPr>
        </p:nvGraphicFramePr>
        <p:xfrm>
          <a:off x="6596729" y="4875369"/>
          <a:ext cx="5657922" cy="1892142"/>
        </p:xfrm>
        <a:graphic>
          <a:graphicData uri="http://schemas.openxmlformats.org/drawingml/2006/table">
            <a:tbl>
              <a:tblPr firstRow="1">
                <a:tableStyleId>{93296810-A885-4BE3-A3E7-6D5BEEA58F35}</a:tableStyleId>
              </a:tblPr>
              <a:tblGrid>
                <a:gridCol w="1754516">
                  <a:extLst>
                    <a:ext uri="{9D8B030D-6E8A-4147-A177-3AD203B41FA5}">
                      <a16:colId xmlns:a16="http://schemas.microsoft.com/office/drawing/2014/main" val="3449392211"/>
                    </a:ext>
                  </a:extLst>
                </a:gridCol>
                <a:gridCol w="3903406">
                  <a:extLst>
                    <a:ext uri="{9D8B030D-6E8A-4147-A177-3AD203B41FA5}">
                      <a16:colId xmlns:a16="http://schemas.microsoft.com/office/drawing/2014/main" val="3263803252"/>
                    </a:ext>
                  </a:extLst>
                </a:gridCol>
              </a:tblGrid>
              <a:tr h="271270">
                <a:tc>
                  <a:txBody>
                    <a:bodyPr/>
                    <a:lstStyle/>
                    <a:p>
                      <a:pPr algn="l"/>
                      <a:r>
                        <a:rPr lang="en-US" sz="1100" dirty="0">
                          <a:effectLst/>
                        </a:rPr>
                        <a:t>Area</a:t>
                      </a:r>
                      <a:endParaRPr lang="en-US" sz="1100" dirty="0">
                        <a:solidFill>
                          <a:schemeClr val="tx1"/>
                        </a:solidFill>
                        <a:effectLst/>
                      </a:endParaRPr>
                    </a:p>
                  </a:txBody>
                  <a:tcPr marL="60551" marR="60551" marT="48441" marB="48441" anchor="ctr"/>
                </a:tc>
                <a:tc>
                  <a:txBody>
                    <a:bodyPr/>
                    <a:lstStyle/>
                    <a:p>
                      <a:pPr algn="l"/>
                      <a:r>
                        <a:rPr lang="en-US" sz="1100" dirty="0">
                          <a:effectLst/>
                        </a:rPr>
                        <a:t>Destination URL</a:t>
                      </a:r>
                      <a:endParaRPr lang="en-US" sz="1100" dirty="0">
                        <a:solidFill>
                          <a:schemeClr val="tx1"/>
                        </a:solidFill>
                        <a:effectLst/>
                      </a:endParaRPr>
                    </a:p>
                  </a:txBody>
                  <a:tcPr marL="60551" marR="60551" marT="48441" marB="48441" anchor="ctr"/>
                </a:tc>
                <a:extLst>
                  <a:ext uri="{0D108BD9-81ED-4DB2-BD59-A6C34878D82A}">
                    <a16:rowId xmlns:a16="http://schemas.microsoft.com/office/drawing/2014/main" val="208793511"/>
                  </a:ext>
                </a:extLst>
              </a:tr>
              <a:tr h="271270">
                <a:tc>
                  <a:txBody>
                    <a:bodyPr/>
                    <a:lstStyle/>
                    <a:p>
                      <a:pPr algn="l"/>
                      <a:r>
                        <a:rPr lang="en-US" sz="1100">
                          <a:effectLst/>
                        </a:rPr>
                        <a:t>Azure DevOps</a:t>
                      </a:r>
                    </a:p>
                  </a:txBody>
                  <a:tcPr marL="60551" marR="60551" marT="48441" marB="48441" anchor="ctr"/>
                </a:tc>
                <a:tc>
                  <a:txBody>
                    <a:bodyPr/>
                    <a:lstStyle/>
                    <a:p>
                      <a:pPr algn="l"/>
                      <a:r>
                        <a:rPr lang="en-US" sz="1100" u="none" strike="noStrike" dirty="0">
                          <a:effectLst/>
                          <a:hlinkClick r:id="rId2"/>
                        </a:rPr>
                        <a:t>https://azure.microsoft.com/services/devops/</a:t>
                      </a:r>
                      <a:r>
                        <a:rPr lang="en-US" sz="1100" dirty="0">
                          <a:effectLst/>
                        </a:rPr>
                        <a:t> </a:t>
                      </a:r>
                    </a:p>
                  </a:txBody>
                  <a:tcPr marL="60551" marR="60551" marT="48441" marB="48441" anchor="ctr"/>
                </a:tc>
                <a:extLst>
                  <a:ext uri="{0D108BD9-81ED-4DB2-BD59-A6C34878D82A}">
                    <a16:rowId xmlns:a16="http://schemas.microsoft.com/office/drawing/2014/main" val="3697190535"/>
                  </a:ext>
                </a:extLst>
              </a:tr>
              <a:tr h="271270">
                <a:tc>
                  <a:txBody>
                    <a:bodyPr/>
                    <a:lstStyle/>
                    <a:p>
                      <a:pPr algn="l"/>
                      <a:r>
                        <a:rPr lang="en-US" sz="1100">
                          <a:effectLst/>
                        </a:rPr>
                        <a:t>Azure Pipelines</a:t>
                      </a:r>
                    </a:p>
                  </a:txBody>
                  <a:tcPr marL="60551" marR="60551" marT="48441" marB="48441" anchor="ctr"/>
                </a:tc>
                <a:tc>
                  <a:txBody>
                    <a:bodyPr/>
                    <a:lstStyle/>
                    <a:p>
                      <a:pPr algn="l"/>
                      <a:r>
                        <a:rPr lang="en-US" sz="1100" u="none" strike="noStrike" dirty="0">
                          <a:effectLst/>
                          <a:hlinkClick r:id="rId3"/>
                        </a:rPr>
                        <a:t>https://azure.microsoft.com/services/devops/pipelines/</a:t>
                      </a:r>
                      <a:r>
                        <a:rPr lang="en-US" sz="1100" dirty="0">
                          <a:effectLst/>
                        </a:rPr>
                        <a:t> </a:t>
                      </a:r>
                    </a:p>
                  </a:txBody>
                  <a:tcPr marL="60551" marR="60551" marT="48441" marB="48441" anchor="ctr"/>
                </a:tc>
                <a:extLst>
                  <a:ext uri="{0D108BD9-81ED-4DB2-BD59-A6C34878D82A}">
                    <a16:rowId xmlns:a16="http://schemas.microsoft.com/office/drawing/2014/main" val="2920104357"/>
                  </a:ext>
                </a:extLst>
              </a:tr>
              <a:tr h="271270">
                <a:tc>
                  <a:txBody>
                    <a:bodyPr/>
                    <a:lstStyle/>
                    <a:p>
                      <a:pPr algn="l"/>
                      <a:r>
                        <a:rPr lang="en-US" sz="1100">
                          <a:effectLst/>
                        </a:rPr>
                        <a:t>Azure Boards</a:t>
                      </a:r>
                    </a:p>
                  </a:txBody>
                  <a:tcPr marL="60551" marR="60551" marT="48441" marB="48441" anchor="ctr"/>
                </a:tc>
                <a:tc>
                  <a:txBody>
                    <a:bodyPr/>
                    <a:lstStyle/>
                    <a:p>
                      <a:pPr algn="l"/>
                      <a:r>
                        <a:rPr lang="en-US" sz="1100" u="none" strike="noStrike">
                          <a:effectLst/>
                          <a:hlinkClick r:id="rId4"/>
                        </a:rPr>
                        <a:t>https://azure.microsoft.com/services/devops/boards/</a:t>
                      </a:r>
                      <a:r>
                        <a:rPr lang="en-US" sz="1100">
                          <a:effectLst/>
                        </a:rPr>
                        <a:t> </a:t>
                      </a:r>
                    </a:p>
                  </a:txBody>
                  <a:tcPr marL="60551" marR="60551" marT="48441" marB="48441" anchor="ctr"/>
                </a:tc>
                <a:extLst>
                  <a:ext uri="{0D108BD9-81ED-4DB2-BD59-A6C34878D82A}">
                    <a16:rowId xmlns:a16="http://schemas.microsoft.com/office/drawing/2014/main" val="1660545349"/>
                  </a:ext>
                </a:extLst>
              </a:tr>
              <a:tr h="271270">
                <a:tc>
                  <a:txBody>
                    <a:bodyPr/>
                    <a:lstStyle/>
                    <a:p>
                      <a:pPr algn="l"/>
                      <a:r>
                        <a:rPr lang="en-US" sz="1100">
                          <a:effectLst/>
                        </a:rPr>
                        <a:t>Azure Repos</a:t>
                      </a:r>
                    </a:p>
                  </a:txBody>
                  <a:tcPr marL="60551" marR="60551" marT="48441" marB="48441" anchor="ctr"/>
                </a:tc>
                <a:tc>
                  <a:txBody>
                    <a:bodyPr/>
                    <a:lstStyle/>
                    <a:p>
                      <a:pPr algn="l"/>
                      <a:r>
                        <a:rPr lang="en-US" sz="1100" u="none" strike="noStrike">
                          <a:effectLst/>
                          <a:hlinkClick r:id="rId5"/>
                        </a:rPr>
                        <a:t>https://azure.microsoft.com/services/devops/repos/</a:t>
                      </a:r>
                      <a:r>
                        <a:rPr lang="en-US" sz="1100">
                          <a:effectLst/>
                        </a:rPr>
                        <a:t> </a:t>
                      </a:r>
                    </a:p>
                  </a:txBody>
                  <a:tcPr marL="60551" marR="60551" marT="48441" marB="48441" anchor="ctr"/>
                </a:tc>
                <a:extLst>
                  <a:ext uri="{0D108BD9-81ED-4DB2-BD59-A6C34878D82A}">
                    <a16:rowId xmlns:a16="http://schemas.microsoft.com/office/drawing/2014/main" val="3016504427"/>
                  </a:ext>
                </a:extLst>
              </a:tr>
              <a:tr h="271270">
                <a:tc>
                  <a:txBody>
                    <a:bodyPr/>
                    <a:lstStyle/>
                    <a:p>
                      <a:pPr algn="l"/>
                      <a:r>
                        <a:rPr lang="en-US" sz="1100">
                          <a:effectLst/>
                        </a:rPr>
                        <a:t>Azure Artifacts</a:t>
                      </a:r>
                    </a:p>
                  </a:txBody>
                  <a:tcPr marL="60551" marR="60551" marT="48441" marB="48441" anchor="ctr"/>
                </a:tc>
                <a:tc>
                  <a:txBody>
                    <a:bodyPr/>
                    <a:lstStyle/>
                    <a:p>
                      <a:pPr algn="l"/>
                      <a:r>
                        <a:rPr lang="en-US" sz="1100" u="none" strike="noStrike">
                          <a:effectLst/>
                          <a:hlinkClick r:id="rId6"/>
                        </a:rPr>
                        <a:t>https://azure.microsoft.com/services/devops/artifacts/</a:t>
                      </a:r>
                      <a:r>
                        <a:rPr lang="en-US" sz="1100">
                          <a:effectLst/>
                        </a:rPr>
                        <a:t> </a:t>
                      </a:r>
                    </a:p>
                  </a:txBody>
                  <a:tcPr marL="60551" marR="60551" marT="48441" marB="48441" anchor="ctr"/>
                </a:tc>
                <a:extLst>
                  <a:ext uri="{0D108BD9-81ED-4DB2-BD59-A6C34878D82A}">
                    <a16:rowId xmlns:a16="http://schemas.microsoft.com/office/drawing/2014/main" val="3667705401"/>
                  </a:ext>
                </a:extLst>
              </a:tr>
              <a:tr h="0">
                <a:tc>
                  <a:txBody>
                    <a:bodyPr/>
                    <a:lstStyle/>
                    <a:p>
                      <a:pPr algn="l"/>
                      <a:r>
                        <a:rPr lang="en-US" sz="1100" dirty="0">
                          <a:effectLst/>
                        </a:rPr>
                        <a:t>Azure Test Plans</a:t>
                      </a:r>
                    </a:p>
                  </a:txBody>
                  <a:tcPr marL="60551" marR="60551" marT="48441" marB="48441" anchor="ctr"/>
                </a:tc>
                <a:tc>
                  <a:txBody>
                    <a:bodyPr/>
                    <a:lstStyle/>
                    <a:p>
                      <a:pPr algn="l"/>
                      <a:r>
                        <a:rPr lang="en-US" sz="1100" u="none" strike="noStrike" dirty="0">
                          <a:effectLst/>
                          <a:hlinkClick r:id="rId7"/>
                        </a:rPr>
                        <a:t>https://azure.microsoft.com/services/devops/test-plans/</a:t>
                      </a:r>
                      <a:r>
                        <a:rPr lang="en-US" sz="1100" dirty="0">
                          <a:effectLst/>
                        </a:rPr>
                        <a:t> </a:t>
                      </a:r>
                    </a:p>
                  </a:txBody>
                  <a:tcPr marL="60551" marR="60551" marT="48441" marB="48441" anchor="ctr"/>
                </a:tc>
                <a:extLst>
                  <a:ext uri="{0D108BD9-81ED-4DB2-BD59-A6C34878D82A}">
                    <a16:rowId xmlns:a16="http://schemas.microsoft.com/office/drawing/2014/main" val="1458865446"/>
                  </a:ext>
                </a:extLst>
              </a:tr>
            </a:tbl>
          </a:graphicData>
        </a:graphic>
      </p:graphicFrame>
      <p:sp>
        <p:nvSpPr>
          <p:cNvPr id="6" name="Text Placeholder 3">
            <a:extLst>
              <a:ext uri="{FF2B5EF4-FFF2-40B4-BE49-F238E27FC236}">
                <a16:creationId xmlns:a16="http://schemas.microsoft.com/office/drawing/2014/main" id="{09C77BBA-2097-44DB-9EA1-3CF148AF1E97}"/>
              </a:ext>
            </a:extLst>
          </p:cNvPr>
          <p:cNvSpPr txBox="1">
            <a:spLocks/>
          </p:cNvSpPr>
          <p:nvPr/>
        </p:nvSpPr>
        <p:spPr>
          <a:xfrm>
            <a:off x="6479821" y="3183208"/>
            <a:ext cx="5774830" cy="1502976"/>
          </a:xfrm>
          <a:prstGeom prst="rect">
            <a:avLst/>
          </a:prstGeom>
        </p:spPr>
        <p:txBody>
          <a:bodyPr vert="horz" wrap="square" lIns="0" tIns="0" rIns="0" bIns="0" rtlCol="0">
            <a:spAutoFit/>
          </a:bodyPr>
          <a:lstStyle>
            <a:lvl1pPr marL="0" marR="0" indent="0" algn="l" defTabSz="932649"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marR="0" indent="0" algn="l" defTabSz="932649"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32649"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731" marR="0" indent="0" algn="l" defTabSz="932649"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309" marR="0" indent="0" algn="l" defTabSz="932649"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0" dirty="0">
                <a:latin typeface="+mj-lt"/>
              </a:rPr>
              <a:t>Backlinks</a:t>
            </a:r>
          </a:p>
          <a:p>
            <a:r>
              <a:rPr lang="en-GB" sz="1400" b="0" dirty="0"/>
              <a:t>When referencing Azure DevOps or an Azure DevOps service in the web then try to ensure the first reference in the content body of the page is back-linked to the appropriate landing page (see table below). In articles that historically mention VSTS or TFS then please link to the main landing page for Azure DevOps.</a:t>
            </a:r>
            <a:endParaRPr lang="en-US" sz="1400" b="0" dirty="0"/>
          </a:p>
        </p:txBody>
      </p:sp>
      <p:sp>
        <p:nvSpPr>
          <p:cNvPr id="7" name="Rectangle 6">
            <a:extLst>
              <a:ext uri="{FF2B5EF4-FFF2-40B4-BE49-F238E27FC236}">
                <a16:creationId xmlns:a16="http://schemas.microsoft.com/office/drawing/2014/main" id="{3E41799F-C411-4110-BD8D-8575B5826FBD}"/>
              </a:ext>
            </a:extLst>
          </p:cNvPr>
          <p:cNvSpPr/>
          <p:nvPr/>
        </p:nvSpPr>
        <p:spPr>
          <a:xfrm>
            <a:off x="6479822" y="2133951"/>
            <a:ext cx="5774830" cy="954107"/>
          </a:xfrm>
          <a:prstGeom prst="rect">
            <a:avLst/>
          </a:prstGeom>
        </p:spPr>
        <p:txBody>
          <a:bodyPr wrap="square" lIns="0" rIns="0">
            <a:spAutoFit/>
          </a:bodyPr>
          <a:lstStyle/>
          <a:p>
            <a:r>
              <a:rPr lang="en-GB" sz="1400" dirty="0"/>
              <a:t>Suite Icon for launch will remain the same as the VSTS Icon. However, as per corporate guidelines we will not be using the icon prominently in swag, stickers and launch materials. Instead focusing on the Microsoft and Azure brands.</a:t>
            </a:r>
            <a:endParaRPr lang="en-US" sz="1400" dirty="0"/>
          </a:p>
        </p:txBody>
      </p:sp>
      <p:pic>
        <p:nvPicPr>
          <p:cNvPr id="8" name="Picture 4" descr="A picture containing object&#10;&#10;Description generated with very high confidence">
            <a:extLst>
              <a:ext uri="{FF2B5EF4-FFF2-40B4-BE49-F238E27FC236}">
                <a16:creationId xmlns:a16="http://schemas.microsoft.com/office/drawing/2014/main" id="{00E9B226-F7AE-431D-BB66-64D7F2AFBD22}"/>
              </a:ext>
            </a:extLst>
          </p:cNvPr>
          <p:cNvPicPr>
            <a:picLocks noChangeAspect="1"/>
          </p:cNvPicPr>
          <p:nvPr/>
        </p:nvPicPr>
        <p:blipFill>
          <a:blip r:embed="rId8"/>
          <a:stretch>
            <a:fillRect/>
          </a:stretch>
        </p:blipFill>
        <p:spPr>
          <a:xfrm>
            <a:off x="8102327" y="1499942"/>
            <a:ext cx="428430" cy="432000"/>
          </a:xfrm>
          <a:prstGeom prst="rect">
            <a:avLst/>
          </a:prstGeom>
        </p:spPr>
      </p:pic>
      <p:pic>
        <p:nvPicPr>
          <p:cNvPr id="9" name="Picture 6">
            <a:extLst>
              <a:ext uri="{FF2B5EF4-FFF2-40B4-BE49-F238E27FC236}">
                <a16:creationId xmlns:a16="http://schemas.microsoft.com/office/drawing/2014/main" id="{4DF3F462-8B91-4CD4-B5DA-AE3C512A67DC}"/>
              </a:ext>
            </a:extLst>
          </p:cNvPr>
          <p:cNvPicPr>
            <a:picLocks noChangeAspect="1"/>
          </p:cNvPicPr>
          <p:nvPr/>
        </p:nvPicPr>
        <p:blipFill>
          <a:blip r:embed="rId9"/>
          <a:stretch>
            <a:fillRect/>
          </a:stretch>
        </p:blipFill>
        <p:spPr>
          <a:xfrm>
            <a:off x="10733808" y="1499942"/>
            <a:ext cx="432126" cy="432000"/>
          </a:xfrm>
          <a:prstGeom prst="rect">
            <a:avLst/>
          </a:prstGeom>
        </p:spPr>
      </p:pic>
      <p:pic>
        <p:nvPicPr>
          <p:cNvPr id="10" name="Picture 8" descr="A picture containing object&#10;&#10;Description generated with very high confidence">
            <a:extLst>
              <a:ext uri="{FF2B5EF4-FFF2-40B4-BE49-F238E27FC236}">
                <a16:creationId xmlns:a16="http://schemas.microsoft.com/office/drawing/2014/main" id="{88E74A44-F393-45C5-81C7-0AE87EA57719}"/>
              </a:ext>
            </a:extLst>
          </p:cNvPr>
          <p:cNvPicPr>
            <a:picLocks noChangeAspect="1"/>
          </p:cNvPicPr>
          <p:nvPr/>
        </p:nvPicPr>
        <p:blipFill>
          <a:blip r:embed="rId10"/>
          <a:stretch>
            <a:fillRect/>
          </a:stretch>
        </p:blipFill>
        <p:spPr>
          <a:xfrm>
            <a:off x="6609457" y="1499942"/>
            <a:ext cx="432126" cy="432000"/>
          </a:xfrm>
          <a:prstGeom prst="rect">
            <a:avLst/>
          </a:prstGeom>
        </p:spPr>
      </p:pic>
      <p:pic>
        <p:nvPicPr>
          <p:cNvPr id="11" name="Picture 10" descr="A picture containing stop, sign, outdoor, sitting&#10;&#10;Description generated with very high confidence">
            <a:extLst>
              <a:ext uri="{FF2B5EF4-FFF2-40B4-BE49-F238E27FC236}">
                <a16:creationId xmlns:a16="http://schemas.microsoft.com/office/drawing/2014/main" id="{C4F72127-E869-4786-B99E-1043B869F200}"/>
              </a:ext>
            </a:extLst>
          </p:cNvPr>
          <p:cNvPicPr>
            <a:picLocks noChangeAspect="1"/>
          </p:cNvPicPr>
          <p:nvPr/>
        </p:nvPicPr>
        <p:blipFill>
          <a:blip r:embed="rId11"/>
          <a:stretch>
            <a:fillRect/>
          </a:stretch>
        </p:blipFill>
        <p:spPr>
          <a:xfrm>
            <a:off x="7355892" y="1499942"/>
            <a:ext cx="432126" cy="432000"/>
          </a:xfrm>
          <a:prstGeom prst="rect">
            <a:avLst/>
          </a:prstGeom>
        </p:spPr>
      </p:pic>
      <p:pic>
        <p:nvPicPr>
          <p:cNvPr id="12" name="Picture 12">
            <a:extLst>
              <a:ext uri="{FF2B5EF4-FFF2-40B4-BE49-F238E27FC236}">
                <a16:creationId xmlns:a16="http://schemas.microsoft.com/office/drawing/2014/main" id="{A4E285DF-BA82-40DA-97E7-B8EB45DCF30F}"/>
              </a:ext>
            </a:extLst>
          </p:cNvPr>
          <p:cNvPicPr>
            <a:picLocks noChangeAspect="1"/>
          </p:cNvPicPr>
          <p:nvPr/>
        </p:nvPicPr>
        <p:blipFill>
          <a:blip r:embed="rId12"/>
          <a:stretch>
            <a:fillRect/>
          </a:stretch>
        </p:blipFill>
        <p:spPr>
          <a:xfrm>
            <a:off x="9987375" y="1499942"/>
            <a:ext cx="432126" cy="432000"/>
          </a:xfrm>
          <a:prstGeom prst="rect">
            <a:avLst/>
          </a:prstGeom>
        </p:spPr>
      </p:pic>
      <p:pic>
        <p:nvPicPr>
          <p:cNvPr id="13" name="Graphic 12">
            <a:extLst>
              <a:ext uri="{FF2B5EF4-FFF2-40B4-BE49-F238E27FC236}">
                <a16:creationId xmlns:a16="http://schemas.microsoft.com/office/drawing/2014/main" id="{C43DF8C8-19A3-41BD-9D14-CEE1B5850FA8}"/>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45066" y="1103942"/>
            <a:ext cx="828000" cy="828000"/>
          </a:xfrm>
          <a:prstGeom prst="rect">
            <a:avLst/>
          </a:prstGeom>
        </p:spPr>
      </p:pic>
      <p:pic>
        <p:nvPicPr>
          <p:cNvPr id="14" name="Graphic 13">
            <a:extLst>
              <a:ext uri="{FF2B5EF4-FFF2-40B4-BE49-F238E27FC236}">
                <a16:creationId xmlns:a16="http://schemas.microsoft.com/office/drawing/2014/main" id="{1BC455D5-7A31-49A0-BBB6-B474B32F1E6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76549" y="1499942"/>
            <a:ext cx="432000" cy="432000"/>
          </a:xfrm>
          <a:prstGeom prst="rect">
            <a:avLst/>
          </a:prstGeom>
        </p:spPr>
      </p:pic>
    </p:spTree>
    <p:extLst>
      <p:ext uri="{BB962C8B-B14F-4D97-AF65-F5344CB8AC3E}">
        <p14:creationId xmlns:p14="http://schemas.microsoft.com/office/powerpoint/2010/main" val="355756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207057-2413-4E87-817E-1587632236FA}"/>
              </a:ext>
            </a:extLst>
          </p:cNvPr>
          <p:cNvSpPr/>
          <p:nvPr/>
        </p:nvSpPr>
        <p:spPr bwMode="auto">
          <a:xfrm>
            <a:off x="9922933" y="0"/>
            <a:ext cx="2513542" cy="6994525"/>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24" name="Table 123">
            <a:extLst>
              <a:ext uri="{FF2B5EF4-FFF2-40B4-BE49-F238E27FC236}">
                <a16:creationId xmlns:a16="http://schemas.microsoft.com/office/drawing/2014/main" id="{80E4D649-4728-AA4B-A9E9-77459E09BE31}"/>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3905310252"/>
              </p:ext>
            </p:extLst>
          </p:nvPr>
        </p:nvGraphicFramePr>
        <p:xfrm>
          <a:off x="459944" y="1406677"/>
          <a:ext cx="11509350" cy="5253666"/>
        </p:xfrm>
        <a:graphic>
          <a:graphicData uri="http://schemas.openxmlformats.org/drawingml/2006/table">
            <a:tbl>
              <a:tblPr bandRow="1">
                <a:tableStyleId>{2D5ABB26-0587-4C30-8999-92F81FD0307C}</a:tableStyleId>
              </a:tblPr>
              <a:tblGrid>
                <a:gridCol w="1918225">
                  <a:extLst>
                    <a:ext uri="{9D8B030D-6E8A-4147-A177-3AD203B41FA5}">
                      <a16:colId xmlns:a16="http://schemas.microsoft.com/office/drawing/2014/main" val="3132866769"/>
                    </a:ext>
                  </a:extLst>
                </a:gridCol>
                <a:gridCol w="1918225">
                  <a:extLst>
                    <a:ext uri="{9D8B030D-6E8A-4147-A177-3AD203B41FA5}">
                      <a16:colId xmlns:a16="http://schemas.microsoft.com/office/drawing/2014/main" val="887579907"/>
                    </a:ext>
                  </a:extLst>
                </a:gridCol>
                <a:gridCol w="1918225">
                  <a:extLst>
                    <a:ext uri="{9D8B030D-6E8A-4147-A177-3AD203B41FA5}">
                      <a16:colId xmlns:a16="http://schemas.microsoft.com/office/drawing/2014/main" val="3701793015"/>
                    </a:ext>
                  </a:extLst>
                </a:gridCol>
                <a:gridCol w="1918225">
                  <a:extLst>
                    <a:ext uri="{9D8B030D-6E8A-4147-A177-3AD203B41FA5}">
                      <a16:colId xmlns:a16="http://schemas.microsoft.com/office/drawing/2014/main" val="1175166554"/>
                    </a:ext>
                  </a:extLst>
                </a:gridCol>
                <a:gridCol w="1918225">
                  <a:extLst>
                    <a:ext uri="{9D8B030D-6E8A-4147-A177-3AD203B41FA5}">
                      <a16:colId xmlns:a16="http://schemas.microsoft.com/office/drawing/2014/main" val="1852127725"/>
                    </a:ext>
                  </a:extLst>
                </a:gridCol>
                <a:gridCol w="1918225">
                  <a:extLst>
                    <a:ext uri="{9D8B030D-6E8A-4147-A177-3AD203B41FA5}">
                      <a16:colId xmlns:a16="http://schemas.microsoft.com/office/drawing/2014/main" val="1821367102"/>
                    </a:ext>
                  </a:extLst>
                </a:gridCol>
              </a:tblGrid>
              <a:tr h="1274558">
                <a:tc>
                  <a:txBody>
                    <a:bodyPr/>
                    <a:lstStyle/>
                    <a:p>
                      <a:pPr algn="ctr"/>
                      <a:r>
                        <a:rPr lang="en-US" sz="1000">
                          <a:solidFill>
                            <a:schemeClr val="accent1"/>
                          </a:solidFill>
                        </a:rPr>
                        <a:t>Azure DevOps (Preferred)</a:t>
                      </a:r>
                    </a:p>
                  </a:txBody>
                  <a:tcPr marL="0" marR="0" marT="1119124" marB="0"/>
                </a:tc>
                <a:tc>
                  <a:txBody>
                    <a:bodyPr/>
                    <a:lstStyle/>
                    <a:p>
                      <a:pPr algn="ctr"/>
                      <a:r>
                        <a:rPr lang="en-US" sz="1000">
                          <a:solidFill>
                            <a:schemeClr val="accent1"/>
                          </a:solidFill>
                        </a:rPr>
                        <a:t>Azure DevOps Shaded</a:t>
                      </a:r>
                    </a:p>
                  </a:txBody>
                  <a:tcPr marL="0" marR="0" marT="1119124" marB="0"/>
                </a:tc>
                <a:tc>
                  <a:txBody>
                    <a:bodyPr/>
                    <a:lstStyle/>
                    <a:p>
                      <a:pPr algn="ctr"/>
                      <a:endParaRPr lang="en-US" sz="1000" dirty="0">
                        <a:solidFill>
                          <a:schemeClr val="accent1"/>
                        </a:solidFill>
                      </a:endParaRPr>
                    </a:p>
                  </a:txBody>
                  <a:tcPr marL="0" marR="0" marT="1119124" marB="0"/>
                </a:tc>
                <a:tc>
                  <a:txBody>
                    <a:bodyPr/>
                    <a:lstStyle/>
                    <a:p>
                      <a:pPr algn="ctr"/>
                      <a:r>
                        <a:rPr lang="en-US" sz="1000">
                          <a:solidFill>
                            <a:schemeClr val="accent1"/>
                          </a:solidFill>
                        </a:rPr>
                        <a:t>Overview</a:t>
                      </a:r>
                    </a:p>
                  </a:txBody>
                  <a:tcPr marL="0" marR="0" marT="1119124" marB="0"/>
                </a:tc>
                <a:tc>
                  <a:txBody>
                    <a:bodyPr/>
                    <a:lstStyle/>
                    <a:p>
                      <a:pPr algn="ctr"/>
                      <a:r>
                        <a:rPr lang="en-US" sz="1000">
                          <a:solidFill>
                            <a:schemeClr val="accent1"/>
                          </a:solidFill>
                        </a:rPr>
                        <a:t>Wiki</a:t>
                      </a:r>
                    </a:p>
                  </a:txBody>
                  <a:tcPr marL="0" marR="0" marT="1119124" marB="0"/>
                </a:tc>
                <a:tc>
                  <a:txBody>
                    <a:bodyPr/>
                    <a:lstStyle/>
                    <a:p>
                      <a:pPr algn="ctr"/>
                      <a:r>
                        <a:rPr lang="en-US" sz="1000">
                          <a:solidFill>
                            <a:schemeClr val="bg1"/>
                          </a:solidFill>
                        </a:rPr>
                        <a:t>Azure DevOps White Flat</a:t>
                      </a:r>
                    </a:p>
                  </a:txBody>
                  <a:tcPr marL="0" marR="0" marT="1119124" marB="0"/>
                </a:tc>
                <a:extLst>
                  <a:ext uri="{0D108BD9-81ED-4DB2-BD59-A6C34878D82A}">
                    <a16:rowId xmlns:a16="http://schemas.microsoft.com/office/drawing/2014/main" val="975697945"/>
                  </a:ext>
                </a:extLst>
              </a:tr>
              <a:tr h="1274558">
                <a:tc>
                  <a:txBody>
                    <a:bodyPr/>
                    <a:lstStyle/>
                    <a:p>
                      <a:pPr algn="ctr"/>
                      <a:r>
                        <a:rPr lang="en-US" sz="1000">
                          <a:solidFill>
                            <a:schemeClr val="accent1"/>
                          </a:solidFill>
                        </a:rPr>
                        <a:t>Azure Boards</a:t>
                      </a:r>
                    </a:p>
                  </a:txBody>
                  <a:tcPr marL="0" marR="0" marT="1119124" marB="0"/>
                </a:tc>
                <a:tc>
                  <a:txBody>
                    <a:bodyPr/>
                    <a:lstStyle/>
                    <a:p>
                      <a:pPr algn="ctr"/>
                      <a:r>
                        <a:rPr lang="en-US" sz="1000">
                          <a:solidFill>
                            <a:schemeClr val="accent1"/>
                          </a:solidFill>
                        </a:rPr>
                        <a:t>Azure Repos</a:t>
                      </a:r>
                    </a:p>
                  </a:txBody>
                  <a:tcPr marL="0" marR="0" marT="1119124" marB="0"/>
                </a:tc>
                <a:tc>
                  <a:txBody>
                    <a:bodyPr/>
                    <a:lstStyle/>
                    <a:p>
                      <a:pPr algn="ctr"/>
                      <a:r>
                        <a:rPr lang="en-US" sz="1000">
                          <a:solidFill>
                            <a:schemeClr val="accent1"/>
                          </a:solidFill>
                        </a:rPr>
                        <a:t>Azure Pipelines</a:t>
                      </a:r>
                    </a:p>
                  </a:txBody>
                  <a:tcPr marL="0" marR="0" marT="1119124" marB="0"/>
                </a:tc>
                <a:tc>
                  <a:txBody>
                    <a:bodyPr/>
                    <a:lstStyle/>
                    <a:p>
                      <a:pPr algn="ctr"/>
                      <a:r>
                        <a:rPr lang="en-US" sz="1000">
                          <a:solidFill>
                            <a:schemeClr val="accent1"/>
                          </a:solidFill>
                        </a:rPr>
                        <a:t>Azure Test Plans</a:t>
                      </a:r>
                    </a:p>
                  </a:txBody>
                  <a:tcPr marL="0" marR="0" marT="1119124" marB="0"/>
                </a:tc>
                <a:tc>
                  <a:txBody>
                    <a:bodyPr/>
                    <a:lstStyle/>
                    <a:p>
                      <a:pPr algn="ctr"/>
                      <a:r>
                        <a:rPr lang="en-US" sz="1000">
                          <a:solidFill>
                            <a:schemeClr val="accent1"/>
                          </a:solidFill>
                        </a:rPr>
                        <a:t>Azure Artifacts</a:t>
                      </a:r>
                    </a:p>
                  </a:txBody>
                  <a:tcPr marL="0" marR="0" marT="1119124" marB="0"/>
                </a:tc>
                <a:tc>
                  <a:txBody>
                    <a:bodyPr/>
                    <a:lstStyle/>
                    <a:p>
                      <a:pPr algn="ctr"/>
                      <a:r>
                        <a:rPr lang="en-US" sz="1000">
                          <a:solidFill>
                            <a:schemeClr val="bg1"/>
                          </a:solidFill>
                        </a:rPr>
                        <a:t>Azure DevOps White Shaded</a:t>
                      </a:r>
                    </a:p>
                  </a:txBody>
                  <a:tcPr marL="0" marR="0" marT="1119124" marB="0"/>
                </a:tc>
                <a:extLst>
                  <a:ext uri="{0D108BD9-81ED-4DB2-BD59-A6C34878D82A}">
                    <a16:rowId xmlns:a16="http://schemas.microsoft.com/office/drawing/2014/main" val="2186356422"/>
                  </a:ext>
                </a:extLst>
              </a:tr>
              <a:tr h="1429992">
                <a:tc>
                  <a:txBody>
                    <a:bodyPr/>
                    <a:lstStyle/>
                    <a:p>
                      <a:pPr algn="ctr"/>
                      <a:endParaRPr lang="en-US" sz="1000">
                        <a:solidFill>
                          <a:schemeClr val="accent1"/>
                        </a:solidFill>
                      </a:endParaRPr>
                    </a:p>
                  </a:txBody>
                  <a:tcPr marL="0" marR="0" marT="1119124" marB="0"/>
                </a:tc>
                <a:tc>
                  <a:txBody>
                    <a:bodyPr/>
                    <a:lstStyle/>
                    <a:p>
                      <a:pPr algn="ctr"/>
                      <a:endParaRPr lang="en-US" sz="1000" dirty="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bg1"/>
                        </a:solidFill>
                      </a:endParaRPr>
                    </a:p>
                  </a:txBody>
                  <a:tcPr marL="0" marR="0" marT="1119124" marB="0"/>
                </a:tc>
                <a:extLst>
                  <a:ext uri="{0D108BD9-81ED-4DB2-BD59-A6C34878D82A}">
                    <a16:rowId xmlns:a16="http://schemas.microsoft.com/office/drawing/2014/main" val="64962515"/>
                  </a:ext>
                </a:extLst>
              </a:tr>
              <a:tr h="1274558">
                <a:tc>
                  <a:txBody>
                    <a:bodyPr/>
                    <a:lstStyle/>
                    <a:p>
                      <a:pPr algn="ctr"/>
                      <a:r>
                        <a:rPr lang="en-US" sz="1000" dirty="0">
                          <a:solidFill>
                            <a:schemeClr val="accent1"/>
                          </a:solidFill>
                        </a:rPr>
                        <a:t>Azure</a:t>
                      </a:r>
                    </a:p>
                  </a:txBody>
                  <a:tcPr marL="0" marR="0" marT="1119124" marB="0"/>
                </a:tc>
                <a:tc>
                  <a:txBody>
                    <a:bodyPr/>
                    <a:lstStyle/>
                    <a:p>
                      <a:pPr algn="ctr"/>
                      <a:r>
                        <a:rPr lang="en-GB" sz="1000" dirty="0">
                          <a:solidFill>
                            <a:schemeClr val="accent1"/>
                          </a:solidFill>
                        </a:rPr>
                        <a:t>Azure (Shaded)</a:t>
                      </a:r>
                      <a:endParaRPr lang="en-US" sz="1000" dirty="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r>
                        <a:rPr lang="en-US" sz="1000" dirty="0">
                          <a:solidFill>
                            <a:schemeClr val="bg1"/>
                          </a:solidFill>
                        </a:rPr>
                        <a:t>Azure</a:t>
                      </a:r>
                    </a:p>
                  </a:txBody>
                  <a:tcPr marL="0" marR="0" marT="1119124"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Azure DevOps Icons</a:t>
            </a:r>
          </a:p>
        </p:txBody>
      </p:sp>
      <p:pic>
        <p:nvPicPr>
          <p:cNvPr id="7" name="Graphic 6">
            <a:extLst>
              <a:ext uri="{FF2B5EF4-FFF2-40B4-BE49-F238E27FC236}">
                <a16:creationId xmlns:a16="http://schemas.microsoft.com/office/drawing/2014/main" id="{8C119E60-6EE9-4369-A516-24AD5DF3761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9064" y="1602355"/>
            <a:ext cx="720000" cy="720000"/>
          </a:xfrm>
          <a:prstGeom prst="rect">
            <a:avLst/>
          </a:prstGeom>
        </p:spPr>
      </p:pic>
      <p:pic>
        <p:nvPicPr>
          <p:cNvPr id="9" name="Graphic 8">
            <a:extLst>
              <a:ext uri="{FF2B5EF4-FFF2-40B4-BE49-F238E27FC236}">
                <a16:creationId xmlns:a16="http://schemas.microsoft.com/office/drawing/2014/main" id="{584B2773-580F-42DF-B738-E82FFE7691C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67411" y="2926950"/>
            <a:ext cx="720000" cy="720000"/>
          </a:xfrm>
          <a:prstGeom prst="rect">
            <a:avLst/>
          </a:prstGeom>
        </p:spPr>
      </p:pic>
      <p:pic>
        <p:nvPicPr>
          <p:cNvPr id="11" name="Graphic 10">
            <a:extLst>
              <a:ext uri="{FF2B5EF4-FFF2-40B4-BE49-F238E27FC236}">
                <a16:creationId xmlns:a16="http://schemas.microsoft.com/office/drawing/2014/main" id="{45EEF30A-0FE5-4600-8557-8AC18FEA48B6}"/>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2431" y="1633373"/>
            <a:ext cx="720000" cy="720000"/>
          </a:xfrm>
          <a:prstGeom prst="rect">
            <a:avLst/>
          </a:prstGeom>
        </p:spPr>
      </p:pic>
      <p:pic>
        <p:nvPicPr>
          <p:cNvPr id="13" name="Graphic 12">
            <a:extLst>
              <a:ext uri="{FF2B5EF4-FFF2-40B4-BE49-F238E27FC236}">
                <a16:creationId xmlns:a16="http://schemas.microsoft.com/office/drawing/2014/main" id="{9D2A3F70-0313-4BB6-B40F-0890071C643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10979" y="2926950"/>
            <a:ext cx="720000" cy="720000"/>
          </a:xfrm>
          <a:prstGeom prst="rect">
            <a:avLst/>
          </a:prstGeom>
        </p:spPr>
      </p:pic>
      <p:pic>
        <p:nvPicPr>
          <p:cNvPr id="15" name="Graphic 14">
            <a:extLst>
              <a:ext uri="{FF2B5EF4-FFF2-40B4-BE49-F238E27FC236}">
                <a16:creationId xmlns:a16="http://schemas.microsoft.com/office/drawing/2014/main" id="{B6F4D32E-8299-4D2D-9B58-22E50B8EE35E}"/>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2914" y="3002657"/>
            <a:ext cx="720000" cy="720000"/>
          </a:xfrm>
          <a:prstGeom prst="rect">
            <a:avLst/>
          </a:prstGeom>
        </p:spPr>
      </p:pic>
      <p:pic>
        <p:nvPicPr>
          <p:cNvPr id="17" name="Graphic 16">
            <a:extLst>
              <a:ext uri="{FF2B5EF4-FFF2-40B4-BE49-F238E27FC236}">
                <a16:creationId xmlns:a16="http://schemas.microsoft.com/office/drawing/2014/main" id="{1D38AEC8-6E22-4967-9A11-48455A0E2686}"/>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33856" y="2926950"/>
            <a:ext cx="720000" cy="720000"/>
          </a:xfrm>
          <a:prstGeom prst="rect">
            <a:avLst/>
          </a:prstGeom>
        </p:spPr>
      </p:pic>
      <p:pic>
        <p:nvPicPr>
          <p:cNvPr id="19" name="Graphic 18">
            <a:extLst>
              <a:ext uri="{FF2B5EF4-FFF2-40B4-BE49-F238E27FC236}">
                <a16:creationId xmlns:a16="http://schemas.microsoft.com/office/drawing/2014/main" id="{B48AFCA9-B5B3-44EF-A67C-BFBC80D83543}"/>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72431" y="2926950"/>
            <a:ext cx="720000" cy="720000"/>
          </a:xfrm>
          <a:prstGeom prst="rect">
            <a:avLst/>
          </a:prstGeom>
        </p:spPr>
      </p:pic>
      <p:pic>
        <p:nvPicPr>
          <p:cNvPr id="21" name="Graphic 20">
            <a:extLst>
              <a:ext uri="{FF2B5EF4-FFF2-40B4-BE49-F238E27FC236}">
                <a16:creationId xmlns:a16="http://schemas.microsoft.com/office/drawing/2014/main" id="{E38F56EA-E43C-4A5C-8E98-6F4A51321D43}"/>
              </a:ext>
              <a:ext uri="{C183D7F6-B498-43B3-948B-1728B52AA6E4}">
                <adec:decorative xmlns:adec="http://schemas.microsoft.com/office/drawing/2017/decorative" val="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669866" y="1633373"/>
            <a:ext cx="720000" cy="720000"/>
          </a:xfrm>
          <a:prstGeom prst="rect">
            <a:avLst/>
          </a:prstGeom>
        </p:spPr>
      </p:pic>
      <p:pic>
        <p:nvPicPr>
          <p:cNvPr id="23" name="Graphic 22">
            <a:extLst>
              <a:ext uri="{FF2B5EF4-FFF2-40B4-BE49-F238E27FC236}">
                <a16:creationId xmlns:a16="http://schemas.microsoft.com/office/drawing/2014/main" id="{CD87A08C-31D2-4C72-9B8C-C5713C4583E2}"/>
              </a:ext>
              <a:ext uri="{C183D7F6-B498-43B3-948B-1728B52AA6E4}">
                <adec:decorative xmlns:adec="http://schemas.microsoft.com/office/drawing/2017/decorative" val="1"/>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12914" y="1633373"/>
            <a:ext cx="720000" cy="720000"/>
          </a:xfrm>
          <a:prstGeom prst="rect">
            <a:avLst/>
          </a:prstGeom>
        </p:spPr>
      </p:pic>
      <p:pic>
        <p:nvPicPr>
          <p:cNvPr id="51" name="Picture 50">
            <a:extLst>
              <a:ext uri="{FF2B5EF4-FFF2-40B4-BE49-F238E27FC236}">
                <a16:creationId xmlns:a16="http://schemas.microsoft.com/office/drawing/2014/main" id="{8F48FC67-E6A1-485E-A148-1A3216BECEBF}"/>
              </a:ext>
              <a:ext uri="{C183D7F6-B498-43B3-948B-1728B52AA6E4}">
                <adec:decorative xmlns:adec="http://schemas.microsoft.com/office/drawing/2017/decorative" val="1"/>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584876" y="5604844"/>
            <a:ext cx="881913" cy="720000"/>
          </a:xfrm>
          <a:prstGeom prst="rect">
            <a:avLst/>
          </a:prstGeom>
        </p:spPr>
      </p:pic>
      <p:pic>
        <p:nvPicPr>
          <p:cNvPr id="52" name="Picture 51">
            <a:extLst>
              <a:ext uri="{FF2B5EF4-FFF2-40B4-BE49-F238E27FC236}">
                <a16:creationId xmlns:a16="http://schemas.microsoft.com/office/drawing/2014/main" id="{D9CC9539-CE37-40FF-A8A5-A02920BBA612}"/>
              </a:ext>
              <a:ext uri="{C183D7F6-B498-43B3-948B-1728B52AA6E4}">
                <adec:decorative xmlns:adec="http://schemas.microsoft.com/office/drawing/2017/decorative" val="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69686" y="5604844"/>
            <a:ext cx="881914" cy="720000"/>
          </a:xfrm>
          <a:prstGeom prst="rect">
            <a:avLst/>
          </a:prstGeom>
        </p:spPr>
      </p:pic>
      <p:pic>
        <p:nvPicPr>
          <p:cNvPr id="18" name="Picture 17">
            <a:extLst>
              <a:ext uri="{FF2B5EF4-FFF2-40B4-BE49-F238E27FC236}">
                <a16:creationId xmlns:a16="http://schemas.microsoft.com/office/drawing/2014/main" id="{CC19E8B2-90A7-4FD3-A683-1BA0F5B8EBB3}"/>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871503" y="1558191"/>
            <a:ext cx="905609" cy="905609"/>
          </a:xfrm>
          <a:prstGeom prst="rect">
            <a:avLst/>
          </a:prstGeom>
        </p:spPr>
      </p:pic>
      <p:pic>
        <p:nvPicPr>
          <p:cNvPr id="20" name="Picture 19" descr="A close up of a logo&#10;&#10;Description generated with high confidence">
            <a:extLst>
              <a:ext uri="{FF2B5EF4-FFF2-40B4-BE49-F238E27FC236}">
                <a16:creationId xmlns:a16="http://schemas.microsoft.com/office/drawing/2014/main" id="{88A00B68-B52D-4BF4-9724-78B4F96E00BA}"/>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814925" y="5509458"/>
            <a:ext cx="1018764" cy="1018764"/>
          </a:xfrm>
          <a:prstGeom prst="rect">
            <a:avLst/>
          </a:prstGeom>
        </p:spPr>
      </p:pic>
      <p:pic>
        <p:nvPicPr>
          <p:cNvPr id="4" name="Picture 3" descr="A close up of a logo&#10;&#10;Description generated with very high confidence">
            <a:extLst>
              <a:ext uri="{FF2B5EF4-FFF2-40B4-BE49-F238E27FC236}">
                <a16:creationId xmlns:a16="http://schemas.microsoft.com/office/drawing/2014/main" id="{02709925-A2B8-42BD-BCE2-A3412155A4C1}"/>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584876" y="2926950"/>
            <a:ext cx="881913" cy="881913"/>
          </a:xfrm>
          <a:prstGeom prst="rect">
            <a:avLst/>
          </a:prstGeom>
        </p:spPr>
      </p:pic>
    </p:spTree>
    <p:extLst>
      <p:ext uri="{BB962C8B-B14F-4D97-AF65-F5344CB8AC3E}">
        <p14:creationId xmlns:p14="http://schemas.microsoft.com/office/powerpoint/2010/main" val="23930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207057-2413-4E87-817E-1587632236FA}"/>
              </a:ext>
            </a:extLst>
          </p:cNvPr>
          <p:cNvSpPr/>
          <p:nvPr/>
        </p:nvSpPr>
        <p:spPr bwMode="auto">
          <a:xfrm>
            <a:off x="0" y="3617540"/>
            <a:ext cx="12436475" cy="337698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Logos and Wordmarks</a:t>
            </a:r>
          </a:p>
        </p:txBody>
      </p:sp>
      <p:pic>
        <p:nvPicPr>
          <p:cNvPr id="4" name="Graphic 3" descr="Azure DevOps">
            <a:extLst>
              <a:ext uri="{FF2B5EF4-FFF2-40B4-BE49-F238E27FC236}">
                <a16:creationId xmlns:a16="http://schemas.microsoft.com/office/drawing/2014/main" id="{7F92D4B0-4A7F-400A-9DA4-7E97CCD543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53952" y="4136107"/>
            <a:ext cx="2235787" cy="360000"/>
          </a:xfrm>
          <a:prstGeom prst="rect">
            <a:avLst/>
          </a:prstGeom>
        </p:spPr>
      </p:pic>
      <p:pic>
        <p:nvPicPr>
          <p:cNvPr id="8" name="Graphic 7" descr="Azure DevOps">
            <a:extLst>
              <a:ext uri="{FF2B5EF4-FFF2-40B4-BE49-F238E27FC236}">
                <a16:creationId xmlns:a16="http://schemas.microsoft.com/office/drawing/2014/main" id="{9CBEFC09-2FB3-446E-93A0-59091B6793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53952" y="2788190"/>
            <a:ext cx="2293715" cy="360000"/>
          </a:xfrm>
          <a:prstGeom prst="rect">
            <a:avLst/>
          </a:prstGeom>
        </p:spPr>
      </p:pic>
      <p:pic>
        <p:nvPicPr>
          <p:cNvPr id="12" name="Picture 11" descr="Microsoft Azure">
            <a:extLst>
              <a:ext uri="{FF2B5EF4-FFF2-40B4-BE49-F238E27FC236}">
                <a16:creationId xmlns:a16="http://schemas.microsoft.com/office/drawing/2014/main" id="{F48E4926-F885-4396-AB16-B3024C7231D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21679" y="2348815"/>
            <a:ext cx="3745189" cy="1238751"/>
          </a:xfrm>
          <a:prstGeom prst="rect">
            <a:avLst/>
          </a:prstGeom>
        </p:spPr>
      </p:pic>
      <p:pic>
        <p:nvPicPr>
          <p:cNvPr id="16" name="Picture 15" descr="Microsoft Azure">
            <a:extLst>
              <a:ext uri="{FF2B5EF4-FFF2-40B4-BE49-F238E27FC236}">
                <a16:creationId xmlns:a16="http://schemas.microsoft.com/office/drawing/2014/main" id="{6DFC843E-3883-42A5-BC19-60D35406FF2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21679" y="3696732"/>
            <a:ext cx="3745189" cy="1238751"/>
          </a:xfrm>
          <a:prstGeom prst="rect">
            <a:avLst/>
          </a:prstGeom>
        </p:spPr>
      </p:pic>
      <p:pic>
        <p:nvPicPr>
          <p:cNvPr id="20" name="Picture 19" descr="Microsoft Azure">
            <a:extLst>
              <a:ext uri="{FF2B5EF4-FFF2-40B4-BE49-F238E27FC236}">
                <a16:creationId xmlns:a16="http://schemas.microsoft.com/office/drawing/2014/main" id="{7147947A-1F30-461C-93D1-A0C764111A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21679" y="4831286"/>
            <a:ext cx="3745189" cy="1238751"/>
          </a:xfrm>
          <a:prstGeom prst="rect">
            <a:avLst/>
          </a:prstGeom>
        </p:spPr>
      </p:pic>
      <p:pic>
        <p:nvPicPr>
          <p:cNvPr id="24" name="Picture 23" descr="Microsoft Azure">
            <a:extLst>
              <a:ext uri="{FF2B5EF4-FFF2-40B4-BE49-F238E27FC236}">
                <a16:creationId xmlns:a16="http://schemas.microsoft.com/office/drawing/2014/main" id="{23751037-8700-4E97-B126-C65C539B289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76558" y="2348815"/>
            <a:ext cx="2345222" cy="1238751"/>
          </a:xfrm>
          <a:prstGeom prst="rect">
            <a:avLst/>
          </a:prstGeom>
        </p:spPr>
      </p:pic>
      <p:pic>
        <p:nvPicPr>
          <p:cNvPr id="28" name="Picture 27" descr="Microsoft Azure">
            <a:extLst>
              <a:ext uri="{FF2B5EF4-FFF2-40B4-BE49-F238E27FC236}">
                <a16:creationId xmlns:a16="http://schemas.microsoft.com/office/drawing/2014/main" id="{6757CEA5-470D-42EF-A1DB-8C7EED8CAF1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76558" y="3696732"/>
            <a:ext cx="2345222" cy="1238751"/>
          </a:xfrm>
          <a:prstGeom prst="rect">
            <a:avLst/>
          </a:prstGeom>
        </p:spPr>
      </p:pic>
      <p:pic>
        <p:nvPicPr>
          <p:cNvPr id="30" name="Picture 29" descr="Microsoft Azure">
            <a:extLst>
              <a:ext uri="{FF2B5EF4-FFF2-40B4-BE49-F238E27FC236}">
                <a16:creationId xmlns:a16="http://schemas.microsoft.com/office/drawing/2014/main" id="{54EF66DD-63F3-4E53-AFE9-8590F9B46B8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76558" y="4831285"/>
            <a:ext cx="2345222" cy="1238751"/>
          </a:xfrm>
          <a:prstGeom prst="rect">
            <a:avLst/>
          </a:prstGeom>
        </p:spPr>
      </p:pic>
      <p:pic>
        <p:nvPicPr>
          <p:cNvPr id="32" name="Picture 31" descr="Microsoft">
            <a:extLst>
              <a:ext uri="{FF2B5EF4-FFF2-40B4-BE49-F238E27FC236}">
                <a16:creationId xmlns:a16="http://schemas.microsoft.com/office/drawing/2014/main" id="{D1A65810-A337-4179-9809-2D7E8161E64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833" y="1441707"/>
            <a:ext cx="2548007" cy="937268"/>
          </a:xfrm>
          <a:prstGeom prst="rect">
            <a:avLst/>
          </a:prstGeom>
        </p:spPr>
      </p:pic>
      <p:pic>
        <p:nvPicPr>
          <p:cNvPr id="34" name="Picture 33" descr="Microsoft">
            <a:extLst>
              <a:ext uri="{FF2B5EF4-FFF2-40B4-BE49-F238E27FC236}">
                <a16:creationId xmlns:a16="http://schemas.microsoft.com/office/drawing/2014/main" id="{1EE70404-C2E5-446B-A119-4D4652B87E1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834" y="2502064"/>
            <a:ext cx="2548007" cy="937268"/>
          </a:xfrm>
          <a:prstGeom prst="rect">
            <a:avLst/>
          </a:prstGeom>
        </p:spPr>
      </p:pic>
      <p:pic>
        <p:nvPicPr>
          <p:cNvPr id="36" name="Picture 35" descr="Microsoft">
            <a:extLst>
              <a:ext uri="{FF2B5EF4-FFF2-40B4-BE49-F238E27FC236}">
                <a16:creationId xmlns:a16="http://schemas.microsoft.com/office/drawing/2014/main" id="{917A5E38-7A61-41A1-BE00-A540E7B9724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6835" y="3872064"/>
            <a:ext cx="2548007" cy="937268"/>
          </a:xfrm>
          <a:prstGeom prst="rect">
            <a:avLst/>
          </a:prstGeom>
        </p:spPr>
      </p:pic>
      <p:pic>
        <p:nvPicPr>
          <p:cNvPr id="38" name="Picture 37" descr="Microsoft">
            <a:extLst>
              <a:ext uri="{FF2B5EF4-FFF2-40B4-BE49-F238E27FC236}">
                <a16:creationId xmlns:a16="http://schemas.microsoft.com/office/drawing/2014/main" id="{B22BF0C0-C507-4C02-9D36-D33492D38F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3856" y="4964661"/>
            <a:ext cx="2548007" cy="937268"/>
          </a:xfrm>
          <a:prstGeom prst="rect">
            <a:avLst/>
          </a:prstGeom>
        </p:spPr>
      </p:pic>
      <p:pic>
        <p:nvPicPr>
          <p:cNvPr id="44" name="Picture 43" descr="GitHub">
            <a:extLst>
              <a:ext uri="{FF2B5EF4-FFF2-40B4-BE49-F238E27FC236}">
                <a16:creationId xmlns:a16="http://schemas.microsoft.com/office/drawing/2014/main" id="{EACCD7F8-CB9D-4CEE-8F5A-010B72970B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54919" y="1591060"/>
            <a:ext cx="720000" cy="720000"/>
          </a:xfrm>
          <a:prstGeom prst="rect">
            <a:avLst/>
          </a:prstGeom>
        </p:spPr>
      </p:pic>
      <p:pic>
        <p:nvPicPr>
          <p:cNvPr id="46" name="Picture 45" descr="GitHub">
            <a:extLst>
              <a:ext uri="{FF2B5EF4-FFF2-40B4-BE49-F238E27FC236}">
                <a16:creationId xmlns:a16="http://schemas.microsoft.com/office/drawing/2014/main" id="{08DD7529-927A-46CD-AC3D-AE56639600E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54919" y="5043465"/>
            <a:ext cx="720000" cy="720000"/>
          </a:xfrm>
          <a:prstGeom prst="rect">
            <a:avLst/>
          </a:prstGeom>
        </p:spPr>
      </p:pic>
      <p:pic>
        <p:nvPicPr>
          <p:cNvPr id="48" name="Picture 47" descr="GitHub">
            <a:extLst>
              <a:ext uri="{FF2B5EF4-FFF2-40B4-BE49-F238E27FC236}">
                <a16:creationId xmlns:a16="http://schemas.microsoft.com/office/drawing/2014/main" id="{C9C3C7F5-764E-46CB-9DE7-AA95EB53508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974919" y="1483060"/>
            <a:ext cx="2282926" cy="936000"/>
          </a:xfrm>
          <a:prstGeom prst="rect">
            <a:avLst/>
          </a:prstGeom>
        </p:spPr>
      </p:pic>
      <p:pic>
        <p:nvPicPr>
          <p:cNvPr id="50" name="Picture 49" descr="GitHub">
            <a:extLst>
              <a:ext uri="{FF2B5EF4-FFF2-40B4-BE49-F238E27FC236}">
                <a16:creationId xmlns:a16="http://schemas.microsoft.com/office/drawing/2014/main" id="{19F65F14-DD8D-4276-A540-4D12F951FFF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974919" y="4935465"/>
            <a:ext cx="2282927" cy="936000"/>
          </a:xfrm>
          <a:prstGeom prst="rect">
            <a:avLst/>
          </a:prstGeom>
        </p:spPr>
      </p:pic>
    </p:spTree>
    <p:extLst>
      <p:ext uri="{BB962C8B-B14F-4D97-AF65-F5344CB8AC3E}">
        <p14:creationId xmlns:p14="http://schemas.microsoft.com/office/powerpoint/2010/main" val="164268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extLst/>
          </p:nvPr>
        </p:nvGraphicFramePr>
        <p:xfrm>
          <a:off x="459944" y="924831"/>
          <a:ext cx="11509350" cy="5253666"/>
        </p:xfrm>
        <a:graphic>
          <a:graphicData uri="http://schemas.openxmlformats.org/drawingml/2006/table">
            <a:tbl>
              <a:tblPr bandRow="1">
                <a:tableStyleId>{2D5ABB26-0587-4C30-8999-92F81FD0307C}</a:tableStyleId>
              </a:tblPr>
              <a:tblGrid>
                <a:gridCol w="1918225">
                  <a:extLst>
                    <a:ext uri="{9D8B030D-6E8A-4147-A177-3AD203B41FA5}">
                      <a16:colId xmlns:a16="http://schemas.microsoft.com/office/drawing/2014/main" val="3132866769"/>
                    </a:ext>
                  </a:extLst>
                </a:gridCol>
                <a:gridCol w="1918225">
                  <a:extLst>
                    <a:ext uri="{9D8B030D-6E8A-4147-A177-3AD203B41FA5}">
                      <a16:colId xmlns:a16="http://schemas.microsoft.com/office/drawing/2014/main" val="887579907"/>
                    </a:ext>
                  </a:extLst>
                </a:gridCol>
                <a:gridCol w="1918225">
                  <a:extLst>
                    <a:ext uri="{9D8B030D-6E8A-4147-A177-3AD203B41FA5}">
                      <a16:colId xmlns:a16="http://schemas.microsoft.com/office/drawing/2014/main" val="3701793015"/>
                    </a:ext>
                  </a:extLst>
                </a:gridCol>
                <a:gridCol w="1918225">
                  <a:extLst>
                    <a:ext uri="{9D8B030D-6E8A-4147-A177-3AD203B41FA5}">
                      <a16:colId xmlns:a16="http://schemas.microsoft.com/office/drawing/2014/main" val="1175166554"/>
                    </a:ext>
                  </a:extLst>
                </a:gridCol>
                <a:gridCol w="1918225">
                  <a:extLst>
                    <a:ext uri="{9D8B030D-6E8A-4147-A177-3AD203B41FA5}">
                      <a16:colId xmlns:a16="http://schemas.microsoft.com/office/drawing/2014/main" val="1852127725"/>
                    </a:ext>
                  </a:extLst>
                </a:gridCol>
                <a:gridCol w="1918225">
                  <a:extLst>
                    <a:ext uri="{9D8B030D-6E8A-4147-A177-3AD203B41FA5}">
                      <a16:colId xmlns:a16="http://schemas.microsoft.com/office/drawing/2014/main" val="1821367102"/>
                    </a:ext>
                  </a:extLst>
                </a:gridCol>
              </a:tblGrid>
              <a:tr h="1274558">
                <a:tc>
                  <a:txBody>
                    <a:bodyPr/>
                    <a:lstStyle/>
                    <a:p>
                      <a:pPr algn="ctr"/>
                      <a:r>
                        <a:rPr lang="en-US" sz="1000">
                          <a:solidFill>
                            <a:schemeClr val="accent1"/>
                          </a:solidFill>
                        </a:rPr>
                        <a:t>API Apps</a:t>
                      </a:r>
                    </a:p>
                  </a:txBody>
                  <a:tcPr marL="0" marR="0" marT="1119124" marB="0"/>
                </a:tc>
                <a:tc>
                  <a:txBody>
                    <a:bodyPr/>
                    <a:lstStyle/>
                    <a:p>
                      <a:pPr algn="ctr"/>
                      <a:r>
                        <a:rPr lang="en-US" sz="1000">
                          <a:solidFill>
                            <a:schemeClr val="accent1"/>
                          </a:solidFill>
                        </a:rPr>
                        <a:t>API Management</a:t>
                      </a:r>
                    </a:p>
                  </a:txBody>
                  <a:tcPr marL="0" marR="0" marT="1119124" marB="0"/>
                </a:tc>
                <a:tc>
                  <a:txBody>
                    <a:bodyPr/>
                    <a:lstStyle/>
                    <a:p>
                      <a:pPr algn="ctr"/>
                      <a:r>
                        <a:rPr lang="en-US" sz="1000">
                          <a:solidFill>
                            <a:schemeClr val="accent1"/>
                          </a:solidFill>
                        </a:rPr>
                        <a:t>App Service</a:t>
                      </a:r>
                    </a:p>
                  </a:txBody>
                  <a:tcPr marL="0" marR="0" marT="1119124" marB="0"/>
                </a:tc>
                <a:tc>
                  <a:txBody>
                    <a:bodyPr/>
                    <a:lstStyle/>
                    <a:p>
                      <a:pPr algn="ctr"/>
                      <a:r>
                        <a:rPr lang="en-US" sz="1000">
                          <a:solidFill>
                            <a:schemeClr val="accent1"/>
                          </a:solidFill>
                        </a:rPr>
                        <a:t>Applications Gateway</a:t>
                      </a:r>
                    </a:p>
                  </a:txBody>
                  <a:tcPr marL="0" marR="0" marT="1119124" marB="0"/>
                </a:tc>
                <a:tc>
                  <a:txBody>
                    <a:bodyPr/>
                    <a:lstStyle/>
                    <a:p>
                      <a:pPr algn="ctr"/>
                      <a:r>
                        <a:rPr lang="en-US" sz="1000">
                          <a:solidFill>
                            <a:schemeClr val="accent1"/>
                          </a:solidFill>
                        </a:rPr>
                        <a:t>Application Insights</a:t>
                      </a:r>
                    </a:p>
                  </a:txBody>
                  <a:tcPr marL="0" marR="0" marT="1119124" marB="0"/>
                </a:tc>
                <a:tc>
                  <a:txBody>
                    <a:bodyPr/>
                    <a:lstStyle/>
                    <a:p>
                      <a:pPr algn="ctr"/>
                      <a:r>
                        <a:rPr lang="en-US" sz="1000">
                          <a:solidFill>
                            <a:schemeClr val="accent1"/>
                          </a:solidFill>
                        </a:rPr>
                        <a:t>Automation</a:t>
                      </a:r>
                    </a:p>
                  </a:txBody>
                  <a:tcPr marL="0" marR="0" marT="1119124" marB="0"/>
                </a:tc>
                <a:extLst>
                  <a:ext uri="{0D108BD9-81ED-4DB2-BD59-A6C34878D82A}">
                    <a16:rowId xmlns:a16="http://schemas.microsoft.com/office/drawing/2014/main" val="975697945"/>
                  </a:ext>
                </a:extLst>
              </a:tr>
              <a:tr h="1274558">
                <a:tc>
                  <a:txBody>
                    <a:bodyPr/>
                    <a:lstStyle/>
                    <a:p>
                      <a:pPr algn="ctr"/>
                      <a:r>
                        <a:rPr lang="en-US" sz="1000">
                          <a:solidFill>
                            <a:schemeClr val="accent1"/>
                          </a:solidFill>
                        </a:rPr>
                        <a:t>Azure</a:t>
                      </a:r>
                    </a:p>
                  </a:txBody>
                  <a:tcPr marL="0" marR="0" marT="1119124" marB="0"/>
                </a:tc>
                <a:tc>
                  <a:txBody>
                    <a:bodyPr/>
                    <a:lstStyle/>
                    <a:p>
                      <a:pPr algn="ctr"/>
                      <a:r>
                        <a:rPr lang="en-US" sz="1000">
                          <a:solidFill>
                            <a:schemeClr val="accent1"/>
                          </a:solidFill>
                        </a:rPr>
                        <a:t>Azure Active Directory</a:t>
                      </a:r>
                    </a:p>
                  </a:txBody>
                  <a:tcPr marL="0" marR="0" marT="1119124" marB="0"/>
                </a:tc>
                <a:tc>
                  <a:txBody>
                    <a:bodyPr/>
                    <a:lstStyle/>
                    <a:p>
                      <a:pPr algn="ctr"/>
                      <a:r>
                        <a:rPr lang="en-US" sz="1000">
                          <a:solidFill>
                            <a:schemeClr val="accent1"/>
                          </a:solidFill>
                        </a:rPr>
                        <a:t>Azure Advisor</a:t>
                      </a:r>
                    </a:p>
                  </a:txBody>
                  <a:tcPr marL="0" marR="0" marT="1119124" marB="0"/>
                </a:tc>
                <a:tc>
                  <a:txBody>
                    <a:bodyPr/>
                    <a:lstStyle/>
                    <a:p>
                      <a:pPr algn="ctr"/>
                      <a:r>
                        <a:rPr lang="en-US" sz="1000">
                          <a:solidFill>
                            <a:schemeClr val="accent1"/>
                          </a:solidFill>
                        </a:rPr>
                        <a:t>Azure Analysis Services</a:t>
                      </a:r>
                    </a:p>
                  </a:txBody>
                  <a:tcPr marL="0" marR="0" marT="1119124" marB="0"/>
                </a:tc>
                <a:tc>
                  <a:txBody>
                    <a:bodyPr/>
                    <a:lstStyle/>
                    <a:p>
                      <a:pPr algn="ctr"/>
                      <a:r>
                        <a:rPr lang="en-US" sz="1000">
                          <a:solidFill>
                            <a:schemeClr val="accent1"/>
                          </a:solidFill>
                        </a:rPr>
                        <a:t>Azure Backup</a:t>
                      </a:r>
                    </a:p>
                  </a:txBody>
                  <a:tcPr marL="0" marR="0" marT="1119124" marB="0"/>
                </a:tc>
                <a:tc>
                  <a:txBody>
                    <a:bodyPr/>
                    <a:lstStyle/>
                    <a:p>
                      <a:pPr algn="ctr"/>
                      <a:r>
                        <a:rPr lang="en-US" sz="1000">
                          <a:solidFill>
                            <a:schemeClr val="accent1"/>
                          </a:solidFill>
                        </a:rPr>
                        <a:t>Azure Bot Services</a:t>
                      </a:r>
                    </a:p>
                  </a:txBody>
                  <a:tcPr marL="0" marR="0" marT="1119124" marB="0"/>
                </a:tc>
                <a:extLst>
                  <a:ext uri="{0D108BD9-81ED-4DB2-BD59-A6C34878D82A}">
                    <a16:rowId xmlns:a16="http://schemas.microsoft.com/office/drawing/2014/main" val="2186356422"/>
                  </a:ext>
                </a:extLst>
              </a:tr>
              <a:tr h="1429992">
                <a:tc>
                  <a:txBody>
                    <a:bodyPr/>
                    <a:lstStyle/>
                    <a:p>
                      <a:pPr algn="ctr"/>
                      <a:r>
                        <a:rPr lang="en-US" sz="1000">
                          <a:solidFill>
                            <a:schemeClr val="accent1"/>
                          </a:solidFill>
                        </a:rPr>
                        <a:t>Azure Cache </a:t>
                      </a:r>
                      <a:r>
                        <a:rPr lang="en-US" sz="1000" err="1">
                          <a:solidFill>
                            <a:schemeClr val="accent1"/>
                          </a:solidFill>
                        </a:rPr>
                        <a:t>Redis</a:t>
                      </a:r>
                      <a:r>
                        <a:rPr lang="en-US" sz="1000">
                          <a:solidFill>
                            <a:schemeClr val="accent1"/>
                          </a:solidFill>
                        </a:rPr>
                        <a:t> </a:t>
                      </a:r>
                      <a:br>
                        <a:rPr lang="en-US" sz="1000">
                          <a:solidFill>
                            <a:schemeClr val="accent1"/>
                          </a:solidFill>
                        </a:rPr>
                      </a:br>
                      <a:r>
                        <a:rPr lang="en-US" sz="1000">
                          <a:solidFill>
                            <a:schemeClr val="accent1"/>
                          </a:solidFill>
                        </a:rPr>
                        <a:t>Product Icon</a:t>
                      </a:r>
                    </a:p>
                  </a:txBody>
                  <a:tcPr marL="0" marR="0" marT="1119124" marB="0"/>
                </a:tc>
                <a:tc>
                  <a:txBody>
                    <a:bodyPr/>
                    <a:lstStyle/>
                    <a:p>
                      <a:pPr algn="ctr"/>
                      <a:r>
                        <a:rPr lang="en-US" sz="1000">
                          <a:solidFill>
                            <a:schemeClr val="accent1"/>
                          </a:solidFill>
                        </a:rPr>
                        <a:t>Azure Container Registry</a:t>
                      </a:r>
                    </a:p>
                  </a:txBody>
                  <a:tcPr marL="0" marR="0" marT="1119124" marB="0"/>
                </a:tc>
                <a:tc>
                  <a:txBody>
                    <a:bodyPr/>
                    <a:lstStyle/>
                    <a:p>
                      <a:pPr algn="ctr"/>
                      <a:r>
                        <a:rPr lang="en-US" sz="1000">
                          <a:solidFill>
                            <a:schemeClr val="accent1"/>
                          </a:solidFill>
                        </a:rPr>
                        <a:t>Azure Container Service</a:t>
                      </a:r>
                    </a:p>
                    <a:p>
                      <a:pPr algn="ctr"/>
                      <a:r>
                        <a:rPr lang="en-US" sz="1000">
                          <a:solidFill>
                            <a:schemeClr val="accent1"/>
                          </a:solidFill>
                        </a:rPr>
                        <a:t>ACS &amp; AKS</a:t>
                      </a:r>
                    </a:p>
                  </a:txBody>
                  <a:tcPr marL="0" marR="0" marT="1119124" marB="0"/>
                </a:tc>
                <a:tc>
                  <a:txBody>
                    <a:bodyPr/>
                    <a:lstStyle/>
                    <a:p>
                      <a:pPr algn="ctr"/>
                      <a:r>
                        <a:rPr lang="en-US" sz="1000">
                          <a:solidFill>
                            <a:schemeClr val="accent1"/>
                          </a:solidFill>
                        </a:rPr>
                        <a:t>Azure Content Delivery Network</a:t>
                      </a:r>
                    </a:p>
                  </a:txBody>
                  <a:tcPr marL="0" marR="0" marT="1119124" marB="0"/>
                </a:tc>
                <a:tc>
                  <a:txBody>
                    <a:bodyPr/>
                    <a:lstStyle/>
                    <a:p>
                      <a:pPr algn="ctr"/>
                      <a:r>
                        <a:rPr lang="en-US" sz="1000">
                          <a:solidFill>
                            <a:schemeClr val="accent1"/>
                          </a:solidFill>
                        </a:rPr>
                        <a:t>Azure Database </a:t>
                      </a:r>
                      <a:br>
                        <a:rPr lang="en-US" sz="1000">
                          <a:solidFill>
                            <a:schemeClr val="accent1"/>
                          </a:solidFill>
                        </a:rPr>
                      </a:br>
                      <a:r>
                        <a:rPr lang="en-US" sz="1000">
                          <a:solidFill>
                            <a:schemeClr val="accent1"/>
                          </a:solidFill>
                        </a:rPr>
                        <a:t>for PostgreSQL</a:t>
                      </a:r>
                    </a:p>
                  </a:txBody>
                  <a:tcPr marL="0" marR="0" marT="1119124" marB="0"/>
                </a:tc>
                <a:tc>
                  <a:txBody>
                    <a:bodyPr/>
                    <a:lstStyle/>
                    <a:p>
                      <a:pPr algn="ctr"/>
                      <a:r>
                        <a:rPr lang="en-US" sz="1000">
                          <a:solidFill>
                            <a:schemeClr val="accent1"/>
                          </a:solidFill>
                        </a:rPr>
                        <a:t>Azure Database </a:t>
                      </a:r>
                      <a:br>
                        <a:rPr lang="en-US" sz="1000">
                          <a:solidFill>
                            <a:schemeClr val="accent1"/>
                          </a:solidFill>
                        </a:rPr>
                      </a:br>
                      <a:r>
                        <a:rPr lang="en-US" sz="1000">
                          <a:solidFill>
                            <a:schemeClr val="accent1"/>
                          </a:solidFill>
                        </a:rPr>
                        <a:t>Migration Service</a:t>
                      </a:r>
                    </a:p>
                  </a:txBody>
                  <a:tcPr marL="0" marR="0" marT="1119124" marB="0"/>
                </a:tc>
                <a:extLst>
                  <a:ext uri="{0D108BD9-81ED-4DB2-BD59-A6C34878D82A}">
                    <a16:rowId xmlns:a16="http://schemas.microsoft.com/office/drawing/2014/main" val="64962515"/>
                  </a:ext>
                </a:extLst>
              </a:tr>
              <a:tr h="1274558">
                <a:tc>
                  <a:txBody>
                    <a:bodyPr/>
                    <a:lstStyle/>
                    <a:p>
                      <a:pPr algn="ctr"/>
                      <a:r>
                        <a:rPr lang="en-US" sz="1000">
                          <a:solidFill>
                            <a:schemeClr val="accent1"/>
                          </a:solidFill>
                        </a:rPr>
                        <a:t>Azure DDoS Protection</a:t>
                      </a:r>
                    </a:p>
                  </a:txBody>
                  <a:tcPr marL="0" marR="0" marT="1119124" marB="0"/>
                </a:tc>
                <a:tc>
                  <a:txBody>
                    <a:bodyPr/>
                    <a:lstStyle/>
                    <a:p>
                      <a:pPr algn="ctr"/>
                      <a:r>
                        <a:rPr lang="en-US" sz="1000">
                          <a:solidFill>
                            <a:schemeClr val="accent1"/>
                          </a:solidFill>
                        </a:rPr>
                        <a:t>Azure </a:t>
                      </a:r>
                      <a:r>
                        <a:rPr lang="en-US" sz="1000" err="1">
                          <a:solidFill>
                            <a:schemeClr val="accent1"/>
                          </a:solidFill>
                        </a:rPr>
                        <a:t>DevTest</a:t>
                      </a:r>
                      <a:r>
                        <a:rPr lang="en-US" sz="1000">
                          <a:solidFill>
                            <a:schemeClr val="accent1"/>
                          </a:solidFill>
                        </a:rPr>
                        <a:t> Labs</a:t>
                      </a:r>
                    </a:p>
                  </a:txBody>
                  <a:tcPr marL="0" marR="0" marT="1119124" marB="0"/>
                </a:tc>
                <a:tc>
                  <a:txBody>
                    <a:bodyPr/>
                    <a:lstStyle/>
                    <a:p>
                      <a:pPr algn="ctr"/>
                      <a:r>
                        <a:rPr lang="en-US" sz="1000">
                          <a:solidFill>
                            <a:schemeClr val="accent1"/>
                          </a:solidFill>
                        </a:rPr>
                        <a:t>Azure DNS</a:t>
                      </a:r>
                    </a:p>
                  </a:txBody>
                  <a:tcPr marL="0" marR="0" marT="1119124" marB="0"/>
                </a:tc>
                <a:tc>
                  <a:txBody>
                    <a:bodyPr/>
                    <a:lstStyle/>
                    <a:p>
                      <a:pPr algn="ctr"/>
                      <a:r>
                        <a:rPr lang="en-US" sz="1000">
                          <a:solidFill>
                            <a:schemeClr val="accent1"/>
                          </a:solidFill>
                        </a:rPr>
                        <a:t>Azure Event Grid</a:t>
                      </a:r>
                    </a:p>
                  </a:txBody>
                  <a:tcPr marL="0" marR="0" marT="1119124" marB="0"/>
                </a:tc>
                <a:tc>
                  <a:txBody>
                    <a:bodyPr/>
                    <a:lstStyle/>
                    <a:p>
                      <a:pPr algn="ctr"/>
                      <a:r>
                        <a:rPr lang="en-US" sz="1000">
                          <a:solidFill>
                            <a:schemeClr val="accent1"/>
                          </a:solidFill>
                        </a:rPr>
                        <a:t>Azure Functions</a:t>
                      </a:r>
                    </a:p>
                  </a:txBody>
                  <a:tcPr marL="0" marR="0" marT="1119124" marB="0"/>
                </a:tc>
                <a:tc>
                  <a:txBody>
                    <a:bodyPr/>
                    <a:lstStyle/>
                    <a:p>
                      <a:pPr algn="ctr"/>
                      <a:r>
                        <a:rPr lang="en-US" sz="1000">
                          <a:solidFill>
                            <a:schemeClr val="accent1"/>
                          </a:solidFill>
                        </a:rPr>
                        <a:t>Azure Media Player</a:t>
                      </a:r>
                    </a:p>
                  </a:txBody>
                  <a:tcPr marL="0" marR="0" marT="1119124"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ICON SVGs</a:t>
            </a:r>
          </a:p>
        </p:txBody>
      </p:sp>
      <p:pic>
        <p:nvPicPr>
          <p:cNvPr id="100" name="Graphic 99">
            <a:extLst>
              <a:ext uri="{FF2B5EF4-FFF2-40B4-BE49-F238E27FC236}">
                <a16:creationId xmlns:a16="http://schemas.microsoft.com/office/drawing/2014/main" id="{D23D735B-60C6-D043-8CE5-B382AD2A52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9252" y="1222438"/>
            <a:ext cx="622211" cy="691636"/>
          </a:xfrm>
          <a:prstGeom prst="rect">
            <a:avLst/>
          </a:prstGeom>
        </p:spPr>
      </p:pic>
      <p:pic>
        <p:nvPicPr>
          <p:cNvPr id="101" name="Graphic 100">
            <a:extLst>
              <a:ext uri="{FF2B5EF4-FFF2-40B4-BE49-F238E27FC236}">
                <a16:creationId xmlns:a16="http://schemas.microsoft.com/office/drawing/2014/main" id="{B34E287D-350A-514E-9285-54909AFAD25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6901" y="1270617"/>
            <a:ext cx="686471" cy="595279"/>
          </a:xfrm>
          <a:prstGeom prst="rect">
            <a:avLst/>
          </a:prstGeom>
        </p:spPr>
      </p:pic>
      <p:pic>
        <p:nvPicPr>
          <p:cNvPr id="102" name="Graphic 101">
            <a:extLst>
              <a:ext uri="{FF2B5EF4-FFF2-40B4-BE49-F238E27FC236}">
                <a16:creationId xmlns:a16="http://schemas.microsoft.com/office/drawing/2014/main" id="{97DC7D92-0BC8-E44F-9B78-3E2939EF080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69847" y="1298479"/>
            <a:ext cx="540599" cy="539555"/>
          </a:xfrm>
          <a:prstGeom prst="rect">
            <a:avLst/>
          </a:prstGeom>
        </p:spPr>
      </p:pic>
      <p:pic>
        <p:nvPicPr>
          <p:cNvPr id="103" name="Graphic 102">
            <a:extLst>
              <a:ext uri="{FF2B5EF4-FFF2-40B4-BE49-F238E27FC236}">
                <a16:creationId xmlns:a16="http://schemas.microsoft.com/office/drawing/2014/main" id="{9E65E4DD-6949-844B-9C4B-7B40693C15F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77640" y="1232480"/>
            <a:ext cx="671552" cy="671552"/>
          </a:xfrm>
          <a:prstGeom prst="rect">
            <a:avLst/>
          </a:prstGeom>
        </p:spPr>
      </p:pic>
      <p:pic>
        <p:nvPicPr>
          <p:cNvPr id="104" name="Graphic 103">
            <a:extLst>
              <a:ext uri="{FF2B5EF4-FFF2-40B4-BE49-F238E27FC236}">
                <a16:creationId xmlns:a16="http://schemas.microsoft.com/office/drawing/2014/main" id="{D769BBFA-1520-5D40-8718-CCE3BF7841F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8722" y="1270617"/>
            <a:ext cx="388226" cy="595279"/>
          </a:xfrm>
          <a:prstGeom prst="rect">
            <a:avLst/>
          </a:prstGeom>
        </p:spPr>
      </p:pic>
      <p:pic>
        <p:nvPicPr>
          <p:cNvPr id="105" name="Graphic 104">
            <a:extLst>
              <a:ext uri="{FF2B5EF4-FFF2-40B4-BE49-F238E27FC236}">
                <a16:creationId xmlns:a16="http://schemas.microsoft.com/office/drawing/2014/main" id="{B6378C86-5A36-D440-B5A6-1C990DE32D7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662437" y="1270617"/>
            <a:ext cx="659805" cy="595279"/>
          </a:xfrm>
          <a:prstGeom prst="rect">
            <a:avLst/>
          </a:prstGeom>
        </p:spPr>
      </p:pic>
      <p:pic>
        <p:nvPicPr>
          <p:cNvPr id="106" name="Graphic 105">
            <a:extLst>
              <a:ext uri="{FF2B5EF4-FFF2-40B4-BE49-F238E27FC236}">
                <a16:creationId xmlns:a16="http://schemas.microsoft.com/office/drawing/2014/main" id="{3DFE2A61-19AD-8343-9370-3868D73770BE}"/>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7584" y="2674447"/>
            <a:ext cx="645546" cy="499171"/>
          </a:xfrm>
          <a:prstGeom prst="rect">
            <a:avLst/>
          </a:prstGeom>
        </p:spPr>
      </p:pic>
      <p:pic>
        <p:nvPicPr>
          <p:cNvPr id="107" name="Graphic 106">
            <a:extLst>
              <a:ext uri="{FF2B5EF4-FFF2-40B4-BE49-F238E27FC236}">
                <a16:creationId xmlns:a16="http://schemas.microsoft.com/office/drawing/2014/main" id="{24BA9BF1-F187-2341-BF60-F2156DF7451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996901" y="2580797"/>
            <a:ext cx="686471" cy="686471"/>
          </a:xfrm>
          <a:prstGeom prst="rect">
            <a:avLst/>
          </a:prstGeom>
        </p:spPr>
      </p:pic>
      <p:pic>
        <p:nvPicPr>
          <p:cNvPr id="108" name="Graphic 107">
            <a:extLst>
              <a:ext uri="{FF2B5EF4-FFF2-40B4-BE49-F238E27FC236}">
                <a16:creationId xmlns:a16="http://schemas.microsoft.com/office/drawing/2014/main" id="{9604388A-CBE4-254F-A0D7-02AF4D84623E}"/>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906677" y="2590563"/>
            <a:ext cx="666938" cy="666938"/>
          </a:xfrm>
          <a:prstGeom prst="rect">
            <a:avLst/>
          </a:prstGeom>
        </p:spPr>
      </p:pic>
      <p:pic>
        <p:nvPicPr>
          <p:cNvPr id="109" name="Graphic 108">
            <a:extLst>
              <a:ext uri="{FF2B5EF4-FFF2-40B4-BE49-F238E27FC236}">
                <a16:creationId xmlns:a16="http://schemas.microsoft.com/office/drawing/2014/main" id="{4DF257C8-0B9A-7245-856B-3F427A52F64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825595" y="2613200"/>
            <a:ext cx="775642" cy="621664"/>
          </a:xfrm>
          <a:prstGeom prst="rect">
            <a:avLst/>
          </a:prstGeom>
        </p:spPr>
      </p:pic>
      <p:pic>
        <p:nvPicPr>
          <p:cNvPr id="110" name="Graphic 109">
            <a:extLst>
              <a:ext uri="{FF2B5EF4-FFF2-40B4-BE49-F238E27FC236}">
                <a16:creationId xmlns:a16="http://schemas.microsoft.com/office/drawing/2014/main" id="{321045C0-B0BD-924C-84EC-8774710FED4D}"/>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49754" y="2613200"/>
            <a:ext cx="666161" cy="621664"/>
          </a:xfrm>
          <a:prstGeom prst="rect">
            <a:avLst/>
          </a:prstGeom>
        </p:spPr>
      </p:pic>
      <p:pic>
        <p:nvPicPr>
          <p:cNvPr id="111" name="Graphic 110">
            <a:extLst>
              <a:ext uri="{FF2B5EF4-FFF2-40B4-BE49-F238E27FC236}">
                <a16:creationId xmlns:a16="http://schemas.microsoft.com/office/drawing/2014/main" id="{EA199612-5EF7-5F4A-9B18-512774414375}"/>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694700" y="2626393"/>
            <a:ext cx="595279" cy="595279"/>
          </a:xfrm>
          <a:prstGeom prst="rect">
            <a:avLst/>
          </a:prstGeom>
        </p:spPr>
      </p:pic>
      <p:pic>
        <p:nvPicPr>
          <p:cNvPr id="112" name="Graphic 111">
            <a:extLst>
              <a:ext uri="{FF2B5EF4-FFF2-40B4-BE49-F238E27FC236}">
                <a16:creationId xmlns:a16="http://schemas.microsoft.com/office/drawing/2014/main" id="{DC3B8EDA-8970-A24A-B6C2-453CB9B1A823}"/>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32819" y="4024938"/>
            <a:ext cx="595076" cy="499171"/>
          </a:xfrm>
          <a:prstGeom prst="rect">
            <a:avLst/>
          </a:prstGeom>
        </p:spPr>
      </p:pic>
      <p:pic>
        <p:nvPicPr>
          <p:cNvPr id="113" name="Graphic 112">
            <a:extLst>
              <a:ext uri="{FF2B5EF4-FFF2-40B4-BE49-F238E27FC236}">
                <a16:creationId xmlns:a16="http://schemas.microsoft.com/office/drawing/2014/main" id="{C0CEC3BF-7049-9A43-A743-2DC1B4DF7768}"/>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996901" y="3976966"/>
            <a:ext cx="686471" cy="595115"/>
          </a:xfrm>
          <a:prstGeom prst="rect">
            <a:avLst/>
          </a:prstGeom>
        </p:spPr>
      </p:pic>
      <p:pic>
        <p:nvPicPr>
          <p:cNvPr id="114" name="Graphic 113">
            <a:extLst>
              <a:ext uri="{FF2B5EF4-FFF2-40B4-BE49-F238E27FC236}">
                <a16:creationId xmlns:a16="http://schemas.microsoft.com/office/drawing/2014/main" id="{49808B00-CAB6-F84B-83C1-88C34B122770}"/>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906677" y="4028318"/>
            <a:ext cx="666938" cy="492411"/>
          </a:xfrm>
          <a:prstGeom prst="rect">
            <a:avLst/>
          </a:prstGeom>
        </p:spPr>
      </p:pic>
      <p:pic>
        <p:nvPicPr>
          <p:cNvPr id="115" name="Graphic 114">
            <a:extLst>
              <a:ext uri="{FF2B5EF4-FFF2-40B4-BE49-F238E27FC236}">
                <a16:creationId xmlns:a16="http://schemas.microsoft.com/office/drawing/2014/main" id="{CAD38299-5CE1-694C-919C-F74A30A8EC36}"/>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825595" y="4096297"/>
            <a:ext cx="775642" cy="356453"/>
          </a:xfrm>
          <a:prstGeom prst="rect">
            <a:avLst/>
          </a:prstGeom>
        </p:spPr>
      </p:pic>
      <p:pic>
        <p:nvPicPr>
          <p:cNvPr id="116" name="Graphic 115">
            <a:extLst>
              <a:ext uri="{FF2B5EF4-FFF2-40B4-BE49-F238E27FC236}">
                <a16:creationId xmlns:a16="http://schemas.microsoft.com/office/drawing/2014/main" id="{6D76D494-255F-8A4F-AD21-4BE92E3B9B8B}"/>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838892" y="3963691"/>
            <a:ext cx="487888" cy="621664"/>
          </a:xfrm>
          <a:prstGeom prst="rect">
            <a:avLst/>
          </a:prstGeom>
        </p:spPr>
      </p:pic>
      <p:pic>
        <p:nvPicPr>
          <p:cNvPr id="117" name="Graphic 116">
            <a:extLst>
              <a:ext uri="{FF2B5EF4-FFF2-40B4-BE49-F238E27FC236}">
                <a16:creationId xmlns:a16="http://schemas.microsoft.com/office/drawing/2014/main" id="{3C860DF5-5B41-1443-A06D-545A99DAEAE9}"/>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759652" y="3976884"/>
            <a:ext cx="465377" cy="595279"/>
          </a:xfrm>
          <a:prstGeom prst="rect">
            <a:avLst/>
          </a:prstGeom>
        </p:spPr>
      </p:pic>
      <p:pic>
        <p:nvPicPr>
          <p:cNvPr id="118" name="Graphic 117">
            <a:extLst>
              <a:ext uri="{FF2B5EF4-FFF2-40B4-BE49-F238E27FC236}">
                <a16:creationId xmlns:a16="http://schemas.microsoft.com/office/drawing/2014/main" id="{62AD6513-874C-7C46-9AAD-85BF32A9E215}"/>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202245" y="5313628"/>
            <a:ext cx="456223" cy="622445"/>
          </a:xfrm>
          <a:prstGeom prst="rect">
            <a:avLst/>
          </a:prstGeom>
        </p:spPr>
      </p:pic>
      <p:pic>
        <p:nvPicPr>
          <p:cNvPr id="119" name="Graphic 118">
            <a:extLst>
              <a:ext uri="{FF2B5EF4-FFF2-40B4-BE49-F238E27FC236}">
                <a16:creationId xmlns:a16="http://schemas.microsoft.com/office/drawing/2014/main" id="{5056A146-2C3E-F34E-B506-7B329708FFE3}"/>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3040780" y="5327293"/>
            <a:ext cx="598714" cy="595115"/>
          </a:xfrm>
          <a:prstGeom prst="rect">
            <a:avLst/>
          </a:prstGeom>
        </p:spPr>
      </p:pic>
      <p:pic>
        <p:nvPicPr>
          <p:cNvPr id="120" name="Graphic 119">
            <a:extLst>
              <a:ext uri="{FF2B5EF4-FFF2-40B4-BE49-F238E27FC236}">
                <a16:creationId xmlns:a16="http://schemas.microsoft.com/office/drawing/2014/main" id="{6ACABBB1-D893-2746-B801-23DC6FC0BAB5}"/>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4951926" y="5337190"/>
            <a:ext cx="576439" cy="575320"/>
          </a:xfrm>
          <a:prstGeom prst="rect">
            <a:avLst/>
          </a:prstGeom>
        </p:spPr>
      </p:pic>
      <p:pic>
        <p:nvPicPr>
          <p:cNvPr id="121" name="Graphic 120">
            <a:extLst>
              <a:ext uri="{FF2B5EF4-FFF2-40B4-BE49-F238E27FC236}">
                <a16:creationId xmlns:a16="http://schemas.microsoft.com/office/drawing/2014/main" id="{DB0A1939-4112-5949-B6EB-DC54320E552D}"/>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6985440" y="5396875"/>
            <a:ext cx="455952" cy="455950"/>
          </a:xfrm>
          <a:prstGeom prst="rect">
            <a:avLst/>
          </a:prstGeom>
        </p:spPr>
      </p:pic>
      <p:pic>
        <p:nvPicPr>
          <p:cNvPr id="122" name="Graphic 121">
            <a:extLst>
              <a:ext uri="{FF2B5EF4-FFF2-40B4-BE49-F238E27FC236}">
                <a16:creationId xmlns:a16="http://schemas.microsoft.com/office/drawing/2014/main" id="{AAAB20CD-1EF4-1047-ADA5-937307AC47B0}"/>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770796" y="5337190"/>
            <a:ext cx="624077" cy="575320"/>
          </a:xfrm>
          <a:prstGeom prst="rect">
            <a:avLst/>
          </a:prstGeom>
        </p:spPr>
      </p:pic>
      <p:pic>
        <p:nvPicPr>
          <p:cNvPr id="123" name="Graphic 122">
            <a:extLst>
              <a:ext uri="{FF2B5EF4-FFF2-40B4-BE49-F238E27FC236}">
                <a16:creationId xmlns:a16="http://schemas.microsoft.com/office/drawing/2014/main" id="{1C432549-9F59-E24E-9218-4BD547D3514B}"/>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694699" y="5327211"/>
            <a:ext cx="595281" cy="595279"/>
          </a:xfrm>
          <a:prstGeom prst="rect">
            <a:avLst/>
          </a:prstGeom>
        </p:spPr>
      </p:pic>
    </p:spTree>
    <p:extLst>
      <p:ext uri="{BB962C8B-B14F-4D97-AF65-F5344CB8AC3E}">
        <p14:creationId xmlns:p14="http://schemas.microsoft.com/office/powerpoint/2010/main" val="276695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nvGraphicFramePr>
        <p:xfrm>
          <a:off x="459944" y="924831"/>
          <a:ext cx="11509350" cy="5098232"/>
        </p:xfrm>
        <a:graphic>
          <a:graphicData uri="http://schemas.openxmlformats.org/drawingml/2006/table">
            <a:tbl>
              <a:tblPr bandRow="1">
                <a:tableStyleId>{2D5ABB26-0587-4C30-8999-92F81FD0307C}</a:tableStyleId>
              </a:tblPr>
              <a:tblGrid>
                <a:gridCol w="1918225">
                  <a:extLst>
                    <a:ext uri="{9D8B030D-6E8A-4147-A177-3AD203B41FA5}">
                      <a16:colId xmlns:a16="http://schemas.microsoft.com/office/drawing/2014/main" val="3132866769"/>
                    </a:ext>
                  </a:extLst>
                </a:gridCol>
                <a:gridCol w="1918225">
                  <a:extLst>
                    <a:ext uri="{9D8B030D-6E8A-4147-A177-3AD203B41FA5}">
                      <a16:colId xmlns:a16="http://schemas.microsoft.com/office/drawing/2014/main" val="887579907"/>
                    </a:ext>
                  </a:extLst>
                </a:gridCol>
                <a:gridCol w="1918225">
                  <a:extLst>
                    <a:ext uri="{9D8B030D-6E8A-4147-A177-3AD203B41FA5}">
                      <a16:colId xmlns:a16="http://schemas.microsoft.com/office/drawing/2014/main" val="3701793015"/>
                    </a:ext>
                  </a:extLst>
                </a:gridCol>
                <a:gridCol w="1918225">
                  <a:extLst>
                    <a:ext uri="{9D8B030D-6E8A-4147-A177-3AD203B41FA5}">
                      <a16:colId xmlns:a16="http://schemas.microsoft.com/office/drawing/2014/main" val="1175166554"/>
                    </a:ext>
                  </a:extLst>
                </a:gridCol>
                <a:gridCol w="1918225">
                  <a:extLst>
                    <a:ext uri="{9D8B030D-6E8A-4147-A177-3AD203B41FA5}">
                      <a16:colId xmlns:a16="http://schemas.microsoft.com/office/drawing/2014/main" val="1852127725"/>
                    </a:ext>
                  </a:extLst>
                </a:gridCol>
                <a:gridCol w="1918225">
                  <a:extLst>
                    <a:ext uri="{9D8B030D-6E8A-4147-A177-3AD203B41FA5}">
                      <a16:colId xmlns:a16="http://schemas.microsoft.com/office/drawing/2014/main" val="1821367102"/>
                    </a:ext>
                  </a:extLst>
                </a:gridCol>
              </a:tblGrid>
              <a:tr h="1274558">
                <a:tc>
                  <a:txBody>
                    <a:bodyPr/>
                    <a:lstStyle/>
                    <a:p>
                      <a:pPr algn="ctr"/>
                      <a:r>
                        <a:rPr lang="en-US" sz="1000">
                          <a:solidFill>
                            <a:schemeClr val="accent1"/>
                          </a:solidFill>
                        </a:rPr>
                        <a:t>Azure Monitor</a:t>
                      </a:r>
                    </a:p>
                  </a:txBody>
                  <a:tcPr marL="0" marR="0" marT="1119124" marB="0"/>
                </a:tc>
                <a:tc>
                  <a:txBody>
                    <a:bodyPr/>
                    <a:lstStyle/>
                    <a:p>
                      <a:pPr algn="ctr"/>
                      <a:r>
                        <a:rPr lang="en-US" sz="1000">
                          <a:solidFill>
                            <a:schemeClr val="accent1"/>
                          </a:solidFill>
                        </a:rPr>
                        <a:t>Azure MySQL </a:t>
                      </a:r>
                      <a:r>
                        <a:rPr lang="en-US" sz="1000" err="1">
                          <a:solidFill>
                            <a:schemeClr val="accent1"/>
                          </a:solidFill>
                        </a:rPr>
                        <a:t>ClearDB</a:t>
                      </a:r>
                      <a:r>
                        <a:rPr lang="en-US" sz="1000">
                          <a:solidFill>
                            <a:schemeClr val="accent1"/>
                          </a:solidFill>
                        </a:rPr>
                        <a:t> Database</a:t>
                      </a:r>
                    </a:p>
                  </a:txBody>
                  <a:tcPr marL="0" marR="0" marT="1119124" marB="0"/>
                </a:tc>
                <a:tc>
                  <a:txBody>
                    <a:bodyPr/>
                    <a:lstStyle/>
                    <a:p>
                      <a:pPr algn="ctr"/>
                      <a:r>
                        <a:rPr lang="en-US" sz="1000">
                          <a:solidFill>
                            <a:schemeClr val="accent1"/>
                          </a:solidFill>
                        </a:rPr>
                        <a:t>Azure Policy</a:t>
                      </a:r>
                    </a:p>
                  </a:txBody>
                  <a:tcPr marL="0" marR="0" marT="1119124" marB="0"/>
                </a:tc>
                <a:tc>
                  <a:txBody>
                    <a:bodyPr/>
                    <a:lstStyle/>
                    <a:p>
                      <a:pPr algn="ctr"/>
                      <a:r>
                        <a:rPr lang="en-US" sz="1000">
                          <a:solidFill>
                            <a:schemeClr val="accent1"/>
                          </a:solidFill>
                        </a:rPr>
                        <a:t>Azure SDK</a:t>
                      </a:r>
                    </a:p>
                  </a:txBody>
                  <a:tcPr marL="0" marR="0" marT="1119124" marB="0"/>
                </a:tc>
                <a:tc>
                  <a:txBody>
                    <a:bodyPr/>
                    <a:lstStyle/>
                    <a:p>
                      <a:pPr algn="ctr"/>
                      <a:r>
                        <a:rPr lang="en-US" sz="1000">
                          <a:solidFill>
                            <a:schemeClr val="accent1"/>
                          </a:solidFill>
                        </a:rPr>
                        <a:t>Azure Search</a:t>
                      </a:r>
                    </a:p>
                  </a:txBody>
                  <a:tcPr marL="0" marR="0" marT="1119124" marB="0"/>
                </a:tc>
                <a:tc>
                  <a:txBody>
                    <a:bodyPr/>
                    <a:lstStyle/>
                    <a:p>
                      <a:pPr algn="ctr"/>
                      <a:r>
                        <a:rPr lang="en-US" sz="1000">
                          <a:solidFill>
                            <a:schemeClr val="accent1"/>
                          </a:solidFill>
                        </a:rPr>
                        <a:t>Azure Service Health</a:t>
                      </a:r>
                    </a:p>
                  </a:txBody>
                  <a:tcPr marL="0" marR="0" marT="1119124" marB="0"/>
                </a:tc>
                <a:extLst>
                  <a:ext uri="{0D108BD9-81ED-4DB2-BD59-A6C34878D82A}">
                    <a16:rowId xmlns:a16="http://schemas.microsoft.com/office/drawing/2014/main" val="975697945"/>
                  </a:ext>
                </a:extLst>
              </a:tr>
              <a:tr h="1274558">
                <a:tc>
                  <a:txBody>
                    <a:bodyPr/>
                    <a:lstStyle/>
                    <a:p>
                      <a:pPr algn="ctr"/>
                      <a:r>
                        <a:rPr lang="en-US" sz="1000">
                          <a:solidFill>
                            <a:schemeClr val="accent1"/>
                          </a:solidFill>
                        </a:rPr>
                        <a:t>Azure SQL Data Warehouse</a:t>
                      </a:r>
                    </a:p>
                  </a:txBody>
                  <a:tcPr marL="0" marR="0" marT="1119124" marB="0"/>
                </a:tc>
                <a:tc>
                  <a:txBody>
                    <a:bodyPr/>
                    <a:lstStyle/>
                    <a:p>
                      <a:pPr algn="ctr"/>
                      <a:r>
                        <a:rPr lang="en-US" sz="1000">
                          <a:solidFill>
                            <a:schemeClr val="accent1"/>
                          </a:solidFill>
                        </a:rPr>
                        <a:t>Azure SQL Database</a:t>
                      </a:r>
                    </a:p>
                  </a:txBody>
                  <a:tcPr marL="0" marR="0" marT="1119124" marB="0"/>
                </a:tc>
                <a:tc>
                  <a:txBody>
                    <a:bodyPr/>
                    <a:lstStyle/>
                    <a:p>
                      <a:pPr algn="ctr"/>
                      <a:r>
                        <a:rPr lang="en-US" sz="1000">
                          <a:solidFill>
                            <a:schemeClr val="accent1"/>
                          </a:solidFill>
                        </a:rPr>
                        <a:t>Azure Virtual Machines</a:t>
                      </a:r>
                    </a:p>
                  </a:txBody>
                  <a:tcPr marL="0" marR="0" marT="1119124" marB="0"/>
                </a:tc>
                <a:tc>
                  <a:txBody>
                    <a:bodyPr/>
                    <a:lstStyle/>
                    <a:p>
                      <a:pPr algn="ctr"/>
                      <a:r>
                        <a:rPr lang="en-US" sz="1000">
                          <a:solidFill>
                            <a:schemeClr val="accent1"/>
                          </a:solidFill>
                        </a:rPr>
                        <a:t>Azure Virtual Network</a:t>
                      </a:r>
                    </a:p>
                  </a:txBody>
                  <a:tcPr marL="0" marR="0" marT="1119124" marB="0"/>
                </a:tc>
                <a:tc>
                  <a:txBody>
                    <a:bodyPr/>
                    <a:lstStyle/>
                    <a:p>
                      <a:pPr algn="ctr"/>
                      <a:r>
                        <a:rPr lang="en-US" sz="1000">
                          <a:solidFill>
                            <a:schemeClr val="accent1"/>
                          </a:solidFill>
                        </a:rPr>
                        <a:t>Backup Online</a:t>
                      </a:r>
                    </a:p>
                  </a:txBody>
                  <a:tcPr marL="0" marR="0" marT="1119124" marB="0"/>
                </a:tc>
                <a:tc>
                  <a:txBody>
                    <a:bodyPr/>
                    <a:lstStyle/>
                    <a:p>
                      <a:pPr algn="ctr"/>
                      <a:r>
                        <a:rPr lang="en-US" sz="1000">
                          <a:solidFill>
                            <a:schemeClr val="accent1"/>
                          </a:solidFill>
                        </a:rPr>
                        <a:t>Batch</a:t>
                      </a:r>
                    </a:p>
                  </a:txBody>
                  <a:tcPr marL="0" marR="0" marT="1119124" marB="0"/>
                </a:tc>
                <a:extLst>
                  <a:ext uri="{0D108BD9-81ED-4DB2-BD59-A6C34878D82A}">
                    <a16:rowId xmlns:a16="http://schemas.microsoft.com/office/drawing/2014/main" val="2186356422"/>
                  </a:ext>
                </a:extLst>
              </a:tr>
              <a:tr h="1274558">
                <a:tc>
                  <a:txBody>
                    <a:bodyPr/>
                    <a:lstStyle/>
                    <a:p>
                      <a:pPr algn="ctr"/>
                      <a:r>
                        <a:rPr lang="en-US" sz="1000">
                          <a:solidFill>
                            <a:schemeClr val="accent1"/>
                          </a:solidFill>
                        </a:rPr>
                        <a:t>Blob Storage</a:t>
                      </a:r>
                    </a:p>
                  </a:txBody>
                  <a:tcPr marL="0" marR="0" marT="1119124" marB="0"/>
                </a:tc>
                <a:tc>
                  <a:txBody>
                    <a:bodyPr/>
                    <a:lstStyle/>
                    <a:p>
                      <a:pPr algn="ctr"/>
                      <a:r>
                        <a:rPr lang="en-US" sz="1000" err="1">
                          <a:solidFill>
                            <a:schemeClr val="accent1"/>
                          </a:solidFill>
                        </a:rPr>
                        <a:t>Blockchain</a:t>
                      </a:r>
                      <a:endParaRPr lang="en-US" sz="1000">
                        <a:solidFill>
                          <a:schemeClr val="accent1"/>
                        </a:solidFill>
                      </a:endParaRPr>
                    </a:p>
                  </a:txBody>
                  <a:tcPr marL="0" marR="0" marT="1119124" marB="0"/>
                </a:tc>
                <a:tc>
                  <a:txBody>
                    <a:bodyPr/>
                    <a:lstStyle/>
                    <a:p>
                      <a:pPr algn="ctr"/>
                      <a:r>
                        <a:rPr lang="en-US" sz="1000">
                          <a:solidFill>
                            <a:schemeClr val="accent1"/>
                          </a:solidFill>
                        </a:rPr>
                        <a:t>Bug</a:t>
                      </a:r>
                    </a:p>
                  </a:txBody>
                  <a:tcPr marL="0" marR="0" marT="1119124" marB="0"/>
                </a:tc>
                <a:tc>
                  <a:txBody>
                    <a:bodyPr/>
                    <a:lstStyle/>
                    <a:p>
                      <a:pPr algn="ctr"/>
                      <a:r>
                        <a:rPr lang="en-US" sz="1000">
                          <a:solidFill>
                            <a:schemeClr val="accent1"/>
                          </a:solidFill>
                        </a:rPr>
                        <a:t>Cloud</a:t>
                      </a:r>
                    </a:p>
                  </a:txBody>
                  <a:tcPr marL="0" marR="0" marT="1119124" marB="0"/>
                </a:tc>
                <a:tc>
                  <a:txBody>
                    <a:bodyPr/>
                    <a:lstStyle/>
                    <a:p>
                      <a:pPr algn="ctr"/>
                      <a:r>
                        <a:rPr lang="en-US" sz="1000">
                          <a:solidFill>
                            <a:schemeClr val="accent1"/>
                          </a:solidFill>
                        </a:rPr>
                        <a:t>Cloud Services</a:t>
                      </a:r>
                    </a:p>
                  </a:txBody>
                  <a:tcPr marL="0" marR="0" marT="1119124" marB="0"/>
                </a:tc>
                <a:tc>
                  <a:txBody>
                    <a:bodyPr/>
                    <a:lstStyle/>
                    <a:p>
                      <a:pPr algn="ctr"/>
                      <a:r>
                        <a:rPr lang="en-US" sz="1000">
                          <a:solidFill>
                            <a:schemeClr val="accent1"/>
                          </a:solidFill>
                        </a:rPr>
                        <a:t>Cloud Shell</a:t>
                      </a:r>
                    </a:p>
                  </a:txBody>
                  <a:tcPr marL="0" marR="0" marT="1119124" marB="0"/>
                </a:tc>
                <a:extLst>
                  <a:ext uri="{0D108BD9-81ED-4DB2-BD59-A6C34878D82A}">
                    <a16:rowId xmlns:a16="http://schemas.microsoft.com/office/drawing/2014/main" val="64962515"/>
                  </a:ext>
                </a:extLst>
              </a:tr>
              <a:tr h="1274558">
                <a:tc>
                  <a:txBody>
                    <a:bodyPr/>
                    <a:lstStyle/>
                    <a:p>
                      <a:pPr algn="ctr"/>
                      <a:r>
                        <a:rPr lang="en-US" sz="1000">
                          <a:solidFill>
                            <a:schemeClr val="accent1"/>
                          </a:solidFill>
                        </a:rPr>
                        <a:t>Cognitive Services</a:t>
                      </a:r>
                    </a:p>
                  </a:txBody>
                  <a:tcPr marL="0" marR="0" marT="1119124" marB="0"/>
                </a:tc>
                <a:tc>
                  <a:txBody>
                    <a:bodyPr/>
                    <a:lstStyle/>
                    <a:p>
                      <a:pPr algn="ctr"/>
                      <a:r>
                        <a:rPr lang="en-US" sz="1000">
                          <a:solidFill>
                            <a:schemeClr val="accent1"/>
                          </a:solidFill>
                        </a:rPr>
                        <a:t>Content Protection</a:t>
                      </a:r>
                    </a:p>
                  </a:txBody>
                  <a:tcPr marL="0" marR="0" marT="1119124" marB="0"/>
                </a:tc>
                <a:tc>
                  <a:txBody>
                    <a:bodyPr/>
                    <a:lstStyle/>
                    <a:p>
                      <a:pPr algn="ctr"/>
                      <a:r>
                        <a:rPr lang="en-US" sz="1000">
                          <a:solidFill>
                            <a:schemeClr val="accent1"/>
                          </a:solidFill>
                        </a:rPr>
                        <a:t>Cosmos DB</a:t>
                      </a:r>
                    </a:p>
                  </a:txBody>
                  <a:tcPr marL="0" marR="0" marT="1119124" marB="0"/>
                </a:tc>
                <a:tc>
                  <a:txBody>
                    <a:bodyPr/>
                    <a:lstStyle/>
                    <a:p>
                      <a:pPr algn="ctr"/>
                      <a:r>
                        <a:rPr lang="en-US" sz="1000">
                          <a:solidFill>
                            <a:schemeClr val="accent1"/>
                          </a:solidFill>
                        </a:rPr>
                        <a:t>Data Catalog</a:t>
                      </a:r>
                    </a:p>
                  </a:txBody>
                  <a:tcPr marL="0" marR="0" marT="1119124" marB="0"/>
                </a:tc>
                <a:tc>
                  <a:txBody>
                    <a:bodyPr/>
                    <a:lstStyle/>
                    <a:p>
                      <a:pPr algn="ctr"/>
                      <a:r>
                        <a:rPr lang="en-US" sz="1000">
                          <a:solidFill>
                            <a:schemeClr val="accent1"/>
                          </a:solidFill>
                        </a:rPr>
                        <a:t>Data Factory</a:t>
                      </a:r>
                    </a:p>
                  </a:txBody>
                  <a:tcPr marL="0" marR="0" marT="1119124" marB="0"/>
                </a:tc>
                <a:tc>
                  <a:txBody>
                    <a:bodyPr/>
                    <a:lstStyle/>
                    <a:p>
                      <a:pPr algn="ctr"/>
                      <a:r>
                        <a:rPr lang="en-US" sz="1000">
                          <a:solidFill>
                            <a:schemeClr val="accent1"/>
                          </a:solidFill>
                        </a:rPr>
                        <a:t>Database Generic</a:t>
                      </a:r>
                    </a:p>
                  </a:txBody>
                  <a:tcPr marL="0" marR="0" marT="1119124"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ICON SVGs</a:t>
            </a:r>
          </a:p>
        </p:txBody>
      </p:sp>
      <p:pic>
        <p:nvPicPr>
          <p:cNvPr id="28" name="Graphic 27">
            <a:extLst>
              <a:ext uri="{FF2B5EF4-FFF2-40B4-BE49-F238E27FC236}">
                <a16:creationId xmlns:a16="http://schemas.microsoft.com/office/drawing/2014/main" id="{BB7378C3-C5A6-ED4E-8957-71296BD8C7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2220" y="1288674"/>
            <a:ext cx="622211" cy="622211"/>
          </a:xfrm>
          <a:prstGeom prst="rect">
            <a:avLst/>
          </a:prstGeom>
        </p:spPr>
      </p:pic>
      <p:pic>
        <p:nvPicPr>
          <p:cNvPr id="29" name="Graphic 28">
            <a:extLst>
              <a:ext uri="{FF2B5EF4-FFF2-40B4-BE49-F238E27FC236}">
                <a16:creationId xmlns:a16="http://schemas.microsoft.com/office/drawing/2014/main" id="{D02A34E4-8AEB-4644-AACF-6C79F67AB6B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3601" y="1278529"/>
            <a:ext cx="439428" cy="595279"/>
          </a:xfrm>
          <a:prstGeom prst="rect">
            <a:avLst/>
          </a:prstGeom>
        </p:spPr>
      </p:pic>
      <p:pic>
        <p:nvPicPr>
          <p:cNvPr id="30" name="Graphic 29">
            <a:extLst>
              <a:ext uri="{FF2B5EF4-FFF2-40B4-BE49-F238E27FC236}">
                <a16:creationId xmlns:a16="http://schemas.microsoft.com/office/drawing/2014/main" id="{BE3508AC-E2A0-1848-97BB-C6EC444A8CB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32123" y="1260020"/>
            <a:ext cx="614800" cy="632296"/>
          </a:xfrm>
          <a:prstGeom prst="rect">
            <a:avLst/>
          </a:prstGeom>
        </p:spPr>
      </p:pic>
      <p:pic>
        <p:nvPicPr>
          <p:cNvPr id="31" name="Graphic 30">
            <a:extLst>
              <a:ext uri="{FF2B5EF4-FFF2-40B4-BE49-F238E27FC236}">
                <a16:creationId xmlns:a16="http://schemas.microsoft.com/office/drawing/2014/main" id="{529A5EC0-9783-2A44-9C88-81856AB480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39115" y="1260020"/>
            <a:ext cx="671552" cy="632296"/>
          </a:xfrm>
          <a:prstGeom prst="rect">
            <a:avLst/>
          </a:prstGeom>
        </p:spPr>
      </p:pic>
      <p:pic>
        <p:nvPicPr>
          <p:cNvPr id="32" name="Graphic 31">
            <a:extLst>
              <a:ext uri="{FF2B5EF4-FFF2-40B4-BE49-F238E27FC236}">
                <a16:creationId xmlns:a16="http://schemas.microsoft.com/office/drawing/2014/main" id="{C615C52E-5118-F047-9BFD-242674794E9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12913" y="1301864"/>
            <a:ext cx="801933" cy="548608"/>
          </a:xfrm>
          <a:prstGeom prst="rect">
            <a:avLst/>
          </a:prstGeom>
        </p:spPr>
      </p:pic>
      <p:pic>
        <p:nvPicPr>
          <p:cNvPr id="33" name="Graphic 32">
            <a:extLst>
              <a:ext uri="{FF2B5EF4-FFF2-40B4-BE49-F238E27FC236}">
                <a16:creationId xmlns:a16="http://schemas.microsoft.com/office/drawing/2014/main" id="{13CC5881-B491-F745-BE1F-C3A4A9624A4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662437" y="1287504"/>
            <a:ext cx="659805" cy="577329"/>
          </a:xfrm>
          <a:prstGeom prst="rect">
            <a:avLst/>
          </a:prstGeom>
        </p:spPr>
      </p:pic>
      <p:pic>
        <p:nvPicPr>
          <p:cNvPr id="34" name="Graphic 33">
            <a:extLst>
              <a:ext uri="{FF2B5EF4-FFF2-40B4-BE49-F238E27FC236}">
                <a16:creationId xmlns:a16="http://schemas.microsoft.com/office/drawing/2014/main" id="{A71753AD-07E5-E641-B0AD-748FDF39E4C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48416" y="2451309"/>
            <a:ext cx="769818" cy="748176"/>
          </a:xfrm>
          <a:prstGeom prst="rect">
            <a:avLst/>
          </a:prstGeom>
        </p:spPr>
      </p:pic>
      <p:pic>
        <p:nvPicPr>
          <p:cNvPr id="35" name="Graphic 34">
            <a:extLst>
              <a:ext uri="{FF2B5EF4-FFF2-40B4-BE49-F238E27FC236}">
                <a16:creationId xmlns:a16="http://schemas.microsoft.com/office/drawing/2014/main" id="{6F604B37-44D3-F849-B9C3-0F3DD78E9AF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06232" y="2513014"/>
            <a:ext cx="514164" cy="686471"/>
          </a:xfrm>
          <a:prstGeom prst="rect">
            <a:avLst/>
          </a:prstGeom>
        </p:spPr>
      </p:pic>
      <p:pic>
        <p:nvPicPr>
          <p:cNvPr id="36" name="Graphic 35">
            <a:extLst>
              <a:ext uri="{FF2B5EF4-FFF2-40B4-BE49-F238E27FC236}">
                <a16:creationId xmlns:a16="http://schemas.microsoft.com/office/drawing/2014/main" id="{AF3DB37F-B547-1F48-839E-D9BD682B5748}"/>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906054" y="2666749"/>
            <a:ext cx="666938" cy="532736"/>
          </a:xfrm>
          <a:prstGeom prst="rect">
            <a:avLst/>
          </a:prstGeom>
        </p:spPr>
      </p:pic>
      <p:pic>
        <p:nvPicPr>
          <p:cNvPr id="37" name="Graphic 36">
            <a:extLst>
              <a:ext uri="{FF2B5EF4-FFF2-40B4-BE49-F238E27FC236}">
                <a16:creationId xmlns:a16="http://schemas.microsoft.com/office/drawing/2014/main" id="{4751F781-AF72-1545-B7D4-FD486447813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680473" y="2666749"/>
            <a:ext cx="988835" cy="532736"/>
          </a:xfrm>
          <a:prstGeom prst="rect">
            <a:avLst/>
          </a:prstGeom>
        </p:spPr>
      </p:pic>
      <p:pic>
        <p:nvPicPr>
          <p:cNvPr id="38" name="Graphic 37">
            <a:extLst>
              <a:ext uri="{FF2B5EF4-FFF2-40B4-BE49-F238E27FC236}">
                <a16:creationId xmlns:a16="http://schemas.microsoft.com/office/drawing/2014/main" id="{50C1BE72-E915-274B-AF1B-675AFF339DB0}"/>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80799" y="2651921"/>
            <a:ext cx="666161" cy="547564"/>
          </a:xfrm>
          <a:prstGeom prst="rect">
            <a:avLst/>
          </a:prstGeom>
        </p:spPr>
      </p:pic>
      <p:pic>
        <p:nvPicPr>
          <p:cNvPr id="39" name="Graphic 38">
            <a:extLst>
              <a:ext uri="{FF2B5EF4-FFF2-40B4-BE49-F238E27FC236}">
                <a16:creationId xmlns:a16="http://schemas.microsoft.com/office/drawing/2014/main" id="{829D6FBD-D826-834D-88FB-D457552B37F3}"/>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640023" y="2537045"/>
            <a:ext cx="704634" cy="662440"/>
          </a:xfrm>
          <a:prstGeom prst="rect">
            <a:avLst/>
          </a:prstGeom>
        </p:spPr>
      </p:pic>
      <p:pic>
        <p:nvPicPr>
          <p:cNvPr id="40" name="Graphic 39">
            <a:extLst>
              <a:ext uri="{FF2B5EF4-FFF2-40B4-BE49-F238E27FC236}">
                <a16:creationId xmlns:a16="http://schemas.microsoft.com/office/drawing/2014/main" id="{6FED485F-22EA-4D48-AE78-D59D4265927B}"/>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45687" y="3933969"/>
            <a:ext cx="575278" cy="499171"/>
          </a:xfrm>
          <a:prstGeom prst="rect">
            <a:avLst/>
          </a:prstGeom>
        </p:spPr>
      </p:pic>
      <p:pic>
        <p:nvPicPr>
          <p:cNvPr id="41" name="Graphic 40">
            <a:extLst>
              <a:ext uri="{FF2B5EF4-FFF2-40B4-BE49-F238E27FC236}">
                <a16:creationId xmlns:a16="http://schemas.microsoft.com/office/drawing/2014/main" id="{A81C2AB2-25B2-EB49-B8BB-311BFBE5FF8F}"/>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933149" y="3787473"/>
            <a:ext cx="860331" cy="645667"/>
          </a:xfrm>
          <a:prstGeom prst="rect">
            <a:avLst/>
          </a:prstGeom>
        </p:spPr>
      </p:pic>
      <p:pic>
        <p:nvPicPr>
          <p:cNvPr id="42" name="Graphic 41">
            <a:extLst>
              <a:ext uri="{FF2B5EF4-FFF2-40B4-BE49-F238E27FC236}">
                <a16:creationId xmlns:a16="http://schemas.microsoft.com/office/drawing/2014/main" id="{15329C8B-85AF-2B45-8F15-024832D4C1AF}"/>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903831" y="3761757"/>
            <a:ext cx="671383" cy="671383"/>
          </a:xfrm>
          <a:prstGeom prst="rect">
            <a:avLst/>
          </a:prstGeom>
        </p:spPr>
      </p:pic>
      <p:pic>
        <p:nvPicPr>
          <p:cNvPr id="43" name="Graphic 42">
            <a:extLst>
              <a:ext uri="{FF2B5EF4-FFF2-40B4-BE49-F238E27FC236}">
                <a16:creationId xmlns:a16="http://schemas.microsoft.com/office/drawing/2014/main" id="{E39C520F-F896-C142-BA36-D9EA05076A1C}"/>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759175" y="3933969"/>
            <a:ext cx="831431" cy="499171"/>
          </a:xfrm>
          <a:prstGeom prst="rect">
            <a:avLst/>
          </a:prstGeom>
        </p:spPr>
      </p:pic>
      <p:pic>
        <p:nvPicPr>
          <p:cNvPr id="44" name="Graphic 43">
            <a:extLst>
              <a:ext uri="{FF2B5EF4-FFF2-40B4-BE49-F238E27FC236}">
                <a16:creationId xmlns:a16="http://schemas.microsoft.com/office/drawing/2014/main" id="{BEF35317-925B-EA47-A8CE-1F3C549879A4}"/>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712912" y="3761757"/>
            <a:ext cx="801935" cy="671383"/>
          </a:xfrm>
          <a:prstGeom prst="rect">
            <a:avLst/>
          </a:prstGeom>
        </p:spPr>
      </p:pic>
      <p:pic>
        <p:nvPicPr>
          <p:cNvPr id="45" name="Graphic 44">
            <a:extLst>
              <a:ext uri="{FF2B5EF4-FFF2-40B4-BE49-F238E27FC236}">
                <a16:creationId xmlns:a16="http://schemas.microsoft.com/office/drawing/2014/main" id="{ABE881C2-AECC-E64B-BF53-A2A32035D8E3}"/>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640023" y="3933969"/>
            <a:ext cx="704634" cy="499171"/>
          </a:xfrm>
          <a:prstGeom prst="rect">
            <a:avLst/>
          </a:prstGeom>
        </p:spPr>
      </p:pic>
      <p:pic>
        <p:nvPicPr>
          <p:cNvPr id="46" name="Graphic 45">
            <a:extLst>
              <a:ext uri="{FF2B5EF4-FFF2-40B4-BE49-F238E27FC236}">
                <a16:creationId xmlns:a16="http://schemas.microsoft.com/office/drawing/2014/main" id="{5898680A-C246-814E-BACF-9814414CF4C8}"/>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47296" y="5288240"/>
            <a:ext cx="772058" cy="455950"/>
          </a:xfrm>
          <a:prstGeom prst="rect">
            <a:avLst/>
          </a:prstGeom>
        </p:spPr>
      </p:pic>
      <p:pic>
        <p:nvPicPr>
          <p:cNvPr id="47" name="Graphic 46">
            <a:extLst>
              <a:ext uri="{FF2B5EF4-FFF2-40B4-BE49-F238E27FC236}">
                <a16:creationId xmlns:a16="http://schemas.microsoft.com/office/drawing/2014/main" id="{A5C48CC4-55D8-7945-9025-EB51DD2952A9}"/>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3096496" y="5149075"/>
            <a:ext cx="533636" cy="595115"/>
          </a:xfrm>
          <a:prstGeom prst="rect">
            <a:avLst/>
          </a:prstGeom>
        </p:spPr>
      </p:pic>
      <p:pic>
        <p:nvPicPr>
          <p:cNvPr id="48" name="Graphic 47">
            <a:extLst>
              <a:ext uri="{FF2B5EF4-FFF2-40B4-BE49-F238E27FC236}">
                <a16:creationId xmlns:a16="http://schemas.microsoft.com/office/drawing/2014/main" id="{246878F9-D315-C445-A070-6FE8FDB7A8D2}"/>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4951303" y="5170108"/>
            <a:ext cx="576439" cy="574081"/>
          </a:xfrm>
          <a:prstGeom prst="rect">
            <a:avLst/>
          </a:prstGeom>
        </p:spPr>
      </p:pic>
      <p:pic>
        <p:nvPicPr>
          <p:cNvPr id="49" name="Graphic 48">
            <a:extLst>
              <a:ext uri="{FF2B5EF4-FFF2-40B4-BE49-F238E27FC236}">
                <a16:creationId xmlns:a16="http://schemas.microsoft.com/office/drawing/2014/main" id="{1F68F6BB-76CE-5840-8F66-47EC0619FD5F}"/>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6881451" y="5056904"/>
            <a:ext cx="586879" cy="687285"/>
          </a:xfrm>
          <a:prstGeom prst="rect">
            <a:avLst/>
          </a:prstGeom>
        </p:spPr>
      </p:pic>
      <p:pic>
        <p:nvPicPr>
          <p:cNvPr id="50" name="Graphic 49">
            <a:extLst>
              <a:ext uri="{FF2B5EF4-FFF2-40B4-BE49-F238E27FC236}">
                <a16:creationId xmlns:a16="http://schemas.microsoft.com/office/drawing/2014/main" id="{313C39F7-F419-5149-AFE9-88DCE4AD5EF4}"/>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824925" y="5168870"/>
            <a:ext cx="577910" cy="575320"/>
          </a:xfrm>
          <a:prstGeom prst="rect">
            <a:avLst/>
          </a:prstGeom>
        </p:spPr>
      </p:pic>
      <p:pic>
        <p:nvPicPr>
          <p:cNvPr id="51" name="Graphic 50">
            <a:extLst>
              <a:ext uri="{FF2B5EF4-FFF2-40B4-BE49-F238E27FC236}">
                <a16:creationId xmlns:a16="http://schemas.microsoft.com/office/drawing/2014/main" id="{2724529C-538D-4C48-8485-973020E023BC}"/>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765064" y="5148910"/>
            <a:ext cx="454553" cy="595279"/>
          </a:xfrm>
          <a:prstGeom prst="rect">
            <a:avLst/>
          </a:prstGeom>
        </p:spPr>
      </p:pic>
    </p:spTree>
    <p:extLst>
      <p:ext uri="{BB962C8B-B14F-4D97-AF65-F5344CB8AC3E}">
        <p14:creationId xmlns:p14="http://schemas.microsoft.com/office/powerpoint/2010/main" val="383226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60973A0-3ED3-4D97-A8D4-00082C62E866}"/>
              </a:ext>
            </a:extLst>
          </p:cNvPr>
          <p:cNvSpPr>
            <a:spLocks noGrp="1"/>
          </p:cNvSpPr>
          <p:nvPr>
            <p:ph type="body" sz="quarter" idx="10"/>
          </p:nvPr>
        </p:nvSpPr>
        <p:spPr>
          <a:xfrm>
            <a:off x="434975" y="1142881"/>
            <a:ext cx="11567160" cy="1646605"/>
          </a:xfrm>
        </p:spPr>
        <p:txBody>
          <a:bodyPr/>
          <a:lstStyle/>
          <a:p>
            <a:r>
              <a:rPr lang="en-US" dirty="0"/>
              <a:t>Necessity with a server farm</a:t>
            </a:r>
          </a:p>
          <a:p>
            <a:r>
              <a:rPr lang="en-US" dirty="0"/>
              <a:t>Actions on 1 server need to be known to other servers</a:t>
            </a:r>
          </a:p>
          <a:p>
            <a:r>
              <a:rPr lang="en-US" dirty="0"/>
              <a:t>Azure </a:t>
            </a:r>
            <a:r>
              <a:rPr lang="en-US" dirty="0" err="1"/>
              <a:t>SignalR</a:t>
            </a:r>
            <a:r>
              <a:rPr lang="en-US" dirty="0"/>
              <a:t> Service or Redis</a:t>
            </a:r>
          </a:p>
          <a:p>
            <a:endParaRPr lang="en-US" dirty="0"/>
          </a:p>
        </p:txBody>
      </p:sp>
      <p:sp>
        <p:nvSpPr>
          <p:cNvPr id="6" name="Title 5">
            <a:extLst>
              <a:ext uri="{FF2B5EF4-FFF2-40B4-BE49-F238E27FC236}">
                <a16:creationId xmlns:a16="http://schemas.microsoft.com/office/drawing/2014/main" id="{6DC44BE8-B21C-484A-B07D-325269E16407}"/>
              </a:ext>
            </a:extLst>
          </p:cNvPr>
          <p:cNvSpPr>
            <a:spLocks noGrp="1"/>
          </p:cNvSpPr>
          <p:nvPr>
            <p:ph type="title"/>
          </p:nvPr>
        </p:nvSpPr>
        <p:spPr/>
        <p:txBody>
          <a:bodyPr/>
          <a:lstStyle/>
          <a:p>
            <a:r>
              <a:rPr lang="en-US" dirty="0"/>
              <a:t>Scale-out with </a:t>
            </a:r>
            <a:r>
              <a:rPr lang="en-US" dirty="0" err="1"/>
              <a:t>SignalR</a:t>
            </a:r>
            <a:endParaRPr lang="en-US" dirty="0"/>
          </a:p>
        </p:txBody>
      </p:sp>
      <p:pic>
        <p:nvPicPr>
          <p:cNvPr id="9" name="Google Shape;360;p48">
            <a:extLst>
              <a:ext uri="{FF2B5EF4-FFF2-40B4-BE49-F238E27FC236}">
                <a16:creationId xmlns:a16="http://schemas.microsoft.com/office/drawing/2014/main" id="{1B9CE3BC-6F21-4E65-AE3B-F33691F3BEC8}"/>
              </a:ext>
            </a:extLst>
          </p:cNvPr>
          <p:cNvPicPr preferRelativeResize="0"/>
          <p:nvPr/>
        </p:nvPicPr>
        <p:blipFill>
          <a:blip r:embed="rId3">
            <a:alphaModFix/>
          </a:blip>
          <a:stretch>
            <a:fillRect/>
          </a:stretch>
        </p:blipFill>
        <p:spPr>
          <a:xfrm>
            <a:off x="4140199" y="3206869"/>
            <a:ext cx="549968" cy="465524"/>
          </a:xfrm>
          <a:prstGeom prst="rect">
            <a:avLst/>
          </a:prstGeom>
          <a:noFill/>
          <a:ln>
            <a:noFill/>
          </a:ln>
        </p:spPr>
      </p:pic>
      <p:pic>
        <p:nvPicPr>
          <p:cNvPr id="10" name="Google Shape;361;p48">
            <a:extLst>
              <a:ext uri="{FF2B5EF4-FFF2-40B4-BE49-F238E27FC236}">
                <a16:creationId xmlns:a16="http://schemas.microsoft.com/office/drawing/2014/main" id="{F4E14E8F-5BD2-4CC0-A5A0-737AF2937B2C}"/>
              </a:ext>
            </a:extLst>
          </p:cNvPr>
          <p:cNvPicPr preferRelativeResize="0"/>
          <p:nvPr/>
        </p:nvPicPr>
        <p:blipFill>
          <a:blip r:embed="rId4">
            <a:alphaModFix/>
          </a:blip>
          <a:stretch>
            <a:fillRect/>
          </a:stretch>
        </p:blipFill>
        <p:spPr>
          <a:xfrm>
            <a:off x="7636049" y="3348716"/>
            <a:ext cx="1008974" cy="854052"/>
          </a:xfrm>
          <a:prstGeom prst="rect">
            <a:avLst/>
          </a:prstGeom>
          <a:noFill/>
          <a:ln>
            <a:noFill/>
          </a:ln>
        </p:spPr>
      </p:pic>
      <p:pic>
        <p:nvPicPr>
          <p:cNvPr id="11" name="Google Shape;362;p48">
            <a:extLst>
              <a:ext uri="{FF2B5EF4-FFF2-40B4-BE49-F238E27FC236}">
                <a16:creationId xmlns:a16="http://schemas.microsoft.com/office/drawing/2014/main" id="{5120C10D-157F-4893-ADA9-37892B11B727}"/>
              </a:ext>
            </a:extLst>
          </p:cNvPr>
          <p:cNvPicPr preferRelativeResize="0"/>
          <p:nvPr/>
        </p:nvPicPr>
        <p:blipFill>
          <a:blip r:embed="rId3">
            <a:alphaModFix/>
          </a:blip>
          <a:stretch>
            <a:fillRect/>
          </a:stretch>
        </p:blipFill>
        <p:spPr>
          <a:xfrm>
            <a:off x="4140199" y="3519982"/>
            <a:ext cx="549968" cy="465524"/>
          </a:xfrm>
          <a:prstGeom prst="rect">
            <a:avLst/>
          </a:prstGeom>
          <a:noFill/>
          <a:ln>
            <a:noFill/>
          </a:ln>
        </p:spPr>
      </p:pic>
      <p:pic>
        <p:nvPicPr>
          <p:cNvPr id="12" name="Google Shape;363;p48">
            <a:extLst>
              <a:ext uri="{FF2B5EF4-FFF2-40B4-BE49-F238E27FC236}">
                <a16:creationId xmlns:a16="http://schemas.microsoft.com/office/drawing/2014/main" id="{D5C96566-7CD4-42E4-A433-4420619FB41F}"/>
              </a:ext>
            </a:extLst>
          </p:cNvPr>
          <p:cNvPicPr preferRelativeResize="0"/>
          <p:nvPr/>
        </p:nvPicPr>
        <p:blipFill>
          <a:blip r:embed="rId3">
            <a:alphaModFix/>
          </a:blip>
          <a:stretch>
            <a:fillRect/>
          </a:stretch>
        </p:blipFill>
        <p:spPr>
          <a:xfrm>
            <a:off x="4140199" y="3879069"/>
            <a:ext cx="549968" cy="465524"/>
          </a:xfrm>
          <a:prstGeom prst="rect">
            <a:avLst/>
          </a:prstGeom>
          <a:noFill/>
          <a:ln>
            <a:noFill/>
          </a:ln>
        </p:spPr>
      </p:pic>
      <p:sp>
        <p:nvSpPr>
          <p:cNvPr id="13" name="Google Shape;364;p48">
            <a:extLst>
              <a:ext uri="{FF2B5EF4-FFF2-40B4-BE49-F238E27FC236}">
                <a16:creationId xmlns:a16="http://schemas.microsoft.com/office/drawing/2014/main" id="{4E23EC43-6F35-49DA-AE90-6350859E5EC0}"/>
              </a:ext>
            </a:extLst>
          </p:cNvPr>
          <p:cNvSpPr/>
          <p:nvPr/>
        </p:nvSpPr>
        <p:spPr>
          <a:xfrm rot="349">
            <a:off x="4605877" y="3673595"/>
            <a:ext cx="3124228" cy="17215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365;p48">
            <a:extLst>
              <a:ext uri="{FF2B5EF4-FFF2-40B4-BE49-F238E27FC236}">
                <a16:creationId xmlns:a16="http://schemas.microsoft.com/office/drawing/2014/main" id="{03970A86-BD23-43D4-9270-F01F99C58B6A}"/>
              </a:ext>
            </a:extLst>
          </p:cNvPr>
          <p:cNvSpPr/>
          <p:nvPr/>
        </p:nvSpPr>
        <p:spPr>
          <a:xfrm rot="349">
            <a:off x="4605877" y="4040558"/>
            <a:ext cx="3124228" cy="17215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6" name="Google Shape;367;p48">
            <a:extLst>
              <a:ext uri="{FF2B5EF4-FFF2-40B4-BE49-F238E27FC236}">
                <a16:creationId xmlns:a16="http://schemas.microsoft.com/office/drawing/2014/main" id="{B8F471F4-CDDD-4C8B-8313-852575E9C9FC}"/>
              </a:ext>
            </a:extLst>
          </p:cNvPr>
          <p:cNvPicPr preferRelativeResize="0"/>
          <p:nvPr/>
        </p:nvPicPr>
        <p:blipFill>
          <a:blip r:embed="rId3">
            <a:alphaModFix/>
          </a:blip>
          <a:stretch>
            <a:fillRect/>
          </a:stretch>
        </p:blipFill>
        <p:spPr>
          <a:xfrm>
            <a:off x="4140199" y="4407344"/>
            <a:ext cx="549968" cy="465524"/>
          </a:xfrm>
          <a:prstGeom prst="rect">
            <a:avLst/>
          </a:prstGeom>
          <a:noFill/>
          <a:ln>
            <a:noFill/>
          </a:ln>
        </p:spPr>
      </p:pic>
      <p:pic>
        <p:nvPicPr>
          <p:cNvPr id="17" name="Google Shape;368;p48">
            <a:extLst>
              <a:ext uri="{FF2B5EF4-FFF2-40B4-BE49-F238E27FC236}">
                <a16:creationId xmlns:a16="http://schemas.microsoft.com/office/drawing/2014/main" id="{D2648661-D3AA-4BC6-BB8F-CFB4B6B59C91}"/>
              </a:ext>
            </a:extLst>
          </p:cNvPr>
          <p:cNvPicPr preferRelativeResize="0"/>
          <p:nvPr/>
        </p:nvPicPr>
        <p:blipFill>
          <a:blip r:embed="rId4">
            <a:alphaModFix/>
          </a:blip>
          <a:stretch>
            <a:fillRect/>
          </a:stretch>
        </p:blipFill>
        <p:spPr>
          <a:xfrm>
            <a:off x="7636049" y="4549191"/>
            <a:ext cx="1008974" cy="854052"/>
          </a:xfrm>
          <a:prstGeom prst="rect">
            <a:avLst/>
          </a:prstGeom>
          <a:noFill/>
          <a:ln>
            <a:noFill/>
          </a:ln>
        </p:spPr>
      </p:pic>
      <p:pic>
        <p:nvPicPr>
          <p:cNvPr id="18" name="Google Shape;369;p48">
            <a:extLst>
              <a:ext uri="{FF2B5EF4-FFF2-40B4-BE49-F238E27FC236}">
                <a16:creationId xmlns:a16="http://schemas.microsoft.com/office/drawing/2014/main" id="{F3115C64-20D5-4E59-98A6-947CEEA512C4}"/>
              </a:ext>
            </a:extLst>
          </p:cNvPr>
          <p:cNvPicPr preferRelativeResize="0"/>
          <p:nvPr/>
        </p:nvPicPr>
        <p:blipFill>
          <a:blip r:embed="rId3">
            <a:alphaModFix/>
          </a:blip>
          <a:stretch>
            <a:fillRect/>
          </a:stretch>
        </p:blipFill>
        <p:spPr>
          <a:xfrm>
            <a:off x="4140199" y="4720457"/>
            <a:ext cx="549968" cy="465524"/>
          </a:xfrm>
          <a:prstGeom prst="rect">
            <a:avLst/>
          </a:prstGeom>
          <a:noFill/>
          <a:ln>
            <a:noFill/>
          </a:ln>
        </p:spPr>
      </p:pic>
      <p:pic>
        <p:nvPicPr>
          <p:cNvPr id="19" name="Google Shape;370;p48">
            <a:extLst>
              <a:ext uri="{FF2B5EF4-FFF2-40B4-BE49-F238E27FC236}">
                <a16:creationId xmlns:a16="http://schemas.microsoft.com/office/drawing/2014/main" id="{1E91BD1E-3315-4034-A002-3BE138F06F46}"/>
              </a:ext>
            </a:extLst>
          </p:cNvPr>
          <p:cNvPicPr preferRelativeResize="0"/>
          <p:nvPr/>
        </p:nvPicPr>
        <p:blipFill>
          <a:blip r:embed="rId3">
            <a:alphaModFix/>
          </a:blip>
          <a:stretch>
            <a:fillRect/>
          </a:stretch>
        </p:blipFill>
        <p:spPr>
          <a:xfrm>
            <a:off x="4140199" y="5079544"/>
            <a:ext cx="549968" cy="465524"/>
          </a:xfrm>
          <a:prstGeom prst="rect">
            <a:avLst/>
          </a:prstGeom>
          <a:noFill/>
          <a:ln>
            <a:noFill/>
          </a:ln>
        </p:spPr>
      </p:pic>
      <p:sp>
        <p:nvSpPr>
          <p:cNvPr id="20" name="Google Shape;371;p48">
            <a:extLst>
              <a:ext uri="{FF2B5EF4-FFF2-40B4-BE49-F238E27FC236}">
                <a16:creationId xmlns:a16="http://schemas.microsoft.com/office/drawing/2014/main" id="{CE5D5875-FF81-445E-8B03-5D3422797EC0}"/>
              </a:ext>
            </a:extLst>
          </p:cNvPr>
          <p:cNvSpPr/>
          <p:nvPr/>
        </p:nvSpPr>
        <p:spPr>
          <a:xfrm rot="349">
            <a:off x="4605877" y="4874070"/>
            <a:ext cx="3124228" cy="17215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Google Shape;372;p48">
            <a:extLst>
              <a:ext uri="{FF2B5EF4-FFF2-40B4-BE49-F238E27FC236}">
                <a16:creationId xmlns:a16="http://schemas.microsoft.com/office/drawing/2014/main" id="{61D852CF-7C03-4771-AB05-EDF0779372DA}"/>
              </a:ext>
            </a:extLst>
          </p:cNvPr>
          <p:cNvSpPr/>
          <p:nvPr/>
        </p:nvSpPr>
        <p:spPr>
          <a:xfrm rot="349">
            <a:off x="4605877" y="5241033"/>
            <a:ext cx="3124228" cy="17215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Google Shape;373;p48">
            <a:extLst>
              <a:ext uri="{FF2B5EF4-FFF2-40B4-BE49-F238E27FC236}">
                <a16:creationId xmlns:a16="http://schemas.microsoft.com/office/drawing/2014/main" id="{21441945-F433-4423-AE48-395DB4DB7010}"/>
              </a:ext>
            </a:extLst>
          </p:cNvPr>
          <p:cNvSpPr/>
          <p:nvPr/>
        </p:nvSpPr>
        <p:spPr>
          <a:xfrm>
            <a:off x="9404998" y="3206867"/>
            <a:ext cx="850251" cy="2474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Redis </a:t>
            </a:r>
            <a:endParaRPr b="1" dirty="0"/>
          </a:p>
        </p:txBody>
      </p:sp>
      <p:sp>
        <p:nvSpPr>
          <p:cNvPr id="23" name="Google Shape;374;p48">
            <a:extLst>
              <a:ext uri="{FF2B5EF4-FFF2-40B4-BE49-F238E27FC236}">
                <a16:creationId xmlns:a16="http://schemas.microsoft.com/office/drawing/2014/main" id="{6FE5D8C9-7A90-4E70-9212-18E8FC6E0DC5}"/>
              </a:ext>
            </a:extLst>
          </p:cNvPr>
          <p:cNvSpPr/>
          <p:nvPr/>
        </p:nvSpPr>
        <p:spPr>
          <a:xfrm rot="-630280">
            <a:off x="8500327" y="4718358"/>
            <a:ext cx="1008928" cy="205003"/>
          </a:xfrm>
          <a:prstGeom prst="leftRight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Google Shape;375;p48">
            <a:extLst>
              <a:ext uri="{FF2B5EF4-FFF2-40B4-BE49-F238E27FC236}">
                <a16:creationId xmlns:a16="http://schemas.microsoft.com/office/drawing/2014/main" id="{0051A20C-E7DB-4EC8-9344-3A923D586EED}"/>
              </a:ext>
            </a:extLst>
          </p:cNvPr>
          <p:cNvSpPr/>
          <p:nvPr/>
        </p:nvSpPr>
        <p:spPr>
          <a:xfrm rot="406682">
            <a:off x="8501061" y="3581135"/>
            <a:ext cx="1008994" cy="204846"/>
          </a:xfrm>
          <a:prstGeom prst="leftRight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Google Shape;359;p48">
            <a:extLst>
              <a:ext uri="{FF2B5EF4-FFF2-40B4-BE49-F238E27FC236}">
                <a16:creationId xmlns:a16="http://schemas.microsoft.com/office/drawing/2014/main" id="{883984D1-A64A-4C62-8D98-37E1EFDB8C75}"/>
              </a:ext>
            </a:extLst>
          </p:cNvPr>
          <p:cNvSpPr/>
          <p:nvPr/>
        </p:nvSpPr>
        <p:spPr>
          <a:xfrm rot="699">
            <a:off x="4605909" y="3318073"/>
            <a:ext cx="3124228" cy="17215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366;p48">
            <a:extLst>
              <a:ext uri="{FF2B5EF4-FFF2-40B4-BE49-F238E27FC236}">
                <a16:creationId xmlns:a16="http://schemas.microsoft.com/office/drawing/2014/main" id="{780DE895-74A7-4686-98FC-EC17419F5475}"/>
              </a:ext>
            </a:extLst>
          </p:cNvPr>
          <p:cNvSpPr/>
          <p:nvPr/>
        </p:nvSpPr>
        <p:spPr>
          <a:xfrm rot="699">
            <a:off x="4605909" y="4518548"/>
            <a:ext cx="3124228" cy="17215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0281319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extLst/>
          </p:nvPr>
        </p:nvGraphicFramePr>
        <p:xfrm>
          <a:off x="459944" y="924831"/>
          <a:ext cx="11509350" cy="5098232"/>
        </p:xfrm>
        <a:graphic>
          <a:graphicData uri="http://schemas.openxmlformats.org/drawingml/2006/table">
            <a:tbl>
              <a:tblPr bandRow="1">
                <a:tableStyleId>{2D5ABB26-0587-4C30-8999-92F81FD0307C}</a:tableStyleId>
              </a:tblPr>
              <a:tblGrid>
                <a:gridCol w="1918225">
                  <a:extLst>
                    <a:ext uri="{9D8B030D-6E8A-4147-A177-3AD203B41FA5}">
                      <a16:colId xmlns:a16="http://schemas.microsoft.com/office/drawing/2014/main" val="3132866769"/>
                    </a:ext>
                  </a:extLst>
                </a:gridCol>
                <a:gridCol w="1918225">
                  <a:extLst>
                    <a:ext uri="{9D8B030D-6E8A-4147-A177-3AD203B41FA5}">
                      <a16:colId xmlns:a16="http://schemas.microsoft.com/office/drawing/2014/main" val="887579907"/>
                    </a:ext>
                  </a:extLst>
                </a:gridCol>
                <a:gridCol w="1918225">
                  <a:extLst>
                    <a:ext uri="{9D8B030D-6E8A-4147-A177-3AD203B41FA5}">
                      <a16:colId xmlns:a16="http://schemas.microsoft.com/office/drawing/2014/main" val="3701793015"/>
                    </a:ext>
                  </a:extLst>
                </a:gridCol>
                <a:gridCol w="1918225">
                  <a:extLst>
                    <a:ext uri="{9D8B030D-6E8A-4147-A177-3AD203B41FA5}">
                      <a16:colId xmlns:a16="http://schemas.microsoft.com/office/drawing/2014/main" val="1175166554"/>
                    </a:ext>
                  </a:extLst>
                </a:gridCol>
                <a:gridCol w="1918225">
                  <a:extLst>
                    <a:ext uri="{9D8B030D-6E8A-4147-A177-3AD203B41FA5}">
                      <a16:colId xmlns:a16="http://schemas.microsoft.com/office/drawing/2014/main" val="1852127725"/>
                    </a:ext>
                  </a:extLst>
                </a:gridCol>
                <a:gridCol w="1918225">
                  <a:extLst>
                    <a:ext uri="{9D8B030D-6E8A-4147-A177-3AD203B41FA5}">
                      <a16:colId xmlns:a16="http://schemas.microsoft.com/office/drawing/2014/main" val="1821367102"/>
                    </a:ext>
                  </a:extLst>
                </a:gridCol>
              </a:tblGrid>
              <a:tr h="1274558">
                <a:tc>
                  <a:txBody>
                    <a:bodyPr/>
                    <a:lstStyle/>
                    <a:p>
                      <a:pPr algn="ctr"/>
                      <a:r>
                        <a:rPr lang="en-US" sz="1000">
                          <a:solidFill>
                            <a:schemeClr val="accent1"/>
                          </a:solidFill>
                        </a:rPr>
                        <a:t>Encoding</a:t>
                      </a:r>
                    </a:p>
                  </a:txBody>
                  <a:tcPr marL="0" marR="0" marT="1119124" marB="0"/>
                </a:tc>
                <a:tc>
                  <a:txBody>
                    <a:bodyPr/>
                    <a:lstStyle/>
                    <a:p>
                      <a:pPr algn="ctr"/>
                      <a:r>
                        <a:rPr lang="en-US" sz="1000">
                          <a:solidFill>
                            <a:schemeClr val="accent1"/>
                          </a:solidFill>
                        </a:rPr>
                        <a:t>Event Hubs</a:t>
                      </a:r>
                    </a:p>
                  </a:txBody>
                  <a:tcPr marL="0" marR="0" marT="1119124" marB="0"/>
                </a:tc>
                <a:tc>
                  <a:txBody>
                    <a:bodyPr/>
                    <a:lstStyle/>
                    <a:p>
                      <a:pPr algn="ctr"/>
                      <a:r>
                        <a:rPr lang="en-US" sz="1000">
                          <a:solidFill>
                            <a:schemeClr val="accent1"/>
                          </a:solidFill>
                        </a:rPr>
                        <a:t>Express Route</a:t>
                      </a:r>
                    </a:p>
                  </a:txBody>
                  <a:tcPr marL="0" marR="0" marT="1119124" marB="0"/>
                </a:tc>
                <a:tc>
                  <a:txBody>
                    <a:bodyPr/>
                    <a:lstStyle/>
                    <a:p>
                      <a:pPr algn="ctr"/>
                      <a:r>
                        <a:rPr lang="en-US" sz="1000">
                          <a:solidFill>
                            <a:schemeClr val="accent1"/>
                          </a:solidFill>
                        </a:rPr>
                        <a:t>File Storage</a:t>
                      </a:r>
                    </a:p>
                  </a:txBody>
                  <a:tcPr marL="0" marR="0" marT="1119124" marB="0"/>
                </a:tc>
                <a:tc>
                  <a:txBody>
                    <a:bodyPr/>
                    <a:lstStyle/>
                    <a:p>
                      <a:pPr algn="ctr"/>
                      <a:r>
                        <a:rPr lang="en-US" sz="1000">
                          <a:solidFill>
                            <a:schemeClr val="accent1"/>
                          </a:solidFill>
                        </a:rPr>
                        <a:t>Game Controller</a:t>
                      </a:r>
                    </a:p>
                  </a:txBody>
                  <a:tcPr marL="0" marR="0" marT="1119124" marB="0"/>
                </a:tc>
                <a:tc>
                  <a:txBody>
                    <a:bodyPr/>
                    <a:lstStyle/>
                    <a:p>
                      <a:pPr algn="ctr"/>
                      <a:r>
                        <a:rPr lang="en-US" sz="1000">
                          <a:solidFill>
                            <a:schemeClr val="accent1"/>
                          </a:solidFill>
                        </a:rPr>
                        <a:t>Gears</a:t>
                      </a:r>
                    </a:p>
                  </a:txBody>
                  <a:tcPr marL="0" marR="0" marT="1119124" marB="0"/>
                </a:tc>
                <a:extLst>
                  <a:ext uri="{0D108BD9-81ED-4DB2-BD59-A6C34878D82A}">
                    <a16:rowId xmlns:a16="http://schemas.microsoft.com/office/drawing/2014/main" val="975697945"/>
                  </a:ext>
                </a:extLst>
              </a:tr>
              <a:tr h="1274558">
                <a:tc>
                  <a:txBody>
                    <a:bodyPr/>
                    <a:lstStyle/>
                    <a:p>
                      <a:pPr algn="ctr"/>
                      <a:r>
                        <a:rPr lang="en-US" sz="1000">
                          <a:solidFill>
                            <a:schemeClr val="accent1"/>
                          </a:solidFill>
                        </a:rPr>
                        <a:t>HD Insight</a:t>
                      </a:r>
                    </a:p>
                  </a:txBody>
                  <a:tcPr marL="0" marR="0" marT="1119124" marB="0"/>
                </a:tc>
                <a:tc>
                  <a:txBody>
                    <a:bodyPr/>
                    <a:lstStyle/>
                    <a:p>
                      <a:pPr algn="ctr"/>
                      <a:r>
                        <a:rPr lang="en-US" sz="1000" err="1">
                          <a:solidFill>
                            <a:schemeClr val="accent1"/>
                          </a:solidFill>
                        </a:rPr>
                        <a:t>IoT</a:t>
                      </a:r>
                      <a:r>
                        <a:rPr lang="en-US" sz="1000">
                          <a:solidFill>
                            <a:schemeClr val="accent1"/>
                          </a:solidFill>
                        </a:rPr>
                        <a:t> Hub</a:t>
                      </a:r>
                    </a:p>
                  </a:txBody>
                  <a:tcPr marL="0" marR="0" marT="1119124" marB="0"/>
                </a:tc>
                <a:tc>
                  <a:txBody>
                    <a:bodyPr/>
                    <a:lstStyle/>
                    <a:p>
                      <a:pPr algn="ctr"/>
                      <a:r>
                        <a:rPr lang="en-US" sz="1000">
                          <a:solidFill>
                            <a:schemeClr val="accent1"/>
                          </a:solidFill>
                        </a:rPr>
                        <a:t>Key Vault</a:t>
                      </a:r>
                    </a:p>
                  </a:txBody>
                  <a:tcPr marL="0" marR="0" marT="1119124" marB="0"/>
                </a:tc>
                <a:tc>
                  <a:txBody>
                    <a:bodyPr/>
                    <a:lstStyle/>
                    <a:p>
                      <a:pPr algn="ctr"/>
                      <a:r>
                        <a:rPr lang="en-US" sz="1000">
                          <a:solidFill>
                            <a:schemeClr val="accent1"/>
                          </a:solidFill>
                        </a:rPr>
                        <a:t>Kubernetes</a:t>
                      </a:r>
                    </a:p>
                  </a:txBody>
                  <a:tcPr marL="0" marR="0" marT="1119124" marB="0"/>
                </a:tc>
                <a:tc>
                  <a:txBody>
                    <a:bodyPr/>
                    <a:lstStyle/>
                    <a:p>
                      <a:pPr algn="ctr"/>
                      <a:r>
                        <a:rPr lang="en-US" sz="1000">
                          <a:solidFill>
                            <a:schemeClr val="accent1"/>
                          </a:solidFill>
                        </a:rPr>
                        <a:t>Linux Virtual Mach.</a:t>
                      </a:r>
                    </a:p>
                  </a:txBody>
                  <a:tcPr marL="0" marR="0" marT="1119124" marB="0"/>
                </a:tc>
                <a:tc>
                  <a:txBody>
                    <a:bodyPr/>
                    <a:lstStyle/>
                    <a:p>
                      <a:pPr algn="ctr"/>
                      <a:r>
                        <a:rPr lang="en-US" sz="1000">
                          <a:solidFill>
                            <a:schemeClr val="accent1"/>
                          </a:solidFill>
                        </a:rPr>
                        <a:t>Windows Virtual Mach.</a:t>
                      </a:r>
                    </a:p>
                  </a:txBody>
                  <a:tcPr marL="0" marR="0" marT="1119124" marB="0"/>
                </a:tc>
                <a:extLst>
                  <a:ext uri="{0D108BD9-81ED-4DB2-BD59-A6C34878D82A}">
                    <a16:rowId xmlns:a16="http://schemas.microsoft.com/office/drawing/2014/main" val="2186356422"/>
                  </a:ext>
                </a:extLst>
              </a:tr>
              <a:tr h="1274558">
                <a:tc>
                  <a:txBody>
                    <a:bodyPr/>
                    <a:lstStyle/>
                    <a:p>
                      <a:pPr algn="ctr"/>
                      <a:r>
                        <a:rPr lang="en-US" sz="1000">
                          <a:solidFill>
                            <a:schemeClr val="accent1"/>
                          </a:solidFill>
                        </a:rPr>
                        <a:t>Linux Penguin</a:t>
                      </a:r>
                    </a:p>
                  </a:txBody>
                  <a:tcPr marL="0" marR="0" marT="1119124" marB="0"/>
                </a:tc>
                <a:tc>
                  <a:txBody>
                    <a:bodyPr/>
                    <a:lstStyle/>
                    <a:p>
                      <a:pPr algn="ctr"/>
                      <a:r>
                        <a:rPr lang="en-US" sz="1000">
                          <a:solidFill>
                            <a:schemeClr val="accent1"/>
                          </a:solidFill>
                        </a:rPr>
                        <a:t>Live + On-Demand Streaming</a:t>
                      </a:r>
                    </a:p>
                  </a:txBody>
                  <a:tcPr marL="0" marR="0" marT="1119124" marB="0"/>
                </a:tc>
                <a:tc>
                  <a:txBody>
                    <a:bodyPr/>
                    <a:lstStyle/>
                    <a:p>
                      <a:pPr algn="ctr"/>
                      <a:r>
                        <a:rPr lang="en-US" sz="1000">
                          <a:solidFill>
                            <a:schemeClr val="accent1"/>
                          </a:solidFill>
                        </a:rPr>
                        <a:t>Load Balancer</a:t>
                      </a:r>
                    </a:p>
                  </a:txBody>
                  <a:tcPr marL="0" marR="0" marT="1119124" marB="0"/>
                </a:tc>
                <a:tc>
                  <a:txBody>
                    <a:bodyPr/>
                    <a:lstStyle/>
                    <a:p>
                      <a:pPr algn="ctr"/>
                      <a:r>
                        <a:rPr lang="en-US" sz="1000">
                          <a:solidFill>
                            <a:schemeClr val="accent1"/>
                          </a:solidFill>
                        </a:rPr>
                        <a:t>Load Balancer (Generic)</a:t>
                      </a:r>
                    </a:p>
                  </a:txBody>
                  <a:tcPr marL="0" marR="0" marT="1119124" marB="0"/>
                </a:tc>
                <a:tc>
                  <a:txBody>
                    <a:bodyPr/>
                    <a:lstStyle/>
                    <a:p>
                      <a:pPr algn="ctr"/>
                      <a:r>
                        <a:rPr lang="en-US" sz="1000">
                          <a:solidFill>
                            <a:schemeClr val="accent1"/>
                          </a:solidFill>
                        </a:rPr>
                        <a:t>Logic Apps</a:t>
                      </a:r>
                    </a:p>
                  </a:txBody>
                  <a:tcPr marL="0" marR="0" marT="1119124" marB="0"/>
                </a:tc>
                <a:tc>
                  <a:txBody>
                    <a:bodyPr/>
                    <a:lstStyle/>
                    <a:p>
                      <a:pPr algn="ctr"/>
                      <a:r>
                        <a:rPr lang="en-US" sz="1000">
                          <a:solidFill>
                            <a:schemeClr val="accent1"/>
                          </a:solidFill>
                        </a:rPr>
                        <a:t>Machine Learning Studio</a:t>
                      </a:r>
                    </a:p>
                  </a:txBody>
                  <a:tcPr marL="0" marR="0" marT="1119124" marB="0"/>
                </a:tc>
                <a:extLst>
                  <a:ext uri="{0D108BD9-81ED-4DB2-BD59-A6C34878D82A}">
                    <a16:rowId xmlns:a16="http://schemas.microsoft.com/office/drawing/2014/main" val="64962515"/>
                  </a:ext>
                </a:extLst>
              </a:tr>
              <a:tr h="1274558">
                <a:tc>
                  <a:txBody>
                    <a:bodyPr/>
                    <a:lstStyle/>
                    <a:p>
                      <a:pPr algn="ctr"/>
                      <a:r>
                        <a:rPr lang="en-US" sz="1000">
                          <a:solidFill>
                            <a:schemeClr val="accent1"/>
                          </a:solidFill>
                        </a:rPr>
                        <a:t>Maintenance</a:t>
                      </a:r>
                    </a:p>
                  </a:txBody>
                  <a:tcPr marL="0" marR="0" marT="1119124" marB="0"/>
                </a:tc>
                <a:tc>
                  <a:txBody>
                    <a:bodyPr/>
                    <a:lstStyle/>
                    <a:p>
                      <a:pPr algn="ctr"/>
                      <a:r>
                        <a:rPr lang="en-US" sz="1000">
                          <a:solidFill>
                            <a:schemeClr val="accent1"/>
                          </a:solidFill>
                        </a:rPr>
                        <a:t>Media Services</a:t>
                      </a:r>
                    </a:p>
                  </a:txBody>
                  <a:tcPr marL="0" marR="0" marT="1119124" marB="0"/>
                </a:tc>
                <a:tc>
                  <a:txBody>
                    <a:bodyPr/>
                    <a:lstStyle/>
                    <a:p>
                      <a:pPr algn="ctr"/>
                      <a:r>
                        <a:rPr lang="en-US" sz="1000">
                          <a:solidFill>
                            <a:schemeClr val="accent1"/>
                          </a:solidFill>
                        </a:rPr>
                        <a:t>Mobile Apps</a:t>
                      </a:r>
                    </a:p>
                  </a:txBody>
                  <a:tcPr marL="0" marR="0" marT="1119124" marB="0"/>
                </a:tc>
                <a:tc>
                  <a:txBody>
                    <a:bodyPr/>
                    <a:lstStyle/>
                    <a:p>
                      <a:pPr algn="ctr"/>
                      <a:r>
                        <a:rPr lang="en-US" sz="1000">
                          <a:solidFill>
                            <a:schemeClr val="accent1"/>
                          </a:solidFill>
                        </a:rPr>
                        <a:t>Multi-Factor Authentication</a:t>
                      </a:r>
                    </a:p>
                  </a:txBody>
                  <a:tcPr marL="0" marR="0" marT="1119124" marB="0"/>
                </a:tc>
                <a:tc>
                  <a:txBody>
                    <a:bodyPr/>
                    <a:lstStyle/>
                    <a:p>
                      <a:pPr algn="ctr"/>
                      <a:r>
                        <a:rPr lang="en-US" sz="1000">
                          <a:solidFill>
                            <a:schemeClr val="accent1"/>
                          </a:solidFill>
                        </a:rPr>
                        <a:t>Network Watcher</a:t>
                      </a:r>
                    </a:p>
                  </a:txBody>
                  <a:tcPr marL="0" marR="0" marT="1119124" marB="0"/>
                </a:tc>
                <a:tc>
                  <a:txBody>
                    <a:bodyPr/>
                    <a:lstStyle/>
                    <a:p>
                      <a:pPr algn="ctr"/>
                      <a:r>
                        <a:rPr lang="en-US" sz="1000">
                          <a:solidFill>
                            <a:schemeClr val="accent1"/>
                          </a:solidFill>
                        </a:rPr>
                        <a:t>Notification Hubs</a:t>
                      </a:r>
                    </a:p>
                  </a:txBody>
                  <a:tcPr marL="0" marR="0" marT="1119124"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ICON SVGs</a:t>
            </a:r>
          </a:p>
        </p:txBody>
      </p:sp>
      <p:pic>
        <p:nvPicPr>
          <p:cNvPr id="52" name="Graphic 51">
            <a:extLst>
              <a:ext uri="{FF2B5EF4-FFF2-40B4-BE49-F238E27FC236}">
                <a16:creationId xmlns:a16="http://schemas.microsoft.com/office/drawing/2014/main" id="{04A45275-E638-D144-A0F8-1FF1522721E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6233" y="1327283"/>
            <a:ext cx="528626" cy="622211"/>
          </a:xfrm>
          <a:prstGeom prst="rect">
            <a:avLst/>
          </a:prstGeom>
        </p:spPr>
      </p:pic>
      <p:pic>
        <p:nvPicPr>
          <p:cNvPr id="53" name="Graphic 52">
            <a:extLst>
              <a:ext uri="{FF2B5EF4-FFF2-40B4-BE49-F238E27FC236}">
                <a16:creationId xmlns:a16="http://schemas.microsoft.com/office/drawing/2014/main" id="{49F11F3F-506C-4C47-B6D1-ADFB19AB510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31608" y="1496274"/>
            <a:ext cx="439428" cy="453221"/>
          </a:xfrm>
          <a:prstGeom prst="rect">
            <a:avLst/>
          </a:prstGeom>
        </p:spPr>
      </p:pic>
      <p:pic>
        <p:nvPicPr>
          <p:cNvPr id="54" name="Graphic 53">
            <a:extLst>
              <a:ext uri="{FF2B5EF4-FFF2-40B4-BE49-F238E27FC236}">
                <a16:creationId xmlns:a16="http://schemas.microsoft.com/office/drawing/2014/main" id="{7583A5FF-267A-BC48-8CDA-516092BAF80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21499" y="1538090"/>
            <a:ext cx="666938" cy="411405"/>
          </a:xfrm>
          <a:prstGeom prst="rect">
            <a:avLst/>
          </a:prstGeom>
        </p:spPr>
      </p:pic>
      <p:pic>
        <p:nvPicPr>
          <p:cNvPr id="55" name="Graphic 54">
            <a:extLst>
              <a:ext uri="{FF2B5EF4-FFF2-40B4-BE49-F238E27FC236}">
                <a16:creationId xmlns:a16="http://schemas.microsoft.com/office/drawing/2014/main" id="{5726F5B7-EFDA-DA4E-AB2E-F3B0B99C482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54029" y="1368418"/>
            <a:ext cx="671552" cy="581077"/>
          </a:xfrm>
          <a:prstGeom prst="rect">
            <a:avLst/>
          </a:prstGeom>
        </p:spPr>
      </p:pic>
      <p:pic>
        <p:nvPicPr>
          <p:cNvPr id="56" name="Graphic 55">
            <a:extLst>
              <a:ext uri="{FF2B5EF4-FFF2-40B4-BE49-F238E27FC236}">
                <a16:creationId xmlns:a16="http://schemas.microsoft.com/office/drawing/2014/main" id="{D0B418FE-7208-D041-8DEC-152CFFB3289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88393" y="1410238"/>
            <a:ext cx="801933" cy="539257"/>
          </a:xfrm>
          <a:prstGeom prst="rect">
            <a:avLst/>
          </a:prstGeom>
        </p:spPr>
      </p:pic>
      <p:pic>
        <p:nvPicPr>
          <p:cNvPr id="57" name="Graphic 56">
            <a:extLst>
              <a:ext uri="{FF2B5EF4-FFF2-40B4-BE49-F238E27FC236}">
                <a16:creationId xmlns:a16="http://schemas.microsoft.com/office/drawing/2014/main" id="{DE567C5B-0E8A-604C-9AA7-E37585910E8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650632" y="1394838"/>
            <a:ext cx="659805" cy="554656"/>
          </a:xfrm>
          <a:prstGeom prst="rect">
            <a:avLst/>
          </a:prstGeom>
        </p:spPr>
      </p:pic>
      <p:pic>
        <p:nvPicPr>
          <p:cNvPr id="58" name="Graphic 57">
            <a:extLst>
              <a:ext uri="{FF2B5EF4-FFF2-40B4-BE49-F238E27FC236}">
                <a16:creationId xmlns:a16="http://schemas.microsoft.com/office/drawing/2014/main" id="{181F91D4-1D2A-544F-986D-0CF362E0BD5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45637" y="2589304"/>
            <a:ext cx="769818" cy="560952"/>
          </a:xfrm>
          <a:prstGeom prst="rect">
            <a:avLst/>
          </a:prstGeom>
        </p:spPr>
      </p:pic>
      <p:pic>
        <p:nvPicPr>
          <p:cNvPr id="59" name="Graphic 58">
            <a:extLst>
              <a:ext uri="{FF2B5EF4-FFF2-40B4-BE49-F238E27FC236}">
                <a16:creationId xmlns:a16="http://schemas.microsoft.com/office/drawing/2014/main" id="{C2DC6195-2D15-374C-AE04-3D80D1E2E5F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094239" y="2638226"/>
            <a:ext cx="514164" cy="512030"/>
          </a:xfrm>
          <a:prstGeom prst="rect">
            <a:avLst/>
          </a:prstGeom>
        </p:spPr>
      </p:pic>
      <p:pic>
        <p:nvPicPr>
          <p:cNvPr id="60" name="Graphic 59">
            <a:extLst>
              <a:ext uri="{FF2B5EF4-FFF2-40B4-BE49-F238E27FC236}">
                <a16:creationId xmlns:a16="http://schemas.microsoft.com/office/drawing/2014/main" id="{B660ABA0-6D50-1343-98DF-D2C49C2CE3ED}"/>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015670" y="2617520"/>
            <a:ext cx="478596" cy="532736"/>
          </a:xfrm>
          <a:prstGeom prst="rect">
            <a:avLst/>
          </a:prstGeom>
        </p:spPr>
      </p:pic>
      <p:pic>
        <p:nvPicPr>
          <p:cNvPr id="61" name="Graphic 60">
            <a:extLst>
              <a:ext uri="{FF2B5EF4-FFF2-40B4-BE49-F238E27FC236}">
                <a16:creationId xmlns:a16="http://schemas.microsoft.com/office/drawing/2014/main" id="{BEA448E0-89B6-7B4E-B481-68F1B6FC17E3}"/>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895087" y="2617520"/>
            <a:ext cx="589435" cy="532736"/>
          </a:xfrm>
          <a:prstGeom prst="rect">
            <a:avLst/>
          </a:prstGeom>
        </p:spPr>
      </p:pic>
      <p:pic>
        <p:nvPicPr>
          <p:cNvPr id="62" name="Graphic 61">
            <a:extLst>
              <a:ext uri="{FF2B5EF4-FFF2-40B4-BE49-F238E27FC236}">
                <a16:creationId xmlns:a16="http://schemas.microsoft.com/office/drawing/2014/main" id="{AD95FFD4-7624-0748-A50C-80DEB3325152}"/>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92356" y="2602692"/>
            <a:ext cx="594008" cy="547563"/>
          </a:xfrm>
          <a:prstGeom prst="rect">
            <a:avLst/>
          </a:prstGeom>
        </p:spPr>
      </p:pic>
      <p:pic>
        <p:nvPicPr>
          <p:cNvPr id="63" name="Graphic 62">
            <a:extLst>
              <a:ext uri="{FF2B5EF4-FFF2-40B4-BE49-F238E27FC236}">
                <a16:creationId xmlns:a16="http://schemas.microsoft.com/office/drawing/2014/main" id="{41E4BD95-E221-4046-97E3-127CD8472C2F}"/>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32055" y="3788417"/>
            <a:ext cx="562804" cy="662440"/>
          </a:xfrm>
          <a:prstGeom prst="rect">
            <a:avLst/>
          </a:prstGeom>
        </p:spPr>
      </p:pic>
      <p:pic>
        <p:nvPicPr>
          <p:cNvPr id="64" name="Graphic 63">
            <a:extLst>
              <a:ext uri="{FF2B5EF4-FFF2-40B4-BE49-F238E27FC236}">
                <a16:creationId xmlns:a16="http://schemas.microsoft.com/office/drawing/2014/main" id="{128E0F53-A325-7A49-8F11-128C13337154}"/>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131608" y="3951686"/>
            <a:ext cx="499171" cy="499171"/>
          </a:xfrm>
          <a:prstGeom prst="rect">
            <a:avLst/>
          </a:prstGeom>
        </p:spPr>
      </p:pic>
      <p:pic>
        <p:nvPicPr>
          <p:cNvPr id="65" name="Graphic 64">
            <a:extLst>
              <a:ext uri="{FF2B5EF4-FFF2-40B4-BE49-F238E27FC236}">
                <a16:creationId xmlns:a16="http://schemas.microsoft.com/office/drawing/2014/main" id="{CDE0FF9B-853B-9A47-A19A-02F2BF924C6A}"/>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979135" y="3805190"/>
            <a:ext cx="645667" cy="645667"/>
          </a:xfrm>
          <a:prstGeom prst="rect">
            <a:avLst/>
          </a:prstGeom>
        </p:spPr>
      </p:pic>
      <p:pic>
        <p:nvPicPr>
          <p:cNvPr id="66" name="Graphic 65">
            <a:extLst>
              <a:ext uri="{FF2B5EF4-FFF2-40B4-BE49-F238E27FC236}">
                <a16:creationId xmlns:a16="http://schemas.microsoft.com/office/drawing/2014/main" id="{4890E019-B795-BE40-A6E7-5E6F3CADE28E}"/>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808502" y="3935669"/>
            <a:ext cx="663902" cy="515188"/>
          </a:xfrm>
          <a:prstGeom prst="rect">
            <a:avLst/>
          </a:prstGeom>
        </p:spPr>
      </p:pic>
      <p:pic>
        <p:nvPicPr>
          <p:cNvPr id="67" name="Graphic 66">
            <a:extLst>
              <a:ext uri="{FF2B5EF4-FFF2-40B4-BE49-F238E27FC236}">
                <a16:creationId xmlns:a16="http://schemas.microsoft.com/office/drawing/2014/main" id="{7DFEE083-6B38-EC4D-814D-2370D45718C0}"/>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710870" y="3779474"/>
            <a:ext cx="658275" cy="671383"/>
          </a:xfrm>
          <a:prstGeom prst="rect">
            <a:avLst/>
          </a:prstGeom>
        </p:spPr>
      </p:pic>
      <p:pic>
        <p:nvPicPr>
          <p:cNvPr id="68" name="Graphic 67">
            <a:extLst>
              <a:ext uri="{FF2B5EF4-FFF2-40B4-BE49-F238E27FC236}">
                <a16:creationId xmlns:a16="http://schemas.microsoft.com/office/drawing/2014/main" id="{6244DF7D-784C-9F4A-A4B7-5D2B93DB79DF}"/>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246443" y="5181486"/>
            <a:ext cx="344987" cy="499171"/>
          </a:xfrm>
          <a:prstGeom prst="rect">
            <a:avLst/>
          </a:prstGeom>
        </p:spPr>
      </p:pic>
      <p:pic>
        <p:nvPicPr>
          <p:cNvPr id="69" name="Graphic 68">
            <a:extLst>
              <a:ext uri="{FF2B5EF4-FFF2-40B4-BE49-F238E27FC236}">
                <a16:creationId xmlns:a16="http://schemas.microsoft.com/office/drawing/2014/main" id="{5EB7377E-D664-B64D-A938-494AF2160418}"/>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131608" y="5251069"/>
            <a:ext cx="404883" cy="455950"/>
          </a:xfrm>
          <a:prstGeom prst="rect">
            <a:avLst/>
          </a:prstGeom>
        </p:spPr>
      </p:pic>
      <p:pic>
        <p:nvPicPr>
          <p:cNvPr id="70" name="Graphic 69">
            <a:extLst>
              <a:ext uri="{FF2B5EF4-FFF2-40B4-BE49-F238E27FC236}">
                <a16:creationId xmlns:a16="http://schemas.microsoft.com/office/drawing/2014/main" id="{C09321FA-CFA9-B542-8ACA-A04F8C89623B}"/>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076669" y="5181487"/>
            <a:ext cx="356311" cy="595115"/>
          </a:xfrm>
          <a:prstGeom prst="rect">
            <a:avLst/>
          </a:prstGeom>
        </p:spPr>
      </p:pic>
      <p:pic>
        <p:nvPicPr>
          <p:cNvPr id="71" name="Graphic 70">
            <a:extLst>
              <a:ext uri="{FF2B5EF4-FFF2-40B4-BE49-F238E27FC236}">
                <a16:creationId xmlns:a16="http://schemas.microsoft.com/office/drawing/2014/main" id="{1A7935BD-44DD-624F-9844-7AF4672BEEB2}"/>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012148" y="5192004"/>
            <a:ext cx="292646" cy="574081"/>
          </a:xfrm>
          <a:prstGeom prst="rect">
            <a:avLst/>
          </a:prstGeom>
        </p:spPr>
      </p:pic>
      <p:pic>
        <p:nvPicPr>
          <p:cNvPr id="72" name="Graphic 71">
            <a:extLst>
              <a:ext uri="{FF2B5EF4-FFF2-40B4-BE49-F238E27FC236}">
                <a16:creationId xmlns:a16="http://schemas.microsoft.com/office/drawing/2014/main" id="{B6B5DDFF-23AC-9449-B9A1-3307208E93D6}"/>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799869" y="5186190"/>
            <a:ext cx="586879" cy="585709"/>
          </a:xfrm>
          <a:prstGeom prst="rect">
            <a:avLst/>
          </a:prstGeom>
        </p:spPr>
      </p:pic>
      <p:pic>
        <p:nvPicPr>
          <p:cNvPr id="73" name="Graphic 72">
            <a:extLst>
              <a:ext uri="{FF2B5EF4-FFF2-40B4-BE49-F238E27FC236}">
                <a16:creationId xmlns:a16="http://schemas.microsoft.com/office/drawing/2014/main" id="{9023AED1-6F6C-9645-A805-E2B0E2DEA04F}"/>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703908" y="5196984"/>
            <a:ext cx="577910" cy="564120"/>
          </a:xfrm>
          <a:prstGeom prst="rect">
            <a:avLst/>
          </a:prstGeom>
        </p:spPr>
      </p:pic>
      <p:pic>
        <p:nvPicPr>
          <p:cNvPr id="75" name="Graphic 74">
            <a:extLst>
              <a:ext uri="{FF2B5EF4-FFF2-40B4-BE49-F238E27FC236}">
                <a16:creationId xmlns:a16="http://schemas.microsoft.com/office/drawing/2014/main" id="{29426231-DFF8-EC41-B912-B25DD7971E2F}"/>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963968" y="3805190"/>
            <a:ext cx="483298" cy="645667"/>
          </a:xfrm>
          <a:prstGeom prst="rect">
            <a:avLst/>
          </a:prstGeom>
        </p:spPr>
      </p:pic>
      <p:pic>
        <p:nvPicPr>
          <p:cNvPr id="28" name="Graphic 61">
            <a:extLst>
              <a:ext uri="{FF2B5EF4-FFF2-40B4-BE49-F238E27FC236}">
                <a16:creationId xmlns:a16="http://schemas.microsoft.com/office/drawing/2014/main" id="{AD95FFD4-7624-0748-A50C-80DEB3325152}"/>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744316" y="2602692"/>
            <a:ext cx="594008" cy="547563"/>
          </a:xfrm>
          <a:prstGeom prst="rect">
            <a:avLst/>
          </a:prstGeom>
        </p:spPr>
      </p:pic>
    </p:spTree>
    <p:extLst>
      <p:ext uri="{BB962C8B-B14F-4D97-AF65-F5344CB8AC3E}">
        <p14:creationId xmlns:p14="http://schemas.microsoft.com/office/powerpoint/2010/main" val="391679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nvGraphicFramePr>
        <p:xfrm>
          <a:off x="459944" y="924831"/>
          <a:ext cx="11509350" cy="5098232"/>
        </p:xfrm>
        <a:graphic>
          <a:graphicData uri="http://schemas.openxmlformats.org/drawingml/2006/table">
            <a:tbl>
              <a:tblPr bandRow="1">
                <a:tableStyleId>{2D5ABB26-0587-4C30-8999-92F81FD0307C}</a:tableStyleId>
              </a:tblPr>
              <a:tblGrid>
                <a:gridCol w="1918225">
                  <a:extLst>
                    <a:ext uri="{9D8B030D-6E8A-4147-A177-3AD203B41FA5}">
                      <a16:colId xmlns:a16="http://schemas.microsoft.com/office/drawing/2014/main" val="3132866769"/>
                    </a:ext>
                  </a:extLst>
                </a:gridCol>
                <a:gridCol w="1918225">
                  <a:extLst>
                    <a:ext uri="{9D8B030D-6E8A-4147-A177-3AD203B41FA5}">
                      <a16:colId xmlns:a16="http://schemas.microsoft.com/office/drawing/2014/main" val="887579907"/>
                    </a:ext>
                  </a:extLst>
                </a:gridCol>
                <a:gridCol w="1918225">
                  <a:extLst>
                    <a:ext uri="{9D8B030D-6E8A-4147-A177-3AD203B41FA5}">
                      <a16:colId xmlns:a16="http://schemas.microsoft.com/office/drawing/2014/main" val="3701793015"/>
                    </a:ext>
                  </a:extLst>
                </a:gridCol>
                <a:gridCol w="1918225">
                  <a:extLst>
                    <a:ext uri="{9D8B030D-6E8A-4147-A177-3AD203B41FA5}">
                      <a16:colId xmlns:a16="http://schemas.microsoft.com/office/drawing/2014/main" val="1175166554"/>
                    </a:ext>
                  </a:extLst>
                </a:gridCol>
                <a:gridCol w="1918225">
                  <a:extLst>
                    <a:ext uri="{9D8B030D-6E8A-4147-A177-3AD203B41FA5}">
                      <a16:colId xmlns:a16="http://schemas.microsoft.com/office/drawing/2014/main" val="1852127725"/>
                    </a:ext>
                  </a:extLst>
                </a:gridCol>
                <a:gridCol w="1918225">
                  <a:extLst>
                    <a:ext uri="{9D8B030D-6E8A-4147-A177-3AD203B41FA5}">
                      <a16:colId xmlns:a16="http://schemas.microsoft.com/office/drawing/2014/main" val="1821367102"/>
                    </a:ext>
                  </a:extLst>
                </a:gridCol>
              </a:tblGrid>
              <a:tr h="1274558">
                <a:tc>
                  <a:txBody>
                    <a:bodyPr/>
                    <a:lstStyle/>
                    <a:p>
                      <a:pPr algn="ctr"/>
                      <a:r>
                        <a:rPr lang="en-US" sz="1000">
                          <a:solidFill>
                            <a:schemeClr val="accent1"/>
                          </a:solidFill>
                        </a:rPr>
                        <a:t>OMS Log Analytics</a:t>
                      </a:r>
                    </a:p>
                  </a:txBody>
                  <a:tcPr marL="0" marR="0" marT="1119124" marB="0"/>
                </a:tc>
                <a:tc>
                  <a:txBody>
                    <a:bodyPr/>
                    <a:lstStyle/>
                    <a:p>
                      <a:pPr algn="ctr"/>
                      <a:r>
                        <a:rPr lang="en-US" sz="1000">
                          <a:solidFill>
                            <a:schemeClr val="accent1"/>
                          </a:solidFill>
                        </a:rPr>
                        <a:t>Power BL</a:t>
                      </a:r>
                    </a:p>
                  </a:txBody>
                  <a:tcPr marL="0" marR="0" marT="1119124" marB="0"/>
                </a:tc>
                <a:tc>
                  <a:txBody>
                    <a:bodyPr/>
                    <a:lstStyle/>
                    <a:p>
                      <a:pPr algn="ctr"/>
                      <a:r>
                        <a:rPr lang="en-US" sz="1000">
                          <a:solidFill>
                            <a:schemeClr val="accent1"/>
                          </a:solidFill>
                        </a:rPr>
                        <a:t>PowerShell Script File</a:t>
                      </a:r>
                    </a:p>
                  </a:txBody>
                  <a:tcPr marL="0" marR="0" marT="1119124" marB="0"/>
                </a:tc>
                <a:tc>
                  <a:txBody>
                    <a:bodyPr/>
                    <a:lstStyle/>
                    <a:p>
                      <a:pPr algn="ctr"/>
                      <a:r>
                        <a:rPr lang="en-US" sz="1000">
                          <a:solidFill>
                            <a:schemeClr val="accent1"/>
                          </a:solidFill>
                        </a:rPr>
                        <a:t>Queue Storage</a:t>
                      </a:r>
                    </a:p>
                  </a:txBody>
                  <a:tcPr marL="0" marR="0" marT="1119124" marB="0"/>
                </a:tc>
                <a:tc>
                  <a:txBody>
                    <a:bodyPr/>
                    <a:lstStyle/>
                    <a:p>
                      <a:pPr algn="ctr"/>
                      <a:r>
                        <a:rPr lang="en-US" sz="1000">
                          <a:solidFill>
                            <a:schemeClr val="accent1"/>
                          </a:solidFill>
                        </a:rPr>
                        <a:t>Resource Group</a:t>
                      </a:r>
                    </a:p>
                  </a:txBody>
                  <a:tcPr marL="0" marR="0" marT="1119124" marB="0"/>
                </a:tc>
                <a:tc>
                  <a:txBody>
                    <a:bodyPr/>
                    <a:lstStyle/>
                    <a:p>
                      <a:pPr algn="ctr"/>
                      <a:r>
                        <a:rPr lang="en-US" sz="1000">
                          <a:solidFill>
                            <a:schemeClr val="accent1"/>
                          </a:solidFill>
                        </a:rPr>
                        <a:t>Scheduler</a:t>
                      </a:r>
                    </a:p>
                  </a:txBody>
                  <a:tcPr marL="0" marR="0" marT="1119124" marB="0"/>
                </a:tc>
                <a:extLst>
                  <a:ext uri="{0D108BD9-81ED-4DB2-BD59-A6C34878D82A}">
                    <a16:rowId xmlns:a16="http://schemas.microsoft.com/office/drawing/2014/main" val="975697945"/>
                  </a:ext>
                </a:extLst>
              </a:tr>
              <a:tr h="1274558">
                <a:tc>
                  <a:txBody>
                    <a:bodyPr/>
                    <a:lstStyle/>
                    <a:p>
                      <a:pPr algn="ctr"/>
                      <a:r>
                        <a:rPr lang="en-US" sz="1000">
                          <a:solidFill>
                            <a:schemeClr val="accent1"/>
                          </a:solidFill>
                        </a:rPr>
                        <a:t>Script File</a:t>
                      </a:r>
                    </a:p>
                  </a:txBody>
                  <a:tcPr marL="0" marR="0" marT="1119124" marB="0"/>
                </a:tc>
                <a:tc>
                  <a:txBody>
                    <a:bodyPr/>
                    <a:lstStyle/>
                    <a:p>
                      <a:pPr algn="ctr"/>
                      <a:r>
                        <a:rPr lang="en-US" sz="1000">
                          <a:solidFill>
                            <a:schemeClr val="accent1"/>
                          </a:solidFill>
                        </a:rPr>
                        <a:t>Security Center</a:t>
                      </a:r>
                    </a:p>
                  </a:txBody>
                  <a:tcPr marL="0" marR="0" marT="1119124" marB="0"/>
                </a:tc>
                <a:tc>
                  <a:txBody>
                    <a:bodyPr/>
                    <a:lstStyle/>
                    <a:p>
                      <a:pPr algn="ctr"/>
                      <a:r>
                        <a:rPr lang="en-US" sz="1000">
                          <a:solidFill>
                            <a:schemeClr val="accent1"/>
                          </a:solidFill>
                        </a:rPr>
                        <a:t>Server Farm</a:t>
                      </a:r>
                    </a:p>
                  </a:txBody>
                  <a:tcPr marL="0" marR="0" marT="1119124" marB="0"/>
                </a:tc>
                <a:tc>
                  <a:txBody>
                    <a:bodyPr/>
                    <a:lstStyle/>
                    <a:p>
                      <a:pPr algn="ctr"/>
                      <a:r>
                        <a:rPr lang="en-US" sz="1000">
                          <a:solidFill>
                            <a:schemeClr val="accent1"/>
                          </a:solidFill>
                        </a:rPr>
                        <a:t>Server Rack</a:t>
                      </a:r>
                    </a:p>
                  </a:txBody>
                  <a:tcPr marL="0" marR="0" marT="1119124" marB="0"/>
                </a:tc>
                <a:tc>
                  <a:txBody>
                    <a:bodyPr/>
                    <a:lstStyle/>
                    <a:p>
                      <a:pPr algn="ctr"/>
                      <a:r>
                        <a:rPr lang="en-US" sz="1000">
                          <a:solidFill>
                            <a:schemeClr val="accent1"/>
                          </a:solidFill>
                        </a:rPr>
                        <a:t>Server Bus</a:t>
                      </a:r>
                    </a:p>
                  </a:txBody>
                  <a:tcPr marL="0" marR="0" marT="1119124" marB="0"/>
                </a:tc>
                <a:tc>
                  <a:txBody>
                    <a:bodyPr/>
                    <a:lstStyle/>
                    <a:p>
                      <a:pPr algn="ctr"/>
                      <a:r>
                        <a:rPr lang="en-US" sz="1000">
                          <a:solidFill>
                            <a:schemeClr val="accent1"/>
                          </a:solidFill>
                        </a:rPr>
                        <a:t>Service Fabric</a:t>
                      </a:r>
                    </a:p>
                  </a:txBody>
                  <a:tcPr marL="0" marR="0" marT="1119124" marB="0"/>
                </a:tc>
                <a:extLst>
                  <a:ext uri="{0D108BD9-81ED-4DB2-BD59-A6C34878D82A}">
                    <a16:rowId xmlns:a16="http://schemas.microsoft.com/office/drawing/2014/main" val="2186356422"/>
                  </a:ext>
                </a:extLst>
              </a:tr>
              <a:tr h="1274558">
                <a:tc>
                  <a:txBody>
                    <a:bodyPr/>
                    <a:lstStyle/>
                    <a:p>
                      <a:pPr algn="ctr"/>
                      <a:r>
                        <a:rPr lang="en-US" sz="1000">
                          <a:solidFill>
                            <a:schemeClr val="accent1"/>
                          </a:solidFill>
                        </a:rPr>
                        <a:t>Site Recovery</a:t>
                      </a:r>
                    </a:p>
                  </a:txBody>
                  <a:tcPr marL="0" marR="0" marT="1119124" marB="0"/>
                </a:tc>
                <a:tc>
                  <a:txBody>
                    <a:bodyPr/>
                    <a:lstStyle/>
                    <a:p>
                      <a:pPr algn="ctr"/>
                      <a:r>
                        <a:rPr lang="en-US" sz="1000">
                          <a:solidFill>
                            <a:schemeClr val="accent1"/>
                          </a:solidFill>
                        </a:rPr>
                        <a:t>Smartcard</a:t>
                      </a:r>
                    </a:p>
                  </a:txBody>
                  <a:tcPr marL="0" marR="0" marT="1119124" marB="0"/>
                </a:tc>
                <a:tc>
                  <a:txBody>
                    <a:bodyPr/>
                    <a:lstStyle/>
                    <a:p>
                      <a:pPr algn="ctr"/>
                      <a:r>
                        <a:rPr lang="en-US" sz="1000">
                          <a:solidFill>
                            <a:schemeClr val="accent1"/>
                          </a:solidFill>
                        </a:rPr>
                        <a:t>SQL Server Switch Database</a:t>
                      </a:r>
                    </a:p>
                  </a:txBody>
                  <a:tcPr marL="0" marR="0" marT="1119124" marB="0"/>
                </a:tc>
                <a:tc>
                  <a:txBody>
                    <a:bodyPr/>
                    <a:lstStyle/>
                    <a:p>
                      <a:pPr algn="ctr"/>
                      <a:r>
                        <a:rPr lang="en-US" sz="1000">
                          <a:solidFill>
                            <a:schemeClr val="accent1"/>
                          </a:solidFill>
                        </a:rPr>
                        <a:t>Status Badge – Cancelled</a:t>
                      </a:r>
                    </a:p>
                  </a:txBody>
                  <a:tcPr marL="0" marR="0" marT="1119124" marB="0"/>
                </a:tc>
                <a:tc>
                  <a:txBody>
                    <a:bodyPr/>
                    <a:lstStyle/>
                    <a:p>
                      <a:pPr algn="ctr"/>
                      <a:r>
                        <a:rPr lang="en-US" sz="1000">
                          <a:solidFill>
                            <a:schemeClr val="accent1"/>
                          </a:solidFill>
                        </a:rPr>
                        <a:t>Status Badge – Critical</a:t>
                      </a:r>
                    </a:p>
                  </a:txBody>
                  <a:tcPr marL="0" marR="0" marT="1119124" marB="0"/>
                </a:tc>
                <a:tc>
                  <a:txBody>
                    <a:bodyPr/>
                    <a:lstStyle/>
                    <a:p>
                      <a:pPr algn="ctr"/>
                      <a:r>
                        <a:rPr lang="en-US" sz="1000">
                          <a:solidFill>
                            <a:schemeClr val="accent1"/>
                          </a:solidFill>
                        </a:rPr>
                        <a:t>Status Badge – Info</a:t>
                      </a:r>
                    </a:p>
                  </a:txBody>
                  <a:tcPr marL="0" marR="0" marT="1119124" marB="0"/>
                </a:tc>
                <a:extLst>
                  <a:ext uri="{0D108BD9-81ED-4DB2-BD59-A6C34878D82A}">
                    <a16:rowId xmlns:a16="http://schemas.microsoft.com/office/drawing/2014/main" val="64962515"/>
                  </a:ext>
                </a:extLst>
              </a:tr>
              <a:tr h="1274558">
                <a:tc>
                  <a:txBody>
                    <a:bodyPr/>
                    <a:lstStyle/>
                    <a:p>
                      <a:pPr algn="ctr"/>
                      <a:r>
                        <a:rPr lang="en-US" sz="1000">
                          <a:solidFill>
                            <a:schemeClr val="accent1"/>
                          </a:solidFill>
                        </a:rPr>
                        <a:t>Status Badge – Success</a:t>
                      </a:r>
                    </a:p>
                  </a:txBody>
                  <a:tcPr marL="0" marR="0" marT="1119124" marB="0"/>
                </a:tc>
                <a:tc>
                  <a:txBody>
                    <a:bodyPr/>
                    <a:lstStyle/>
                    <a:p>
                      <a:pPr algn="ctr"/>
                      <a:r>
                        <a:rPr lang="en-US" sz="1000">
                          <a:solidFill>
                            <a:schemeClr val="accent1"/>
                          </a:solidFill>
                        </a:rPr>
                        <a:t>Status Badge – Warning</a:t>
                      </a:r>
                    </a:p>
                  </a:txBody>
                  <a:tcPr marL="0" marR="0" marT="1119124" marB="0"/>
                </a:tc>
                <a:tc>
                  <a:txBody>
                    <a:bodyPr/>
                    <a:lstStyle/>
                    <a:p>
                      <a:pPr algn="ctr"/>
                      <a:r>
                        <a:rPr lang="en-US" sz="1000">
                          <a:solidFill>
                            <a:schemeClr val="accent1"/>
                          </a:solidFill>
                        </a:rPr>
                        <a:t>Storage</a:t>
                      </a:r>
                    </a:p>
                  </a:txBody>
                  <a:tcPr marL="0" marR="0" marT="1119124" marB="0"/>
                </a:tc>
                <a:tc>
                  <a:txBody>
                    <a:bodyPr/>
                    <a:lstStyle/>
                    <a:p>
                      <a:pPr algn="ctr"/>
                      <a:r>
                        <a:rPr lang="en-US" sz="1000" err="1">
                          <a:solidFill>
                            <a:schemeClr val="accent1"/>
                          </a:solidFill>
                        </a:rPr>
                        <a:t>StorSimple</a:t>
                      </a:r>
                      <a:endParaRPr lang="en-US" sz="1000">
                        <a:solidFill>
                          <a:schemeClr val="accent1"/>
                        </a:solidFill>
                      </a:endParaRPr>
                    </a:p>
                  </a:txBody>
                  <a:tcPr marL="0" marR="0" marT="1119124" marB="0"/>
                </a:tc>
                <a:tc>
                  <a:txBody>
                    <a:bodyPr/>
                    <a:lstStyle/>
                    <a:p>
                      <a:pPr algn="ctr"/>
                      <a:r>
                        <a:rPr lang="en-US" sz="1000">
                          <a:solidFill>
                            <a:schemeClr val="accent1"/>
                          </a:solidFill>
                        </a:rPr>
                        <a:t>Stream Analytics</a:t>
                      </a:r>
                    </a:p>
                  </a:txBody>
                  <a:tcPr marL="0" marR="0" marT="1119124" marB="0"/>
                </a:tc>
                <a:tc>
                  <a:txBody>
                    <a:bodyPr/>
                    <a:lstStyle/>
                    <a:p>
                      <a:pPr algn="ctr"/>
                      <a:r>
                        <a:rPr lang="en-US" sz="1000">
                          <a:solidFill>
                            <a:schemeClr val="accent1"/>
                          </a:solidFill>
                        </a:rPr>
                        <a:t>Table Storage</a:t>
                      </a:r>
                    </a:p>
                  </a:txBody>
                  <a:tcPr marL="0" marR="0" marT="1119124"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ICON SVGs</a:t>
            </a:r>
          </a:p>
        </p:txBody>
      </p:sp>
      <p:pic>
        <p:nvPicPr>
          <p:cNvPr id="28" name="Graphic 27">
            <a:extLst>
              <a:ext uri="{FF2B5EF4-FFF2-40B4-BE49-F238E27FC236}">
                <a16:creationId xmlns:a16="http://schemas.microsoft.com/office/drawing/2014/main" id="{36D03BF8-46D9-1646-AE34-1963E16E3C8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22488" y="1298497"/>
            <a:ext cx="590204" cy="622211"/>
          </a:xfrm>
          <a:prstGeom prst="rect">
            <a:avLst/>
          </a:prstGeom>
        </p:spPr>
      </p:pic>
      <p:pic>
        <p:nvPicPr>
          <p:cNvPr id="29" name="Graphic 28">
            <a:extLst>
              <a:ext uri="{FF2B5EF4-FFF2-40B4-BE49-F238E27FC236}">
                <a16:creationId xmlns:a16="http://schemas.microsoft.com/office/drawing/2014/main" id="{0C33E5BA-9E8D-CF46-8093-952C0A076FA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95041" y="1465409"/>
            <a:ext cx="439428" cy="455299"/>
          </a:xfrm>
          <a:prstGeom prst="rect">
            <a:avLst/>
          </a:prstGeom>
        </p:spPr>
      </p:pic>
      <p:pic>
        <p:nvPicPr>
          <p:cNvPr id="30" name="Graphic 29">
            <a:extLst>
              <a:ext uri="{FF2B5EF4-FFF2-40B4-BE49-F238E27FC236}">
                <a16:creationId xmlns:a16="http://schemas.microsoft.com/office/drawing/2014/main" id="{84390BD2-08A2-664D-8FEA-1B0B6CDFEEB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2701" y="1388529"/>
            <a:ext cx="614800" cy="532179"/>
          </a:xfrm>
          <a:prstGeom prst="rect">
            <a:avLst/>
          </a:prstGeom>
        </p:spPr>
      </p:pic>
      <p:pic>
        <p:nvPicPr>
          <p:cNvPr id="31" name="Graphic 30">
            <a:extLst>
              <a:ext uri="{FF2B5EF4-FFF2-40B4-BE49-F238E27FC236}">
                <a16:creationId xmlns:a16="http://schemas.microsoft.com/office/drawing/2014/main" id="{28080C9A-095E-2F4A-BA2B-E737CE37C75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22140" y="1374567"/>
            <a:ext cx="671552" cy="546141"/>
          </a:xfrm>
          <a:prstGeom prst="rect">
            <a:avLst/>
          </a:prstGeom>
        </p:spPr>
      </p:pic>
      <p:pic>
        <p:nvPicPr>
          <p:cNvPr id="32" name="Graphic 31">
            <a:extLst>
              <a:ext uri="{FF2B5EF4-FFF2-40B4-BE49-F238E27FC236}">
                <a16:creationId xmlns:a16="http://schemas.microsoft.com/office/drawing/2014/main" id="{4A761639-4AC1-F245-B59B-A50E305F5C5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37719" y="1372099"/>
            <a:ext cx="426932" cy="548608"/>
          </a:xfrm>
          <a:prstGeom prst="rect">
            <a:avLst/>
          </a:prstGeom>
        </p:spPr>
      </p:pic>
      <p:pic>
        <p:nvPicPr>
          <p:cNvPr id="33" name="Graphic 32">
            <a:extLst>
              <a:ext uri="{FF2B5EF4-FFF2-40B4-BE49-F238E27FC236}">
                <a16:creationId xmlns:a16="http://schemas.microsoft.com/office/drawing/2014/main" id="{AFE1ACB6-149D-6A4F-84C4-1F1CA0914F88}"/>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63352" y="2564885"/>
            <a:ext cx="557998" cy="577329"/>
          </a:xfrm>
          <a:prstGeom prst="rect">
            <a:avLst/>
          </a:prstGeom>
        </p:spPr>
      </p:pic>
      <p:pic>
        <p:nvPicPr>
          <p:cNvPr id="34" name="Graphic 33">
            <a:extLst>
              <a:ext uri="{FF2B5EF4-FFF2-40B4-BE49-F238E27FC236}">
                <a16:creationId xmlns:a16="http://schemas.microsoft.com/office/drawing/2014/main" id="{A3F48CCC-1FB7-AF40-81C6-82DF8C298C8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103726" y="2427954"/>
            <a:ext cx="548361" cy="748176"/>
          </a:xfrm>
          <a:prstGeom prst="rect">
            <a:avLst/>
          </a:prstGeom>
        </p:spPr>
      </p:pic>
      <p:pic>
        <p:nvPicPr>
          <p:cNvPr id="35" name="Graphic 34">
            <a:extLst>
              <a:ext uri="{FF2B5EF4-FFF2-40B4-BE49-F238E27FC236}">
                <a16:creationId xmlns:a16="http://schemas.microsoft.com/office/drawing/2014/main" id="{BF76DBA8-3C69-064D-B0A5-A13701A9BC4C}"/>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844905" y="2626910"/>
            <a:ext cx="860331" cy="549220"/>
          </a:xfrm>
          <a:prstGeom prst="rect">
            <a:avLst/>
          </a:prstGeom>
        </p:spPr>
      </p:pic>
      <p:pic>
        <p:nvPicPr>
          <p:cNvPr id="36" name="Graphic 35">
            <a:extLst>
              <a:ext uri="{FF2B5EF4-FFF2-40B4-BE49-F238E27FC236}">
                <a16:creationId xmlns:a16="http://schemas.microsoft.com/office/drawing/2014/main" id="{5FE78D15-1DCF-E344-B5CD-A0D1E8B44AEA}"/>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949135" y="2643394"/>
            <a:ext cx="522564" cy="532736"/>
          </a:xfrm>
          <a:prstGeom prst="rect">
            <a:avLst/>
          </a:prstGeom>
        </p:spPr>
      </p:pic>
      <p:pic>
        <p:nvPicPr>
          <p:cNvPr id="37" name="Graphic 36">
            <a:extLst>
              <a:ext uri="{FF2B5EF4-FFF2-40B4-BE49-F238E27FC236}">
                <a16:creationId xmlns:a16="http://schemas.microsoft.com/office/drawing/2014/main" id="{1D762CB1-6292-9342-B4E6-8C3BF45034C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851865" y="2643394"/>
            <a:ext cx="532736" cy="532736"/>
          </a:xfrm>
          <a:prstGeom prst="rect">
            <a:avLst/>
          </a:prstGeom>
        </p:spPr>
      </p:pic>
      <p:pic>
        <p:nvPicPr>
          <p:cNvPr id="38" name="Graphic 37">
            <a:extLst>
              <a:ext uri="{FF2B5EF4-FFF2-40B4-BE49-F238E27FC236}">
                <a16:creationId xmlns:a16="http://schemas.microsoft.com/office/drawing/2014/main" id="{977FBA35-B160-2341-A4BB-1091988D2CAB}"/>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737718" y="2628566"/>
            <a:ext cx="547564" cy="547564"/>
          </a:xfrm>
          <a:prstGeom prst="rect">
            <a:avLst/>
          </a:prstGeom>
        </p:spPr>
      </p:pic>
      <p:pic>
        <p:nvPicPr>
          <p:cNvPr id="39" name="Graphic 38">
            <a:extLst>
              <a:ext uri="{FF2B5EF4-FFF2-40B4-BE49-F238E27FC236}">
                <a16:creationId xmlns:a16="http://schemas.microsoft.com/office/drawing/2014/main" id="{2C05F748-9894-C743-965D-6EB10AC887C4}"/>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90034" y="3928440"/>
            <a:ext cx="704634" cy="589926"/>
          </a:xfrm>
          <a:prstGeom prst="rect">
            <a:avLst/>
          </a:prstGeom>
        </p:spPr>
      </p:pic>
      <p:pic>
        <p:nvPicPr>
          <p:cNvPr id="40" name="Graphic 39">
            <a:extLst>
              <a:ext uri="{FF2B5EF4-FFF2-40B4-BE49-F238E27FC236}">
                <a16:creationId xmlns:a16="http://schemas.microsoft.com/office/drawing/2014/main" id="{56C8BC21-B78E-EE46-86FD-67724519F8ED}"/>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068425" y="4145019"/>
            <a:ext cx="575278" cy="366404"/>
          </a:xfrm>
          <a:prstGeom prst="rect">
            <a:avLst/>
          </a:prstGeom>
        </p:spPr>
      </p:pic>
      <p:pic>
        <p:nvPicPr>
          <p:cNvPr id="41" name="Graphic 40">
            <a:extLst>
              <a:ext uri="{FF2B5EF4-FFF2-40B4-BE49-F238E27FC236}">
                <a16:creationId xmlns:a16="http://schemas.microsoft.com/office/drawing/2014/main" id="{492B82E9-65E3-0941-A529-8A4AA20B78C1}"/>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823062" y="3915412"/>
            <a:ext cx="860331" cy="596011"/>
          </a:xfrm>
          <a:prstGeom prst="rect">
            <a:avLst/>
          </a:prstGeom>
        </p:spPr>
      </p:pic>
      <p:pic>
        <p:nvPicPr>
          <p:cNvPr id="42" name="Graphic 41">
            <a:extLst>
              <a:ext uri="{FF2B5EF4-FFF2-40B4-BE49-F238E27FC236}">
                <a16:creationId xmlns:a16="http://schemas.microsoft.com/office/drawing/2014/main" id="{D47CD80A-843C-384C-B8F0-082BA0AE5879}"/>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852882" y="3840040"/>
            <a:ext cx="671383" cy="671383"/>
          </a:xfrm>
          <a:prstGeom prst="rect">
            <a:avLst/>
          </a:prstGeom>
        </p:spPr>
      </p:pic>
      <p:pic>
        <p:nvPicPr>
          <p:cNvPr id="43" name="Graphic 42">
            <a:extLst>
              <a:ext uri="{FF2B5EF4-FFF2-40B4-BE49-F238E27FC236}">
                <a16:creationId xmlns:a16="http://schemas.microsoft.com/office/drawing/2014/main" id="{9351FAE1-D2B0-D14E-BAE4-4175CE16A88A}"/>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760613" y="3839871"/>
            <a:ext cx="671552" cy="671552"/>
          </a:xfrm>
          <a:prstGeom prst="rect">
            <a:avLst/>
          </a:prstGeom>
        </p:spPr>
      </p:pic>
      <p:pic>
        <p:nvPicPr>
          <p:cNvPr id="44" name="Graphic 43">
            <a:extLst>
              <a:ext uri="{FF2B5EF4-FFF2-40B4-BE49-F238E27FC236}">
                <a16:creationId xmlns:a16="http://schemas.microsoft.com/office/drawing/2014/main" id="{5A7FCEE5-8EBE-AA4C-BE57-A3EBAF4FDA6F}"/>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653965" y="3840040"/>
            <a:ext cx="671383" cy="671383"/>
          </a:xfrm>
          <a:prstGeom prst="rect">
            <a:avLst/>
          </a:prstGeom>
        </p:spPr>
      </p:pic>
      <p:pic>
        <p:nvPicPr>
          <p:cNvPr id="45" name="Graphic 44">
            <a:extLst>
              <a:ext uri="{FF2B5EF4-FFF2-40B4-BE49-F238E27FC236}">
                <a16:creationId xmlns:a16="http://schemas.microsoft.com/office/drawing/2014/main" id="{12D8E094-5B02-E644-B472-50924A1D3D8B}"/>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125851" y="5162544"/>
            <a:ext cx="633001" cy="633001"/>
          </a:xfrm>
          <a:prstGeom prst="rect">
            <a:avLst/>
          </a:prstGeom>
        </p:spPr>
      </p:pic>
      <p:pic>
        <p:nvPicPr>
          <p:cNvPr id="46" name="Graphic 45">
            <a:extLst>
              <a:ext uri="{FF2B5EF4-FFF2-40B4-BE49-F238E27FC236}">
                <a16:creationId xmlns:a16="http://schemas.microsoft.com/office/drawing/2014/main" id="{A94E1C43-47C2-2744-BBD3-E1BDD165FFD5}"/>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106066" y="5307162"/>
            <a:ext cx="513334" cy="455950"/>
          </a:xfrm>
          <a:prstGeom prst="rect">
            <a:avLst/>
          </a:prstGeom>
        </p:spPr>
      </p:pic>
      <p:pic>
        <p:nvPicPr>
          <p:cNvPr id="47" name="Graphic 46">
            <a:extLst>
              <a:ext uri="{FF2B5EF4-FFF2-40B4-BE49-F238E27FC236}">
                <a16:creationId xmlns:a16="http://schemas.microsoft.com/office/drawing/2014/main" id="{796F7C4F-1503-FB42-AB89-7EC1A93F3A9E}"/>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910247" y="5162927"/>
            <a:ext cx="699300" cy="600185"/>
          </a:xfrm>
          <a:prstGeom prst="rect">
            <a:avLst/>
          </a:prstGeom>
        </p:spPr>
      </p:pic>
      <p:pic>
        <p:nvPicPr>
          <p:cNvPr id="48" name="Graphic 47">
            <a:extLst>
              <a:ext uri="{FF2B5EF4-FFF2-40B4-BE49-F238E27FC236}">
                <a16:creationId xmlns:a16="http://schemas.microsoft.com/office/drawing/2014/main" id="{AF007D0C-3E2C-4147-98DC-842EB8928756}"/>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858370" y="5167833"/>
            <a:ext cx="673749" cy="595279"/>
          </a:xfrm>
          <a:prstGeom prst="rect">
            <a:avLst/>
          </a:prstGeom>
        </p:spPr>
      </p:pic>
      <p:pic>
        <p:nvPicPr>
          <p:cNvPr id="49" name="Graphic 48">
            <a:extLst>
              <a:ext uri="{FF2B5EF4-FFF2-40B4-BE49-F238E27FC236}">
                <a16:creationId xmlns:a16="http://schemas.microsoft.com/office/drawing/2014/main" id="{82DE904A-0AFC-B34E-ABA9-73E17A1A8D34}"/>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688542" y="5123799"/>
            <a:ext cx="829034" cy="639313"/>
          </a:xfrm>
          <a:prstGeom prst="rect">
            <a:avLst/>
          </a:prstGeom>
        </p:spPr>
      </p:pic>
      <p:pic>
        <p:nvPicPr>
          <p:cNvPr id="50" name="Graphic 49">
            <a:extLst>
              <a:ext uri="{FF2B5EF4-FFF2-40B4-BE49-F238E27FC236}">
                <a16:creationId xmlns:a16="http://schemas.microsoft.com/office/drawing/2014/main" id="{8CF4EF09-3806-D64B-A3F9-4855CA93F008}"/>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0707372" y="5262481"/>
            <a:ext cx="577910" cy="500631"/>
          </a:xfrm>
          <a:prstGeom prst="rect">
            <a:avLst/>
          </a:prstGeom>
        </p:spPr>
      </p:pic>
      <p:pic>
        <p:nvPicPr>
          <p:cNvPr id="52" name="Graphic 73">
            <a:extLst>
              <a:ext uri="{FF2B5EF4-FFF2-40B4-BE49-F238E27FC236}">
                <a16:creationId xmlns:a16="http://schemas.microsoft.com/office/drawing/2014/main" id="{5BDE4B4F-47DA-0648-9185-628CFCFA9217}"/>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205252" y="1327801"/>
            <a:ext cx="454553" cy="454553"/>
          </a:xfrm>
          <a:prstGeom prst="rect">
            <a:avLst/>
          </a:prstGeom>
        </p:spPr>
      </p:pic>
    </p:spTree>
    <p:extLst>
      <p:ext uri="{BB962C8B-B14F-4D97-AF65-F5344CB8AC3E}">
        <p14:creationId xmlns:p14="http://schemas.microsoft.com/office/powerpoint/2010/main" val="202929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extLst/>
          </p:nvPr>
        </p:nvGraphicFramePr>
        <p:xfrm>
          <a:off x="459944" y="924831"/>
          <a:ext cx="11509350" cy="5098232"/>
        </p:xfrm>
        <a:graphic>
          <a:graphicData uri="http://schemas.openxmlformats.org/drawingml/2006/table">
            <a:tbl>
              <a:tblPr bandRow="1">
                <a:tableStyleId>{2D5ABB26-0587-4C30-8999-92F81FD0307C}</a:tableStyleId>
              </a:tblPr>
              <a:tblGrid>
                <a:gridCol w="1918225">
                  <a:extLst>
                    <a:ext uri="{9D8B030D-6E8A-4147-A177-3AD203B41FA5}">
                      <a16:colId xmlns:a16="http://schemas.microsoft.com/office/drawing/2014/main" val="3132866769"/>
                    </a:ext>
                  </a:extLst>
                </a:gridCol>
                <a:gridCol w="1918225">
                  <a:extLst>
                    <a:ext uri="{9D8B030D-6E8A-4147-A177-3AD203B41FA5}">
                      <a16:colId xmlns:a16="http://schemas.microsoft.com/office/drawing/2014/main" val="887579907"/>
                    </a:ext>
                  </a:extLst>
                </a:gridCol>
                <a:gridCol w="1918225">
                  <a:extLst>
                    <a:ext uri="{9D8B030D-6E8A-4147-A177-3AD203B41FA5}">
                      <a16:colId xmlns:a16="http://schemas.microsoft.com/office/drawing/2014/main" val="3701793015"/>
                    </a:ext>
                  </a:extLst>
                </a:gridCol>
                <a:gridCol w="1918225">
                  <a:extLst>
                    <a:ext uri="{9D8B030D-6E8A-4147-A177-3AD203B41FA5}">
                      <a16:colId xmlns:a16="http://schemas.microsoft.com/office/drawing/2014/main" val="1175166554"/>
                    </a:ext>
                  </a:extLst>
                </a:gridCol>
                <a:gridCol w="1918225">
                  <a:extLst>
                    <a:ext uri="{9D8B030D-6E8A-4147-A177-3AD203B41FA5}">
                      <a16:colId xmlns:a16="http://schemas.microsoft.com/office/drawing/2014/main" val="1852127725"/>
                    </a:ext>
                  </a:extLst>
                </a:gridCol>
                <a:gridCol w="1918225">
                  <a:extLst>
                    <a:ext uri="{9D8B030D-6E8A-4147-A177-3AD203B41FA5}">
                      <a16:colId xmlns:a16="http://schemas.microsoft.com/office/drawing/2014/main" val="1821367102"/>
                    </a:ext>
                  </a:extLst>
                </a:gridCol>
              </a:tblGrid>
              <a:tr h="1274558">
                <a:tc>
                  <a:txBody>
                    <a:bodyPr/>
                    <a:lstStyle/>
                    <a:p>
                      <a:pPr algn="ctr"/>
                      <a:r>
                        <a:rPr lang="en-US" sz="1000">
                          <a:solidFill>
                            <a:schemeClr val="accent1"/>
                          </a:solidFill>
                        </a:rPr>
                        <a:t>Tasks</a:t>
                      </a:r>
                    </a:p>
                  </a:txBody>
                  <a:tcPr marL="0" marR="0" marT="1119124" marB="0"/>
                </a:tc>
                <a:tc>
                  <a:txBody>
                    <a:bodyPr/>
                    <a:lstStyle/>
                    <a:p>
                      <a:pPr algn="ctr"/>
                      <a:r>
                        <a:rPr lang="en-US" sz="1000">
                          <a:solidFill>
                            <a:schemeClr val="accent1"/>
                          </a:solidFill>
                        </a:rPr>
                        <a:t>Time Series Insights</a:t>
                      </a:r>
                    </a:p>
                  </a:txBody>
                  <a:tcPr marL="0" marR="0" marT="1119124" marB="0"/>
                </a:tc>
                <a:tc>
                  <a:txBody>
                    <a:bodyPr/>
                    <a:lstStyle/>
                    <a:p>
                      <a:pPr algn="ctr"/>
                      <a:r>
                        <a:rPr lang="en-US" sz="1000">
                          <a:solidFill>
                            <a:schemeClr val="accent1"/>
                          </a:solidFill>
                        </a:rPr>
                        <a:t>Traffic Manager</a:t>
                      </a:r>
                    </a:p>
                  </a:txBody>
                  <a:tcPr marL="0" marR="0" marT="1119124" marB="0"/>
                </a:tc>
                <a:tc>
                  <a:txBody>
                    <a:bodyPr/>
                    <a:lstStyle/>
                    <a:p>
                      <a:pPr algn="ctr"/>
                      <a:r>
                        <a:rPr lang="en-US" sz="1000">
                          <a:solidFill>
                            <a:schemeClr val="accent1"/>
                          </a:solidFill>
                        </a:rPr>
                        <a:t>Video</a:t>
                      </a:r>
                    </a:p>
                  </a:txBody>
                  <a:tcPr marL="0" marR="0" marT="1119124" marB="0"/>
                </a:tc>
                <a:tc>
                  <a:txBody>
                    <a:bodyPr/>
                    <a:lstStyle/>
                    <a:p>
                      <a:pPr algn="ctr"/>
                      <a:r>
                        <a:rPr lang="en-US" sz="1000">
                          <a:solidFill>
                            <a:schemeClr val="accent1"/>
                          </a:solidFill>
                        </a:rPr>
                        <a:t>Visual Studio</a:t>
                      </a:r>
                    </a:p>
                  </a:txBody>
                  <a:tcPr marL="0" marR="0" marT="1119124" marB="0"/>
                </a:tc>
                <a:tc>
                  <a:txBody>
                    <a:bodyPr/>
                    <a:lstStyle/>
                    <a:p>
                      <a:pPr marL="0" marR="0" indent="0" algn="ctr" defTabSz="914132" rtl="0" eaLnBrk="1" fontAlgn="auto" latinLnBrk="0" hangingPunct="1">
                        <a:lnSpc>
                          <a:spcPct val="100000"/>
                        </a:lnSpc>
                        <a:spcBef>
                          <a:spcPts val="0"/>
                        </a:spcBef>
                        <a:spcAft>
                          <a:spcPts val="0"/>
                        </a:spcAft>
                        <a:buClrTx/>
                        <a:buSzTx/>
                        <a:buFontTx/>
                        <a:buNone/>
                        <a:tabLst/>
                        <a:defRPr/>
                      </a:pPr>
                      <a:r>
                        <a:rPr lang="en-US" sz="1000">
                          <a:solidFill>
                            <a:schemeClr val="accent1"/>
                          </a:solidFill>
                        </a:rPr>
                        <a:t>VS Code</a:t>
                      </a:r>
                    </a:p>
                  </a:txBody>
                  <a:tcPr marL="0" marR="0" marT="1119124" marB="0"/>
                </a:tc>
                <a:extLst>
                  <a:ext uri="{0D108BD9-81ED-4DB2-BD59-A6C34878D82A}">
                    <a16:rowId xmlns:a16="http://schemas.microsoft.com/office/drawing/2014/main" val="975697945"/>
                  </a:ext>
                </a:extLst>
              </a:tr>
              <a:tr h="1274558">
                <a:tc>
                  <a:txBody>
                    <a:bodyPr/>
                    <a:lstStyle/>
                    <a:p>
                      <a:pPr marL="0" marR="0" indent="0" algn="ctr" defTabSz="914132" rtl="0" eaLnBrk="1" fontAlgn="auto" latinLnBrk="0" hangingPunct="1">
                        <a:lnSpc>
                          <a:spcPct val="100000"/>
                        </a:lnSpc>
                        <a:spcBef>
                          <a:spcPts val="0"/>
                        </a:spcBef>
                        <a:spcAft>
                          <a:spcPts val="0"/>
                        </a:spcAft>
                        <a:buClrTx/>
                        <a:buSzTx/>
                        <a:buFontTx/>
                        <a:buNone/>
                        <a:tabLst/>
                        <a:defRPr/>
                      </a:pPr>
                      <a:r>
                        <a:rPr lang="en-US" sz="1000">
                          <a:solidFill>
                            <a:schemeClr val="accent1"/>
                          </a:solidFill>
                        </a:rPr>
                        <a:t>VPN Gateway</a:t>
                      </a:r>
                    </a:p>
                  </a:txBody>
                  <a:tcPr marL="0" marR="0" marT="1119124" marB="0"/>
                </a:tc>
                <a:tc>
                  <a:txBody>
                    <a:bodyPr/>
                    <a:lstStyle/>
                    <a:p>
                      <a:pPr marL="0" marR="0" indent="0" algn="ctr" defTabSz="914132" rtl="0" eaLnBrk="1" fontAlgn="auto" latinLnBrk="0" hangingPunct="1">
                        <a:lnSpc>
                          <a:spcPct val="100000"/>
                        </a:lnSpc>
                        <a:spcBef>
                          <a:spcPts val="0"/>
                        </a:spcBef>
                        <a:spcAft>
                          <a:spcPts val="0"/>
                        </a:spcAft>
                        <a:buClrTx/>
                        <a:buSzTx/>
                        <a:buFontTx/>
                        <a:buNone/>
                        <a:tabLst/>
                        <a:defRPr/>
                      </a:pPr>
                      <a:r>
                        <a:rPr lang="en-US" sz="1000">
                          <a:solidFill>
                            <a:schemeClr val="accent1"/>
                          </a:solidFill>
                        </a:rPr>
                        <a:t>Web</a:t>
                      </a:r>
                    </a:p>
                  </a:txBody>
                  <a:tcPr marL="0" marR="0" marT="1119124" marB="0"/>
                </a:tc>
                <a:tc>
                  <a:txBody>
                    <a:bodyPr/>
                    <a:lstStyle/>
                    <a:p>
                      <a:pPr marL="0" marR="0" lvl="0" indent="0" algn="ctr" defTabSz="914132" rtl="0" eaLnBrk="1" fontAlgn="auto" latinLnBrk="0" hangingPunct="1">
                        <a:lnSpc>
                          <a:spcPct val="100000"/>
                        </a:lnSpc>
                        <a:spcBef>
                          <a:spcPts val="0"/>
                        </a:spcBef>
                        <a:spcAft>
                          <a:spcPts val="0"/>
                        </a:spcAft>
                        <a:buClrTx/>
                        <a:buSzTx/>
                        <a:buFontTx/>
                        <a:buNone/>
                        <a:tabLst/>
                        <a:defRPr/>
                      </a:pPr>
                      <a:r>
                        <a:rPr lang="en-US" sz="1000">
                          <a:solidFill>
                            <a:schemeClr val="accent1"/>
                          </a:solidFill>
                        </a:rPr>
                        <a:t>Web Apps</a:t>
                      </a:r>
                    </a:p>
                  </a:txBody>
                  <a:tcPr marL="0" marR="0" marT="1119124" marB="0"/>
                </a:tc>
                <a:tc>
                  <a:txBody>
                    <a:bodyPr/>
                    <a:lstStyle/>
                    <a:p>
                      <a:pPr marL="0" marR="0" lvl="0" indent="0" algn="ctr" defTabSz="914132" rtl="0" eaLnBrk="1" fontAlgn="auto" latinLnBrk="0" hangingPunct="1">
                        <a:lnSpc>
                          <a:spcPct val="100000"/>
                        </a:lnSpc>
                        <a:spcBef>
                          <a:spcPts val="0"/>
                        </a:spcBef>
                        <a:spcAft>
                          <a:spcPts val="0"/>
                        </a:spcAft>
                        <a:buClrTx/>
                        <a:buSzTx/>
                        <a:buFontTx/>
                        <a:buNone/>
                        <a:tabLst/>
                        <a:defRPr/>
                      </a:pPr>
                      <a:r>
                        <a:rPr lang="en-US" sz="1000">
                          <a:solidFill>
                            <a:schemeClr val="accent1"/>
                          </a:solidFill>
                        </a:rPr>
                        <a:t>XML Web Services</a:t>
                      </a: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extLst>
                  <a:ext uri="{0D108BD9-81ED-4DB2-BD59-A6C34878D82A}">
                    <a16:rowId xmlns:a16="http://schemas.microsoft.com/office/drawing/2014/main" val="2186356422"/>
                  </a:ext>
                </a:extLst>
              </a:tr>
              <a:tr h="1274558">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extLst>
                  <a:ext uri="{0D108BD9-81ED-4DB2-BD59-A6C34878D82A}">
                    <a16:rowId xmlns:a16="http://schemas.microsoft.com/office/drawing/2014/main" val="64962515"/>
                  </a:ext>
                </a:extLst>
              </a:tr>
              <a:tr h="1274558">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ICON SVGs</a:t>
            </a:r>
          </a:p>
        </p:txBody>
      </p:sp>
      <p:pic>
        <p:nvPicPr>
          <p:cNvPr id="52" name="Graphic 51">
            <a:extLst>
              <a:ext uri="{FF2B5EF4-FFF2-40B4-BE49-F238E27FC236}">
                <a16:creationId xmlns:a16="http://schemas.microsoft.com/office/drawing/2014/main" id="{192CC05D-78EE-EC42-84F0-3FD245B8E4B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59194" y="1302749"/>
            <a:ext cx="590204" cy="601316"/>
          </a:xfrm>
          <a:prstGeom prst="rect">
            <a:avLst/>
          </a:prstGeom>
        </p:spPr>
      </p:pic>
      <p:pic>
        <p:nvPicPr>
          <p:cNvPr id="53" name="Graphic 52">
            <a:extLst>
              <a:ext uri="{FF2B5EF4-FFF2-40B4-BE49-F238E27FC236}">
                <a16:creationId xmlns:a16="http://schemas.microsoft.com/office/drawing/2014/main" id="{E0ED494A-7BEB-F542-8C57-20914689DC8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44056" y="1449614"/>
            <a:ext cx="439428" cy="454450"/>
          </a:xfrm>
          <a:prstGeom prst="rect">
            <a:avLst/>
          </a:prstGeom>
        </p:spPr>
      </p:pic>
      <p:pic>
        <p:nvPicPr>
          <p:cNvPr id="54" name="Graphic 53">
            <a:extLst>
              <a:ext uri="{FF2B5EF4-FFF2-40B4-BE49-F238E27FC236}">
                <a16:creationId xmlns:a16="http://schemas.microsoft.com/office/drawing/2014/main" id="{A872B236-EE30-2F44-9575-AFD0F045B7A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3169" y="1371886"/>
            <a:ext cx="520058" cy="532179"/>
          </a:xfrm>
          <a:prstGeom prst="rect">
            <a:avLst/>
          </a:prstGeom>
        </p:spPr>
      </p:pic>
      <p:pic>
        <p:nvPicPr>
          <p:cNvPr id="55" name="Graphic 54">
            <a:extLst>
              <a:ext uri="{FF2B5EF4-FFF2-40B4-BE49-F238E27FC236}">
                <a16:creationId xmlns:a16="http://schemas.microsoft.com/office/drawing/2014/main" id="{AB2B49D1-A7E6-FA40-9524-04768EDEFA5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31610" y="1357924"/>
            <a:ext cx="546141" cy="546141"/>
          </a:xfrm>
          <a:prstGeom prst="rect">
            <a:avLst/>
          </a:prstGeom>
        </p:spPr>
      </p:pic>
      <p:pic>
        <p:nvPicPr>
          <p:cNvPr id="56" name="Graphic 55">
            <a:extLst>
              <a:ext uri="{FF2B5EF4-FFF2-40B4-BE49-F238E27FC236}">
                <a16:creationId xmlns:a16="http://schemas.microsoft.com/office/drawing/2014/main" id="{C5E479C1-F8A0-514F-8B31-D1757525F4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2571" y="2618708"/>
            <a:ext cx="426932" cy="476266"/>
          </a:xfrm>
          <a:prstGeom prst="rect">
            <a:avLst/>
          </a:prstGeom>
        </p:spPr>
      </p:pic>
      <p:pic>
        <p:nvPicPr>
          <p:cNvPr id="57" name="Graphic 56">
            <a:extLst>
              <a:ext uri="{FF2B5EF4-FFF2-40B4-BE49-F238E27FC236}">
                <a16:creationId xmlns:a16="http://schemas.microsoft.com/office/drawing/2014/main" id="{6D2829B2-EACE-1D4B-8F4E-FBD1EAFE7067}"/>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59194" y="2618708"/>
            <a:ext cx="548361" cy="548361"/>
          </a:xfrm>
          <a:prstGeom prst="rect">
            <a:avLst/>
          </a:prstGeom>
        </p:spPr>
      </p:pic>
      <p:pic>
        <p:nvPicPr>
          <p:cNvPr id="58" name="Graphic 57">
            <a:extLst>
              <a:ext uri="{FF2B5EF4-FFF2-40B4-BE49-F238E27FC236}">
                <a16:creationId xmlns:a16="http://schemas.microsoft.com/office/drawing/2014/main" id="{73E5BB81-B725-924A-BFFE-D26F2730E16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987140" y="2643651"/>
            <a:ext cx="507646" cy="549220"/>
          </a:xfrm>
          <a:prstGeom prst="rect">
            <a:avLst/>
          </a:prstGeom>
        </p:spPr>
      </p:pic>
      <p:pic>
        <p:nvPicPr>
          <p:cNvPr id="59" name="Graphic 58">
            <a:extLst>
              <a:ext uri="{FF2B5EF4-FFF2-40B4-BE49-F238E27FC236}">
                <a16:creationId xmlns:a16="http://schemas.microsoft.com/office/drawing/2014/main" id="{01769C62-8719-7041-9746-FB8A6122C01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67806" y="2674358"/>
            <a:ext cx="522564" cy="518513"/>
          </a:xfrm>
          <a:prstGeom prst="rect">
            <a:avLst/>
          </a:prstGeom>
        </p:spPr>
      </p:pic>
      <p:pic>
        <p:nvPicPr>
          <p:cNvPr id="12" name="Graphic 50">
            <a:extLst>
              <a:ext uri="{FF2B5EF4-FFF2-40B4-BE49-F238E27FC236}">
                <a16:creationId xmlns:a16="http://schemas.microsoft.com/office/drawing/2014/main" id="{43F59EC3-B4AB-4E47-B3BF-CAFEEE9FD0B3}"/>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79178" y="1302749"/>
            <a:ext cx="453718" cy="595279"/>
          </a:xfrm>
          <a:prstGeom prst="rect">
            <a:avLst/>
          </a:prstGeom>
        </p:spPr>
      </p:pic>
      <p:pic>
        <p:nvPicPr>
          <p:cNvPr id="4" name="Graphic 3">
            <a:extLst>
              <a:ext uri="{FF2B5EF4-FFF2-40B4-BE49-F238E27FC236}">
                <a16:creationId xmlns:a16="http://schemas.microsoft.com/office/drawing/2014/main" id="{5070A4AB-B18B-4EF8-8182-5D5E67E136C3}"/>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682538" y="1379200"/>
            <a:ext cx="597569" cy="595279"/>
          </a:xfrm>
          <a:prstGeom prst="rect">
            <a:avLst/>
          </a:prstGeom>
        </p:spPr>
      </p:pic>
    </p:spTree>
    <p:extLst>
      <p:ext uri="{BB962C8B-B14F-4D97-AF65-F5344CB8AC3E}">
        <p14:creationId xmlns:p14="http://schemas.microsoft.com/office/powerpoint/2010/main" val="232049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D344-4176-44B3-A2E0-FF4F2D7070F1}"/>
              </a:ext>
            </a:extLst>
          </p:cNvPr>
          <p:cNvSpPr>
            <a:spLocks noGrp="1"/>
          </p:cNvSpPr>
          <p:nvPr>
            <p:ph type="title"/>
          </p:nvPr>
        </p:nvSpPr>
        <p:spPr/>
        <p:txBody>
          <a:bodyPr>
            <a:normAutofit fontScale="90000"/>
          </a:bodyPr>
          <a:lstStyle/>
          <a:p>
            <a:r>
              <a:rPr lang="en-US"/>
              <a:t>World map</a:t>
            </a:r>
          </a:p>
        </p:txBody>
      </p:sp>
      <p:grpSp>
        <p:nvGrpSpPr>
          <p:cNvPr id="4" name="Group 3">
            <a:extLst>
              <a:ext uri="{FF2B5EF4-FFF2-40B4-BE49-F238E27FC236}">
                <a16:creationId xmlns:a16="http://schemas.microsoft.com/office/drawing/2014/main" id="{EEF21851-2F7D-4176-BF14-9E6FCA827D5F}"/>
              </a:ext>
            </a:extLst>
          </p:cNvPr>
          <p:cNvGrpSpPr/>
          <p:nvPr/>
        </p:nvGrpSpPr>
        <p:grpSpPr>
          <a:xfrm>
            <a:off x="678624" y="1365956"/>
            <a:ext cx="11298940" cy="5320982"/>
            <a:chOff x="92753" y="2251737"/>
            <a:chExt cx="5192722" cy="2445396"/>
          </a:xfrm>
          <a:solidFill>
            <a:schemeClr val="bg1">
              <a:lumMod val="85000"/>
            </a:schemeClr>
          </a:solidFill>
        </p:grpSpPr>
        <p:grpSp>
          <p:nvGrpSpPr>
            <p:cNvPr id="5" name="Group 4">
              <a:extLst>
                <a:ext uri="{FF2B5EF4-FFF2-40B4-BE49-F238E27FC236}">
                  <a16:creationId xmlns:a16="http://schemas.microsoft.com/office/drawing/2014/main" id="{0F4FB4DA-A2AE-429E-80CE-A5C1FCD1C983}"/>
                </a:ext>
              </a:extLst>
            </p:cNvPr>
            <p:cNvGrpSpPr/>
            <p:nvPr/>
          </p:nvGrpSpPr>
          <p:grpSpPr>
            <a:xfrm>
              <a:off x="92753" y="2251737"/>
              <a:ext cx="5192722" cy="2445396"/>
              <a:chOff x="-44700" y="201454"/>
              <a:chExt cx="9073432" cy="4272859"/>
            </a:xfrm>
            <a:grpFill/>
          </p:grpSpPr>
          <p:sp>
            <p:nvSpPr>
              <p:cNvPr id="7" name="Panama">
                <a:extLst>
                  <a:ext uri="{FF2B5EF4-FFF2-40B4-BE49-F238E27FC236}">
                    <a16:creationId xmlns:a16="http://schemas.microsoft.com/office/drawing/2014/main" id="{2D433B20-DF54-4BF0-AD77-34E47DD5A4FE}"/>
                  </a:ext>
                </a:extLst>
              </p:cNvPr>
              <p:cNvSpPr>
                <a:spLocks/>
              </p:cNvSpPr>
              <p:nvPr/>
            </p:nvSpPr>
            <p:spPr bwMode="auto">
              <a:xfrm>
                <a:off x="1506387" y="2259188"/>
                <a:ext cx="175540" cy="90353"/>
              </a:xfrm>
              <a:custGeom>
                <a:avLst/>
                <a:gdLst/>
                <a:ahLst/>
                <a:cxnLst>
                  <a:cxn ang="0">
                    <a:pos x="116" y="20"/>
                  </a:cxn>
                  <a:cxn ang="0">
                    <a:pos x="110" y="16"/>
                  </a:cxn>
                  <a:cxn ang="0">
                    <a:pos x="110" y="14"/>
                  </a:cxn>
                  <a:cxn ang="0">
                    <a:pos x="94" y="4"/>
                  </a:cxn>
                  <a:cxn ang="0">
                    <a:pos x="84" y="2"/>
                  </a:cxn>
                  <a:cxn ang="0">
                    <a:pos x="74" y="8"/>
                  </a:cxn>
                  <a:cxn ang="0">
                    <a:pos x="72" y="12"/>
                  </a:cxn>
                  <a:cxn ang="0">
                    <a:pos x="74" y="18"/>
                  </a:cxn>
                  <a:cxn ang="0">
                    <a:pos x="66" y="20"/>
                  </a:cxn>
                  <a:cxn ang="0">
                    <a:pos x="70" y="12"/>
                  </a:cxn>
                  <a:cxn ang="0">
                    <a:pos x="66" y="12"/>
                  </a:cxn>
                  <a:cxn ang="0">
                    <a:pos x="60" y="16"/>
                  </a:cxn>
                  <a:cxn ang="0">
                    <a:pos x="50" y="18"/>
                  </a:cxn>
                  <a:cxn ang="0">
                    <a:pos x="32" y="20"/>
                  </a:cxn>
                  <a:cxn ang="0">
                    <a:pos x="26" y="14"/>
                  </a:cxn>
                  <a:cxn ang="0">
                    <a:pos x="22" y="14"/>
                  </a:cxn>
                  <a:cxn ang="0">
                    <a:pos x="20" y="16"/>
                  </a:cxn>
                  <a:cxn ang="0">
                    <a:pos x="16" y="12"/>
                  </a:cxn>
                  <a:cxn ang="0">
                    <a:pos x="18" y="10"/>
                  </a:cxn>
                  <a:cxn ang="0">
                    <a:pos x="18" y="6"/>
                  </a:cxn>
                  <a:cxn ang="0">
                    <a:pos x="12" y="0"/>
                  </a:cxn>
                  <a:cxn ang="0">
                    <a:pos x="4" y="4"/>
                  </a:cxn>
                  <a:cxn ang="0">
                    <a:pos x="6" y="12"/>
                  </a:cxn>
                  <a:cxn ang="0">
                    <a:pos x="6" y="18"/>
                  </a:cxn>
                  <a:cxn ang="0">
                    <a:pos x="4" y="28"/>
                  </a:cxn>
                  <a:cxn ang="0">
                    <a:pos x="0" y="32"/>
                  </a:cxn>
                  <a:cxn ang="0">
                    <a:pos x="2" y="40"/>
                  </a:cxn>
                  <a:cxn ang="0">
                    <a:pos x="4" y="36"/>
                  </a:cxn>
                  <a:cxn ang="0">
                    <a:pos x="6" y="36"/>
                  </a:cxn>
                  <a:cxn ang="0">
                    <a:pos x="12" y="36"/>
                  </a:cxn>
                  <a:cxn ang="0">
                    <a:pos x="14" y="36"/>
                  </a:cxn>
                  <a:cxn ang="0">
                    <a:pos x="24" y="40"/>
                  </a:cxn>
                  <a:cxn ang="0">
                    <a:pos x="30" y="46"/>
                  </a:cxn>
                  <a:cxn ang="0">
                    <a:pos x="34" y="52"/>
                  </a:cxn>
                  <a:cxn ang="0">
                    <a:pos x="38" y="54"/>
                  </a:cxn>
                  <a:cxn ang="0">
                    <a:pos x="40" y="50"/>
                  </a:cxn>
                  <a:cxn ang="0">
                    <a:pos x="42" y="50"/>
                  </a:cxn>
                  <a:cxn ang="0">
                    <a:pos x="44" y="58"/>
                  </a:cxn>
                  <a:cxn ang="0">
                    <a:pos x="56" y="62"/>
                  </a:cxn>
                  <a:cxn ang="0">
                    <a:pos x="62" y="54"/>
                  </a:cxn>
                  <a:cxn ang="0">
                    <a:pos x="58" y="48"/>
                  </a:cxn>
                  <a:cxn ang="0">
                    <a:pos x="56" y="46"/>
                  </a:cxn>
                  <a:cxn ang="0">
                    <a:pos x="58" y="40"/>
                  </a:cxn>
                  <a:cxn ang="0">
                    <a:pos x="70" y="28"/>
                  </a:cxn>
                  <a:cxn ang="0">
                    <a:pos x="70" y="26"/>
                  </a:cxn>
                  <a:cxn ang="0">
                    <a:pos x="80" y="24"/>
                  </a:cxn>
                  <a:cxn ang="0">
                    <a:pos x="94" y="30"/>
                  </a:cxn>
                  <a:cxn ang="0">
                    <a:pos x="100" y="30"/>
                  </a:cxn>
                  <a:cxn ang="0">
                    <a:pos x="100" y="38"/>
                  </a:cxn>
                  <a:cxn ang="0">
                    <a:pos x="112" y="28"/>
                  </a:cxn>
                  <a:cxn ang="0">
                    <a:pos x="110" y="38"/>
                  </a:cxn>
                  <a:cxn ang="0">
                    <a:pos x="104" y="40"/>
                  </a:cxn>
                  <a:cxn ang="0">
                    <a:pos x="100" y="48"/>
                  </a:cxn>
                  <a:cxn ang="0">
                    <a:pos x="102" y="54"/>
                  </a:cxn>
                  <a:cxn ang="0">
                    <a:pos x="104" y="60"/>
                  </a:cxn>
                  <a:cxn ang="0">
                    <a:pos x="106" y="58"/>
                  </a:cxn>
                  <a:cxn ang="0">
                    <a:pos x="108" y="52"/>
                  </a:cxn>
                  <a:cxn ang="0">
                    <a:pos x="118" y="50"/>
                  </a:cxn>
                  <a:cxn ang="0">
                    <a:pos x="120" y="44"/>
                  </a:cxn>
                  <a:cxn ang="0">
                    <a:pos x="120" y="40"/>
                  </a:cxn>
                  <a:cxn ang="0">
                    <a:pos x="118" y="36"/>
                  </a:cxn>
                  <a:cxn ang="0">
                    <a:pos x="118" y="32"/>
                  </a:cxn>
                  <a:cxn ang="0">
                    <a:pos x="120" y="24"/>
                  </a:cxn>
                </a:cxnLst>
                <a:rect l="0" t="0" r="r" b="b"/>
                <a:pathLst>
                  <a:path w="122" h="62">
                    <a:moveTo>
                      <a:pt x="120" y="24"/>
                    </a:moveTo>
                    <a:lnTo>
                      <a:pt x="120" y="24"/>
                    </a:lnTo>
                    <a:lnTo>
                      <a:pt x="116" y="20"/>
                    </a:lnTo>
                    <a:lnTo>
                      <a:pt x="114" y="20"/>
                    </a:lnTo>
                    <a:lnTo>
                      <a:pt x="112" y="18"/>
                    </a:lnTo>
                    <a:lnTo>
                      <a:pt x="110" y="16"/>
                    </a:lnTo>
                    <a:lnTo>
                      <a:pt x="110" y="16"/>
                    </a:lnTo>
                    <a:lnTo>
                      <a:pt x="108" y="14"/>
                    </a:lnTo>
                    <a:lnTo>
                      <a:pt x="110" y="14"/>
                    </a:lnTo>
                    <a:lnTo>
                      <a:pt x="104" y="10"/>
                    </a:lnTo>
                    <a:lnTo>
                      <a:pt x="104" y="10"/>
                    </a:lnTo>
                    <a:lnTo>
                      <a:pt x="94" y="4"/>
                    </a:lnTo>
                    <a:lnTo>
                      <a:pt x="90" y="4"/>
                    </a:lnTo>
                    <a:lnTo>
                      <a:pt x="90" y="4"/>
                    </a:lnTo>
                    <a:lnTo>
                      <a:pt x="84" y="2"/>
                    </a:lnTo>
                    <a:lnTo>
                      <a:pt x="78" y="4"/>
                    </a:lnTo>
                    <a:lnTo>
                      <a:pt x="78" y="4"/>
                    </a:lnTo>
                    <a:lnTo>
                      <a:pt x="74" y="8"/>
                    </a:lnTo>
                    <a:lnTo>
                      <a:pt x="72" y="10"/>
                    </a:lnTo>
                    <a:lnTo>
                      <a:pt x="72" y="12"/>
                    </a:lnTo>
                    <a:lnTo>
                      <a:pt x="72" y="12"/>
                    </a:lnTo>
                    <a:lnTo>
                      <a:pt x="78" y="16"/>
                    </a:lnTo>
                    <a:lnTo>
                      <a:pt x="78" y="16"/>
                    </a:lnTo>
                    <a:lnTo>
                      <a:pt x="74" y="18"/>
                    </a:lnTo>
                    <a:lnTo>
                      <a:pt x="74" y="18"/>
                    </a:lnTo>
                    <a:lnTo>
                      <a:pt x="68" y="20"/>
                    </a:lnTo>
                    <a:lnTo>
                      <a:pt x="66" y="20"/>
                    </a:lnTo>
                    <a:lnTo>
                      <a:pt x="68" y="16"/>
                    </a:lnTo>
                    <a:lnTo>
                      <a:pt x="68" y="16"/>
                    </a:lnTo>
                    <a:lnTo>
                      <a:pt x="70" y="12"/>
                    </a:lnTo>
                    <a:lnTo>
                      <a:pt x="70" y="10"/>
                    </a:lnTo>
                    <a:lnTo>
                      <a:pt x="68" y="10"/>
                    </a:lnTo>
                    <a:lnTo>
                      <a:pt x="66" y="12"/>
                    </a:lnTo>
                    <a:lnTo>
                      <a:pt x="66" y="12"/>
                    </a:lnTo>
                    <a:lnTo>
                      <a:pt x="64" y="14"/>
                    </a:lnTo>
                    <a:lnTo>
                      <a:pt x="60" y="16"/>
                    </a:lnTo>
                    <a:lnTo>
                      <a:pt x="54" y="16"/>
                    </a:lnTo>
                    <a:lnTo>
                      <a:pt x="50" y="18"/>
                    </a:lnTo>
                    <a:lnTo>
                      <a:pt x="50" y="18"/>
                    </a:lnTo>
                    <a:lnTo>
                      <a:pt x="46" y="20"/>
                    </a:lnTo>
                    <a:lnTo>
                      <a:pt x="40" y="20"/>
                    </a:lnTo>
                    <a:lnTo>
                      <a:pt x="32" y="20"/>
                    </a:lnTo>
                    <a:lnTo>
                      <a:pt x="30" y="18"/>
                    </a:lnTo>
                    <a:lnTo>
                      <a:pt x="30" y="18"/>
                    </a:lnTo>
                    <a:lnTo>
                      <a:pt x="26" y="14"/>
                    </a:lnTo>
                    <a:lnTo>
                      <a:pt x="22" y="10"/>
                    </a:lnTo>
                    <a:lnTo>
                      <a:pt x="22" y="10"/>
                    </a:lnTo>
                    <a:lnTo>
                      <a:pt x="22" y="14"/>
                    </a:lnTo>
                    <a:lnTo>
                      <a:pt x="22" y="16"/>
                    </a:lnTo>
                    <a:lnTo>
                      <a:pt x="22" y="16"/>
                    </a:lnTo>
                    <a:lnTo>
                      <a:pt x="20" y="16"/>
                    </a:lnTo>
                    <a:lnTo>
                      <a:pt x="20" y="16"/>
                    </a:lnTo>
                    <a:lnTo>
                      <a:pt x="16" y="14"/>
                    </a:lnTo>
                    <a:lnTo>
                      <a:pt x="16" y="12"/>
                    </a:lnTo>
                    <a:lnTo>
                      <a:pt x="18" y="10"/>
                    </a:lnTo>
                    <a:lnTo>
                      <a:pt x="18" y="10"/>
                    </a:lnTo>
                    <a:lnTo>
                      <a:pt x="18" y="10"/>
                    </a:lnTo>
                    <a:lnTo>
                      <a:pt x="16" y="8"/>
                    </a:lnTo>
                    <a:lnTo>
                      <a:pt x="18" y="6"/>
                    </a:lnTo>
                    <a:lnTo>
                      <a:pt x="18" y="6"/>
                    </a:lnTo>
                    <a:lnTo>
                      <a:pt x="18" y="6"/>
                    </a:lnTo>
                    <a:lnTo>
                      <a:pt x="16" y="4"/>
                    </a:lnTo>
                    <a:lnTo>
                      <a:pt x="12" y="0"/>
                    </a:lnTo>
                    <a:lnTo>
                      <a:pt x="12" y="0"/>
                    </a:lnTo>
                    <a:lnTo>
                      <a:pt x="8" y="2"/>
                    </a:lnTo>
                    <a:lnTo>
                      <a:pt x="4" y="4"/>
                    </a:lnTo>
                    <a:lnTo>
                      <a:pt x="4" y="6"/>
                    </a:lnTo>
                    <a:lnTo>
                      <a:pt x="4" y="8"/>
                    </a:lnTo>
                    <a:lnTo>
                      <a:pt x="6" y="12"/>
                    </a:lnTo>
                    <a:lnTo>
                      <a:pt x="8" y="16"/>
                    </a:lnTo>
                    <a:lnTo>
                      <a:pt x="6" y="18"/>
                    </a:lnTo>
                    <a:lnTo>
                      <a:pt x="6" y="18"/>
                    </a:lnTo>
                    <a:lnTo>
                      <a:pt x="4" y="22"/>
                    </a:lnTo>
                    <a:lnTo>
                      <a:pt x="4" y="26"/>
                    </a:lnTo>
                    <a:lnTo>
                      <a:pt x="4" y="28"/>
                    </a:lnTo>
                    <a:lnTo>
                      <a:pt x="2" y="30"/>
                    </a:lnTo>
                    <a:lnTo>
                      <a:pt x="2" y="30"/>
                    </a:lnTo>
                    <a:lnTo>
                      <a:pt x="0" y="32"/>
                    </a:lnTo>
                    <a:lnTo>
                      <a:pt x="2" y="34"/>
                    </a:lnTo>
                    <a:lnTo>
                      <a:pt x="2" y="36"/>
                    </a:lnTo>
                    <a:lnTo>
                      <a:pt x="2" y="40"/>
                    </a:lnTo>
                    <a:lnTo>
                      <a:pt x="2" y="40"/>
                    </a:lnTo>
                    <a:lnTo>
                      <a:pt x="4" y="40"/>
                    </a:lnTo>
                    <a:lnTo>
                      <a:pt x="4" y="36"/>
                    </a:lnTo>
                    <a:lnTo>
                      <a:pt x="4" y="36"/>
                    </a:lnTo>
                    <a:lnTo>
                      <a:pt x="6" y="36"/>
                    </a:lnTo>
                    <a:lnTo>
                      <a:pt x="6" y="36"/>
                    </a:lnTo>
                    <a:lnTo>
                      <a:pt x="8" y="36"/>
                    </a:lnTo>
                    <a:lnTo>
                      <a:pt x="12" y="36"/>
                    </a:lnTo>
                    <a:lnTo>
                      <a:pt x="12" y="36"/>
                    </a:lnTo>
                    <a:lnTo>
                      <a:pt x="12" y="34"/>
                    </a:lnTo>
                    <a:lnTo>
                      <a:pt x="12" y="34"/>
                    </a:lnTo>
                    <a:lnTo>
                      <a:pt x="14" y="36"/>
                    </a:lnTo>
                    <a:lnTo>
                      <a:pt x="18" y="38"/>
                    </a:lnTo>
                    <a:lnTo>
                      <a:pt x="18" y="38"/>
                    </a:lnTo>
                    <a:lnTo>
                      <a:pt x="24" y="40"/>
                    </a:lnTo>
                    <a:lnTo>
                      <a:pt x="26" y="42"/>
                    </a:lnTo>
                    <a:lnTo>
                      <a:pt x="28" y="44"/>
                    </a:lnTo>
                    <a:lnTo>
                      <a:pt x="30" y="46"/>
                    </a:lnTo>
                    <a:lnTo>
                      <a:pt x="30" y="46"/>
                    </a:lnTo>
                    <a:lnTo>
                      <a:pt x="32" y="50"/>
                    </a:lnTo>
                    <a:lnTo>
                      <a:pt x="34" y="52"/>
                    </a:lnTo>
                    <a:lnTo>
                      <a:pt x="34" y="54"/>
                    </a:lnTo>
                    <a:lnTo>
                      <a:pt x="38" y="54"/>
                    </a:lnTo>
                    <a:lnTo>
                      <a:pt x="38" y="54"/>
                    </a:lnTo>
                    <a:lnTo>
                      <a:pt x="40" y="54"/>
                    </a:lnTo>
                    <a:lnTo>
                      <a:pt x="40" y="52"/>
                    </a:lnTo>
                    <a:lnTo>
                      <a:pt x="40" y="50"/>
                    </a:lnTo>
                    <a:lnTo>
                      <a:pt x="44" y="48"/>
                    </a:lnTo>
                    <a:lnTo>
                      <a:pt x="44" y="48"/>
                    </a:lnTo>
                    <a:lnTo>
                      <a:pt x="42" y="50"/>
                    </a:lnTo>
                    <a:lnTo>
                      <a:pt x="42" y="52"/>
                    </a:lnTo>
                    <a:lnTo>
                      <a:pt x="44" y="58"/>
                    </a:lnTo>
                    <a:lnTo>
                      <a:pt x="44" y="58"/>
                    </a:lnTo>
                    <a:lnTo>
                      <a:pt x="48" y="62"/>
                    </a:lnTo>
                    <a:lnTo>
                      <a:pt x="52" y="62"/>
                    </a:lnTo>
                    <a:lnTo>
                      <a:pt x="56" y="62"/>
                    </a:lnTo>
                    <a:lnTo>
                      <a:pt x="60" y="58"/>
                    </a:lnTo>
                    <a:lnTo>
                      <a:pt x="60" y="58"/>
                    </a:lnTo>
                    <a:lnTo>
                      <a:pt x="62" y="54"/>
                    </a:lnTo>
                    <a:lnTo>
                      <a:pt x="60" y="52"/>
                    </a:lnTo>
                    <a:lnTo>
                      <a:pt x="58" y="50"/>
                    </a:lnTo>
                    <a:lnTo>
                      <a:pt x="58" y="48"/>
                    </a:lnTo>
                    <a:lnTo>
                      <a:pt x="58" y="48"/>
                    </a:lnTo>
                    <a:lnTo>
                      <a:pt x="58" y="46"/>
                    </a:lnTo>
                    <a:lnTo>
                      <a:pt x="56" y="46"/>
                    </a:lnTo>
                    <a:lnTo>
                      <a:pt x="56" y="44"/>
                    </a:lnTo>
                    <a:lnTo>
                      <a:pt x="58" y="40"/>
                    </a:lnTo>
                    <a:lnTo>
                      <a:pt x="58" y="40"/>
                    </a:lnTo>
                    <a:lnTo>
                      <a:pt x="64" y="34"/>
                    </a:lnTo>
                    <a:lnTo>
                      <a:pt x="68" y="30"/>
                    </a:lnTo>
                    <a:lnTo>
                      <a:pt x="70" y="28"/>
                    </a:lnTo>
                    <a:lnTo>
                      <a:pt x="70" y="26"/>
                    </a:lnTo>
                    <a:lnTo>
                      <a:pt x="70" y="26"/>
                    </a:lnTo>
                    <a:lnTo>
                      <a:pt x="70" y="26"/>
                    </a:lnTo>
                    <a:lnTo>
                      <a:pt x="72" y="24"/>
                    </a:lnTo>
                    <a:lnTo>
                      <a:pt x="80" y="24"/>
                    </a:lnTo>
                    <a:lnTo>
                      <a:pt x="80" y="24"/>
                    </a:lnTo>
                    <a:lnTo>
                      <a:pt x="88" y="24"/>
                    </a:lnTo>
                    <a:lnTo>
                      <a:pt x="92" y="26"/>
                    </a:lnTo>
                    <a:lnTo>
                      <a:pt x="94" y="30"/>
                    </a:lnTo>
                    <a:lnTo>
                      <a:pt x="96" y="30"/>
                    </a:lnTo>
                    <a:lnTo>
                      <a:pt x="96" y="30"/>
                    </a:lnTo>
                    <a:lnTo>
                      <a:pt x="100" y="30"/>
                    </a:lnTo>
                    <a:lnTo>
                      <a:pt x="100" y="32"/>
                    </a:lnTo>
                    <a:lnTo>
                      <a:pt x="100" y="38"/>
                    </a:lnTo>
                    <a:lnTo>
                      <a:pt x="100" y="38"/>
                    </a:lnTo>
                    <a:lnTo>
                      <a:pt x="108" y="34"/>
                    </a:lnTo>
                    <a:lnTo>
                      <a:pt x="112" y="28"/>
                    </a:lnTo>
                    <a:lnTo>
                      <a:pt x="112" y="28"/>
                    </a:lnTo>
                    <a:lnTo>
                      <a:pt x="112" y="36"/>
                    </a:lnTo>
                    <a:lnTo>
                      <a:pt x="112" y="38"/>
                    </a:lnTo>
                    <a:lnTo>
                      <a:pt x="110" y="38"/>
                    </a:lnTo>
                    <a:lnTo>
                      <a:pt x="110" y="38"/>
                    </a:lnTo>
                    <a:lnTo>
                      <a:pt x="106" y="38"/>
                    </a:lnTo>
                    <a:lnTo>
                      <a:pt x="104" y="40"/>
                    </a:lnTo>
                    <a:lnTo>
                      <a:pt x="104" y="40"/>
                    </a:lnTo>
                    <a:lnTo>
                      <a:pt x="102" y="44"/>
                    </a:lnTo>
                    <a:lnTo>
                      <a:pt x="100" y="48"/>
                    </a:lnTo>
                    <a:lnTo>
                      <a:pt x="102" y="52"/>
                    </a:lnTo>
                    <a:lnTo>
                      <a:pt x="102" y="54"/>
                    </a:lnTo>
                    <a:lnTo>
                      <a:pt x="102" y="54"/>
                    </a:lnTo>
                    <a:lnTo>
                      <a:pt x="100" y="58"/>
                    </a:lnTo>
                    <a:lnTo>
                      <a:pt x="102" y="58"/>
                    </a:lnTo>
                    <a:lnTo>
                      <a:pt x="104" y="60"/>
                    </a:lnTo>
                    <a:lnTo>
                      <a:pt x="104" y="62"/>
                    </a:lnTo>
                    <a:lnTo>
                      <a:pt x="104" y="62"/>
                    </a:lnTo>
                    <a:lnTo>
                      <a:pt x="106" y="58"/>
                    </a:lnTo>
                    <a:lnTo>
                      <a:pt x="108" y="54"/>
                    </a:lnTo>
                    <a:lnTo>
                      <a:pt x="108" y="54"/>
                    </a:lnTo>
                    <a:lnTo>
                      <a:pt x="108" y="52"/>
                    </a:lnTo>
                    <a:lnTo>
                      <a:pt x="110" y="52"/>
                    </a:lnTo>
                    <a:lnTo>
                      <a:pt x="112" y="52"/>
                    </a:lnTo>
                    <a:lnTo>
                      <a:pt x="118" y="50"/>
                    </a:lnTo>
                    <a:lnTo>
                      <a:pt x="118" y="50"/>
                    </a:lnTo>
                    <a:lnTo>
                      <a:pt x="120" y="46"/>
                    </a:lnTo>
                    <a:lnTo>
                      <a:pt x="120" y="44"/>
                    </a:lnTo>
                    <a:lnTo>
                      <a:pt x="118" y="44"/>
                    </a:lnTo>
                    <a:lnTo>
                      <a:pt x="120" y="40"/>
                    </a:lnTo>
                    <a:lnTo>
                      <a:pt x="120" y="40"/>
                    </a:lnTo>
                    <a:lnTo>
                      <a:pt x="122" y="38"/>
                    </a:lnTo>
                    <a:lnTo>
                      <a:pt x="120" y="38"/>
                    </a:lnTo>
                    <a:lnTo>
                      <a:pt x="118" y="36"/>
                    </a:lnTo>
                    <a:lnTo>
                      <a:pt x="118" y="34"/>
                    </a:lnTo>
                    <a:lnTo>
                      <a:pt x="118" y="34"/>
                    </a:lnTo>
                    <a:lnTo>
                      <a:pt x="118" y="32"/>
                    </a:lnTo>
                    <a:lnTo>
                      <a:pt x="118" y="30"/>
                    </a:lnTo>
                    <a:lnTo>
                      <a:pt x="118" y="28"/>
                    </a:lnTo>
                    <a:lnTo>
                      <a:pt x="120" y="24"/>
                    </a:lnTo>
                    <a:lnTo>
                      <a:pt x="120" y="2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 name="Uruguay">
                <a:extLst>
                  <a:ext uri="{FF2B5EF4-FFF2-40B4-BE49-F238E27FC236}">
                    <a16:creationId xmlns:a16="http://schemas.microsoft.com/office/drawing/2014/main" id="{8297A32D-5F01-43EB-81A8-D6027D2301B4}"/>
                  </a:ext>
                </a:extLst>
              </p:cNvPr>
              <p:cNvSpPr>
                <a:spLocks/>
              </p:cNvSpPr>
              <p:nvPr/>
            </p:nvSpPr>
            <p:spPr bwMode="auto">
              <a:xfrm>
                <a:off x="2366824" y="3693191"/>
                <a:ext cx="152519" cy="166135"/>
              </a:xfrm>
              <a:custGeom>
                <a:avLst/>
                <a:gdLst/>
                <a:ahLst/>
                <a:cxnLst>
                  <a:cxn ang="0">
                    <a:pos x="6" y="78"/>
                  </a:cxn>
                  <a:cxn ang="0">
                    <a:pos x="10" y="96"/>
                  </a:cxn>
                  <a:cxn ang="0">
                    <a:pos x="20" y="102"/>
                  </a:cxn>
                  <a:cxn ang="0">
                    <a:pos x="36" y="104"/>
                  </a:cxn>
                  <a:cxn ang="0">
                    <a:pos x="38" y="106"/>
                  </a:cxn>
                  <a:cxn ang="0">
                    <a:pos x="48" y="108"/>
                  </a:cxn>
                  <a:cxn ang="0">
                    <a:pos x="58" y="110"/>
                  </a:cxn>
                  <a:cxn ang="0">
                    <a:pos x="62" y="112"/>
                  </a:cxn>
                  <a:cxn ang="0">
                    <a:pos x="82" y="114"/>
                  </a:cxn>
                  <a:cxn ang="0">
                    <a:pos x="94" y="108"/>
                  </a:cxn>
                  <a:cxn ang="0">
                    <a:pos x="106" y="98"/>
                  </a:cxn>
                  <a:cxn ang="0">
                    <a:pos x="102" y="90"/>
                  </a:cxn>
                  <a:cxn ang="0">
                    <a:pos x="104" y="82"/>
                  </a:cxn>
                  <a:cxn ang="0">
                    <a:pos x="106" y="72"/>
                  </a:cxn>
                  <a:cxn ang="0">
                    <a:pos x="98" y="64"/>
                  </a:cxn>
                  <a:cxn ang="0">
                    <a:pos x="92" y="58"/>
                  </a:cxn>
                  <a:cxn ang="0">
                    <a:pos x="88" y="56"/>
                  </a:cxn>
                  <a:cxn ang="0">
                    <a:pos x="82" y="50"/>
                  </a:cxn>
                  <a:cxn ang="0">
                    <a:pos x="66" y="38"/>
                  </a:cxn>
                  <a:cxn ang="0">
                    <a:pos x="56" y="34"/>
                  </a:cxn>
                  <a:cxn ang="0">
                    <a:pos x="52" y="30"/>
                  </a:cxn>
                  <a:cxn ang="0">
                    <a:pos x="46" y="32"/>
                  </a:cxn>
                  <a:cxn ang="0">
                    <a:pos x="44" y="32"/>
                  </a:cxn>
                  <a:cxn ang="0">
                    <a:pos x="42" y="26"/>
                  </a:cxn>
                  <a:cxn ang="0">
                    <a:pos x="40" y="14"/>
                  </a:cxn>
                  <a:cxn ang="0">
                    <a:pos x="34" y="6"/>
                  </a:cxn>
                  <a:cxn ang="0">
                    <a:pos x="30" y="0"/>
                  </a:cxn>
                  <a:cxn ang="0">
                    <a:pos x="22" y="2"/>
                  </a:cxn>
                  <a:cxn ang="0">
                    <a:pos x="12" y="8"/>
                  </a:cxn>
                  <a:cxn ang="0">
                    <a:pos x="4" y="8"/>
                  </a:cxn>
                  <a:cxn ang="0">
                    <a:pos x="2" y="24"/>
                  </a:cxn>
                  <a:cxn ang="0">
                    <a:pos x="2" y="38"/>
                  </a:cxn>
                  <a:cxn ang="0">
                    <a:pos x="0" y="44"/>
                  </a:cxn>
                  <a:cxn ang="0">
                    <a:pos x="4" y="62"/>
                  </a:cxn>
                  <a:cxn ang="0">
                    <a:pos x="6" y="74"/>
                  </a:cxn>
                  <a:cxn ang="0">
                    <a:pos x="6" y="78"/>
                  </a:cxn>
                </a:cxnLst>
                <a:rect l="0" t="0" r="r" b="b"/>
                <a:pathLst>
                  <a:path w="106" h="114">
                    <a:moveTo>
                      <a:pt x="6" y="78"/>
                    </a:moveTo>
                    <a:lnTo>
                      <a:pt x="6" y="78"/>
                    </a:lnTo>
                    <a:lnTo>
                      <a:pt x="8" y="88"/>
                    </a:lnTo>
                    <a:lnTo>
                      <a:pt x="10" y="96"/>
                    </a:lnTo>
                    <a:lnTo>
                      <a:pt x="16" y="100"/>
                    </a:lnTo>
                    <a:lnTo>
                      <a:pt x="20" y="102"/>
                    </a:lnTo>
                    <a:lnTo>
                      <a:pt x="30" y="104"/>
                    </a:lnTo>
                    <a:lnTo>
                      <a:pt x="36" y="104"/>
                    </a:lnTo>
                    <a:lnTo>
                      <a:pt x="38" y="106"/>
                    </a:lnTo>
                    <a:lnTo>
                      <a:pt x="38" y="106"/>
                    </a:lnTo>
                    <a:lnTo>
                      <a:pt x="42" y="108"/>
                    </a:lnTo>
                    <a:lnTo>
                      <a:pt x="48" y="108"/>
                    </a:lnTo>
                    <a:lnTo>
                      <a:pt x="52" y="108"/>
                    </a:lnTo>
                    <a:lnTo>
                      <a:pt x="58" y="110"/>
                    </a:lnTo>
                    <a:lnTo>
                      <a:pt x="58" y="110"/>
                    </a:lnTo>
                    <a:lnTo>
                      <a:pt x="62" y="112"/>
                    </a:lnTo>
                    <a:lnTo>
                      <a:pt x="68" y="114"/>
                    </a:lnTo>
                    <a:lnTo>
                      <a:pt x="82" y="114"/>
                    </a:lnTo>
                    <a:lnTo>
                      <a:pt x="88" y="112"/>
                    </a:lnTo>
                    <a:lnTo>
                      <a:pt x="94" y="108"/>
                    </a:lnTo>
                    <a:lnTo>
                      <a:pt x="100" y="102"/>
                    </a:lnTo>
                    <a:lnTo>
                      <a:pt x="106" y="98"/>
                    </a:lnTo>
                    <a:lnTo>
                      <a:pt x="106" y="98"/>
                    </a:lnTo>
                    <a:lnTo>
                      <a:pt x="102" y="90"/>
                    </a:lnTo>
                    <a:lnTo>
                      <a:pt x="104" y="82"/>
                    </a:lnTo>
                    <a:lnTo>
                      <a:pt x="104" y="82"/>
                    </a:lnTo>
                    <a:lnTo>
                      <a:pt x="106" y="74"/>
                    </a:lnTo>
                    <a:lnTo>
                      <a:pt x="106" y="72"/>
                    </a:lnTo>
                    <a:lnTo>
                      <a:pt x="102" y="70"/>
                    </a:lnTo>
                    <a:lnTo>
                      <a:pt x="98" y="64"/>
                    </a:lnTo>
                    <a:lnTo>
                      <a:pt x="98" y="64"/>
                    </a:lnTo>
                    <a:lnTo>
                      <a:pt x="92" y="58"/>
                    </a:lnTo>
                    <a:lnTo>
                      <a:pt x="90" y="56"/>
                    </a:lnTo>
                    <a:lnTo>
                      <a:pt x="88" y="56"/>
                    </a:lnTo>
                    <a:lnTo>
                      <a:pt x="82" y="50"/>
                    </a:lnTo>
                    <a:lnTo>
                      <a:pt x="82" y="50"/>
                    </a:lnTo>
                    <a:lnTo>
                      <a:pt x="74" y="42"/>
                    </a:lnTo>
                    <a:lnTo>
                      <a:pt x="66" y="38"/>
                    </a:lnTo>
                    <a:lnTo>
                      <a:pt x="60" y="38"/>
                    </a:lnTo>
                    <a:lnTo>
                      <a:pt x="56" y="34"/>
                    </a:lnTo>
                    <a:lnTo>
                      <a:pt x="56" y="34"/>
                    </a:lnTo>
                    <a:lnTo>
                      <a:pt x="52" y="30"/>
                    </a:lnTo>
                    <a:lnTo>
                      <a:pt x="50" y="32"/>
                    </a:lnTo>
                    <a:lnTo>
                      <a:pt x="46" y="32"/>
                    </a:lnTo>
                    <a:lnTo>
                      <a:pt x="46" y="32"/>
                    </a:lnTo>
                    <a:lnTo>
                      <a:pt x="44" y="32"/>
                    </a:lnTo>
                    <a:lnTo>
                      <a:pt x="44" y="30"/>
                    </a:lnTo>
                    <a:lnTo>
                      <a:pt x="42" y="26"/>
                    </a:lnTo>
                    <a:lnTo>
                      <a:pt x="42" y="20"/>
                    </a:lnTo>
                    <a:lnTo>
                      <a:pt x="40" y="14"/>
                    </a:lnTo>
                    <a:lnTo>
                      <a:pt x="40" y="14"/>
                    </a:lnTo>
                    <a:lnTo>
                      <a:pt x="34" y="6"/>
                    </a:lnTo>
                    <a:lnTo>
                      <a:pt x="32" y="2"/>
                    </a:lnTo>
                    <a:lnTo>
                      <a:pt x="30" y="0"/>
                    </a:lnTo>
                    <a:lnTo>
                      <a:pt x="30" y="0"/>
                    </a:lnTo>
                    <a:lnTo>
                      <a:pt x="22" y="2"/>
                    </a:lnTo>
                    <a:lnTo>
                      <a:pt x="16" y="4"/>
                    </a:lnTo>
                    <a:lnTo>
                      <a:pt x="12" y="8"/>
                    </a:lnTo>
                    <a:lnTo>
                      <a:pt x="4" y="8"/>
                    </a:lnTo>
                    <a:lnTo>
                      <a:pt x="4" y="8"/>
                    </a:lnTo>
                    <a:lnTo>
                      <a:pt x="2" y="18"/>
                    </a:lnTo>
                    <a:lnTo>
                      <a:pt x="2" y="24"/>
                    </a:lnTo>
                    <a:lnTo>
                      <a:pt x="2" y="28"/>
                    </a:lnTo>
                    <a:lnTo>
                      <a:pt x="2" y="38"/>
                    </a:lnTo>
                    <a:lnTo>
                      <a:pt x="2" y="38"/>
                    </a:lnTo>
                    <a:lnTo>
                      <a:pt x="0" y="44"/>
                    </a:lnTo>
                    <a:lnTo>
                      <a:pt x="0" y="50"/>
                    </a:lnTo>
                    <a:lnTo>
                      <a:pt x="4" y="62"/>
                    </a:lnTo>
                    <a:lnTo>
                      <a:pt x="6" y="70"/>
                    </a:lnTo>
                    <a:lnTo>
                      <a:pt x="6" y="74"/>
                    </a:lnTo>
                    <a:lnTo>
                      <a:pt x="6" y="78"/>
                    </a:lnTo>
                    <a:lnTo>
                      <a:pt x="6" y="7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 name="Paraguay">
                <a:extLst>
                  <a:ext uri="{FF2B5EF4-FFF2-40B4-BE49-F238E27FC236}">
                    <a16:creationId xmlns:a16="http://schemas.microsoft.com/office/drawing/2014/main" id="{B535A375-8D4F-4FF0-9F1D-08C0D4D517A5}"/>
                  </a:ext>
                </a:extLst>
              </p:cNvPr>
              <p:cNvSpPr>
                <a:spLocks/>
              </p:cNvSpPr>
              <p:nvPr/>
            </p:nvSpPr>
            <p:spPr bwMode="auto">
              <a:xfrm>
                <a:off x="2174017" y="3311372"/>
                <a:ext cx="261872" cy="308952"/>
              </a:xfrm>
              <a:custGeom>
                <a:avLst/>
                <a:gdLst/>
                <a:ahLst/>
                <a:cxnLst>
                  <a:cxn ang="0">
                    <a:pos x="4" y="82"/>
                  </a:cxn>
                  <a:cxn ang="0">
                    <a:pos x="4" y="58"/>
                  </a:cxn>
                  <a:cxn ang="0">
                    <a:pos x="0" y="36"/>
                  </a:cxn>
                  <a:cxn ang="0">
                    <a:pos x="6" y="24"/>
                  </a:cxn>
                  <a:cxn ang="0">
                    <a:pos x="12" y="8"/>
                  </a:cxn>
                  <a:cxn ang="0">
                    <a:pos x="46" y="0"/>
                  </a:cxn>
                  <a:cxn ang="0">
                    <a:pos x="70" y="2"/>
                  </a:cxn>
                  <a:cxn ang="0">
                    <a:pos x="84" y="10"/>
                  </a:cxn>
                  <a:cxn ang="0">
                    <a:pos x="94" y="20"/>
                  </a:cxn>
                  <a:cxn ang="0">
                    <a:pos x="100" y="34"/>
                  </a:cxn>
                  <a:cxn ang="0">
                    <a:pos x="108" y="48"/>
                  </a:cxn>
                  <a:cxn ang="0">
                    <a:pos x="106" y="62"/>
                  </a:cxn>
                  <a:cxn ang="0">
                    <a:pos x="106" y="84"/>
                  </a:cxn>
                  <a:cxn ang="0">
                    <a:pos x="120" y="88"/>
                  </a:cxn>
                  <a:cxn ang="0">
                    <a:pos x="134" y="90"/>
                  </a:cxn>
                  <a:cxn ang="0">
                    <a:pos x="148" y="94"/>
                  </a:cxn>
                  <a:cxn ang="0">
                    <a:pos x="154" y="98"/>
                  </a:cxn>
                  <a:cxn ang="0">
                    <a:pos x="154" y="114"/>
                  </a:cxn>
                  <a:cxn ang="0">
                    <a:pos x="156" y="126"/>
                  </a:cxn>
                  <a:cxn ang="0">
                    <a:pos x="164" y="128"/>
                  </a:cxn>
                  <a:cxn ang="0">
                    <a:pos x="178" y="130"/>
                  </a:cxn>
                  <a:cxn ang="0">
                    <a:pos x="180" y="144"/>
                  </a:cxn>
                  <a:cxn ang="0">
                    <a:pos x="180" y="172"/>
                  </a:cxn>
                  <a:cxn ang="0">
                    <a:pos x="178" y="182"/>
                  </a:cxn>
                  <a:cxn ang="0">
                    <a:pos x="176" y="188"/>
                  </a:cxn>
                  <a:cxn ang="0">
                    <a:pos x="172" y="192"/>
                  </a:cxn>
                  <a:cxn ang="0">
                    <a:pos x="166" y="202"/>
                  </a:cxn>
                  <a:cxn ang="0">
                    <a:pos x="154" y="206"/>
                  </a:cxn>
                  <a:cxn ang="0">
                    <a:pos x="146" y="210"/>
                  </a:cxn>
                  <a:cxn ang="0">
                    <a:pos x="138" y="212"/>
                  </a:cxn>
                  <a:cxn ang="0">
                    <a:pos x="134" y="210"/>
                  </a:cxn>
                  <a:cxn ang="0">
                    <a:pos x="112" y="202"/>
                  </a:cxn>
                  <a:cxn ang="0">
                    <a:pos x="100" y="202"/>
                  </a:cxn>
                  <a:cxn ang="0">
                    <a:pos x="104" y="190"/>
                  </a:cxn>
                  <a:cxn ang="0">
                    <a:pos x="108" y="178"/>
                  </a:cxn>
                  <a:cxn ang="0">
                    <a:pos x="112" y="170"/>
                  </a:cxn>
                  <a:cxn ang="0">
                    <a:pos x="104" y="162"/>
                  </a:cxn>
                  <a:cxn ang="0">
                    <a:pos x="96" y="154"/>
                  </a:cxn>
                  <a:cxn ang="0">
                    <a:pos x="78" y="142"/>
                  </a:cxn>
                  <a:cxn ang="0">
                    <a:pos x="66" y="138"/>
                  </a:cxn>
                  <a:cxn ang="0">
                    <a:pos x="50" y="132"/>
                  </a:cxn>
                  <a:cxn ang="0">
                    <a:pos x="44" y="128"/>
                  </a:cxn>
                  <a:cxn ang="0">
                    <a:pos x="18" y="106"/>
                  </a:cxn>
                  <a:cxn ang="0">
                    <a:pos x="12" y="100"/>
                  </a:cxn>
                  <a:cxn ang="0">
                    <a:pos x="6" y="90"/>
                  </a:cxn>
                </a:cxnLst>
                <a:rect l="0" t="0" r="r" b="b"/>
                <a:pathLst>
                  <a:path w="182" h="212">
                    <a:moveTo>
                      <a:pt x="6" y="90"/>
                    </a:moveTo>
                    <a:lnTo>
                      <a:pt x="6" y="90"/>
                    </a:lnTo>
                    <a:lnTo>
                      <a:pt x="4" y="82"/>
                    </a:lnTo>
                    <a:lnTo>
                      <a:pt x="4" y="68"/>
                    </a:lnTo>
                    <a:lnTo>
                      <a:pt x="4" y="68"/>
                    </a:lnTo>
                    <a:lnTo>
                      <a:pt x="4" y="58"/>
                    </a:lnTo>
                    <a:lnTo>
                      <a:pt x="2" y="48"/>
                    </a:lnTo>
                    <a:lnTo>
                      <a:pt x="0" y="40"/>
                    </a:lnTo>
                    <a:lnTo>
                      <a:pt x="0" y="36"/>
                    </a:lnTo>
                    <a:lnTo>
                      <a:pt x="2" y="32"/>
                    </a:lnTo>
                    <a:lnTo>
                      <a:pt x="2" y="32"/>
                    </a:lnTo>
                    <a:lnTo>
                      <a:pt x="6" y="24"/>
                    </a:lnTo>
                    <a:lnTo>
                      <a:pt x="8" y="16"/>
                    </a:lnTo>
                    <a:lnTo>
                      <a:pt x="10" y="10"/>
                    </a:lnTo>
                    <a:lnTo>
                      <a:pt x="12" y="8"/>
                    </a:lnTo>
                    <a:lnTo>
                      <a:pt x="16" y="6"/>
                    </a:lnTo>
                    <a:lnTo>
                      <a:pt x="16" y="6"/>
                    </a:lnTo>
                    <a:lnTo>
                      <a:pt x="46" y="0"/>
                    </a:lnTo>
                    <a:lnTo>
                      <a:pt x="58" y="0"/>
                    </a:lnTo>
                    <a:lnTo>
                      <a:pt x="70" y="2"/>
                    </a:lnTo>
                    <a:lnTo>
                      <a:pt x="70" y="2"/>
                    </a:lnTo>
                    <a:lnTo>
                      <a:pt x="80" y="6"/>
                    </a:lnTo>
                    <a:lnTo>
                      <a:pt x="82" y="8"/>
                    </a:lnTo>
                    <a:lnTo>
                      <a:pt x="84" y="10"/>
                    </a:lnTo>
                    <a:lnTo>
                      <a:pt x="92" y="14"/>
                    </a:lnTo>
                    <a:lnTo>
                      <a:pt x="92" y="14"/>
                    </a:lnTo>
                    <a:lnTo>
                      <a:pt x="94" y="20"/>
                    </a:lnTo>
                    <a:lnTo>
                      <a:pt x="94" y="24"/>
                    </a:lnTo>
                    <a:lnTo>
                      <a:pt x="94" y="26"/>
                    </a:lnTo>
                    <a:lnTo>
                      <a:pt x="100" y="34"/>
                    </a:lnTo>
                    <a:lnTo>
                      <a:pt x="100" y="34"/>
                    </a:lnTo>
                    <a:lnTo>
                      <a:pt x="106" y="42"/>
                    </a:lnTo>
                    <a:lnTo>
                      <a:pt x="108" y="48"/>
                    </a:lnTo>
                    <a:lnTo>
                      <a:pt x="108" y="52"/>
                    </a:lnTo>
                    <a:lnTo>
                      <a:pt x="106" y="62"/>
                    </a:lnTo>
                    <a:lnTo>
                      <a:pt x="106" y="62"/>
                    </a:lnTo>
                    <a:lnTo>
                      <a:pt x="100" y="80"/>
                    </a:lnTo>
                    <a:lnTo>
                      <a:pt x="100" y="84"/>
                    </a:lnTo>
                    <a:lnTo>
                      <a:pt x="106" y="84"/>
                    </a:lnTo>
                    <a:lnTo>
                      <a:pt x="106" y="84"/>
                    </a:lnTo>
                    <a:lnTo>
                      <a:pt x="114" y="86"/>
                    </a:lnTo>
                    <a:lnTo>
                      <a:pt x="120" y="88"/>
                    </a:lnTo>
                    <a:lnTo>
                      <a:pt x="126" y="90"/>
                    </a:lnTo>
                    <a:lnTo>
                      <a:pt x="134" y="90"/>
                    </a:lnTo>
                    <a:lnTo>
                      <a:pt x="134" y="90"/>
                    </a:lnTo>
                    <a:lnTo>
                      <a:pt x="138" y="90"/>
                    </a:lnTo>
                    <a:lnTo>
                      <a:pt x="142" y="90"/>
                    </a:lnTo>
                    <a:lnTo>
                      <a:pt x="148" y="94"/>
                    </a:lnTo>
                    <a:lnTo>
                      <a:pt x="148" y="94"/>
                    </a:lnTo>
                    <a:lnTo>
                      <a:pt x="152" y="96"/>
                    </a:lnTo>
                    <a:lnTo>
                      <a:pt x="154" y="98"/>
                    </a:lnTo>
                    <a:lnTo>
                      <a:pt x="154" y="102"/>
                    </a:lnTo>
                    <a:lnTo>
                      <a:pt x="152" y="108"/>
                    </a:lnTo>
                    <a:lnTo>
                      <a:pt x="154" y="114"/>
                    </a:lnTo>
                    <a:lnTo>
                      <a:pt x="154" y="114"/>
                    </a:lnTo>
                    <a:lnTo>
                      <a:pt x="156" y="122"/>
                    </a:lnTo>
                    <a:lnTo>
                      <a:pt x="156" y="126"/>
                    </a:lnTo>
                    <a:lnTo>
                      <a:pt x="158" y="128"/>
                    </a:lnTo>
                    <a:lnTo>
                      <a:pt x="164" y="128"/>
                    </a:lnTo>
                    <a:lnTo>
                      <a:pt x="164" y="128"/>
                    </a:lnTo>
                    <a:lnTo>
                      <a:pt x="170" y="126"/>
                    </a:lnTo>
                    <a:lnTo>
                      <a:pt x="176" y="128"/>
                    </a:lnTo>
                    <a:lnTo>
                      <a:pt x="178" y="130"/>
                    </a:lnTo>
                    <a:lnTo>
                      <a:pt x="178" y="138"/>
                    </a:lnTo>
                    <a:lnTo>
                      <a:pt x="178" y="138"/>
                    </a:lnTo>
                    <a:lnTo>
                      <a:pt x="180" y="144"/>
                    </a:lnTo>
                    <a:lnTo>
                      <a:pt x="182" y="148"/>
                    </a:lnTo>
                    <a:lnTo>
                      <a:pt x="182" y="156"/>
                    </a:lnTo>
                    <a:lnTo>
                      <a:pt x="180" y="172"/>
                    </a:lnTo>
                    <a:lnTo>
                      <a:pt x="180" y="172"/>
                    </a:lnTo>
                    <a:lnTo>
                      <a:pt x="180" y="178"/>
                    </a:lnTo>
                    <a:lnTo>
                      <a:pt x="178" y="182"/>
                    </a:lnTo>
                    <a:lnTo>
                      <a:pt x="178" y="182"/>
                    </a:lnTo>
                    <a:lnTo>
                      <a:pt x="178" y="186"/>
                    </a:lnTo>
                    <a:lnTo>
                      <a:pt x="176" y="188"/>
                    </a:lnTo>
                    <a:lnTo>
                      <a:pt x="174" y="190"/>
                    </a:lnTo>
                    <a:lnTo>
                      <a:pt x="172" y="192"/>
                    </a:lnTo>
                    <a:lnTo>
                      <a:pt x="172" y="192"/>
                    </a:lnTo>
                    <a:lnTo>
                      <a:pt x="170" y="198"/>
                    </a:lnTo>
                    <a:lnTo>
                      <a:pt x="166" y="202"/>
                    </a:lnTo>
                    <a:lnTo>
                      <a:pt x="166" y="202"/>
                    </a:lnTo>
                    <a:lnTo>
                      <a:pt x="162" y="208"/>
                    </a:lnTo>
                    <a:lnTo>
                      <a:pt x="158" y="208"/>
                    </a:lnTo>
                    <a:lnTo>
                      <a:pt x="154" y="206"/>
                    </a:lnTo>
                    <a:lnTo>
                      <a:pt x="150" y="208"/>
                    </a:lnTo>
                    <a:lnTo>
                      <a:pt x="150" y="208"/>
                    </a:lnTo>
                    <a:lnTo>
                      <a:pt x="146" y="210"/>
                    </a:lnTo>
                    <a:lnTo>
                      <a:pt x="144" y="210"/>
                    </a:lnTo>
                    <a:lnTo>
                      <a:pt x="142" y="210"/>
                    </a:lnTo>
                    <a:lnTo>
                      <a:pt x="138" y="212"/>
                    </a:lnTo>
                    <a:lnTo>
                      <a:pt x="138" y="212"/>
                    </a:lnTo>
                    <a:lnTo>
                      <a:pt x="136" y="212"/>
                    </a:lnTo>
                    <a:lnTo>
                      <a:pt x="134" y="210"/>
                    </a:lnTo>
                    <a:lnTo>
                      <a:pt x="126" y="208"/>
                    </a:lnTo>
                    <a:lnTo>
                      <a:pt x="116" y="204"/>
                    </a:lnTo>
                    <a:lnTo>
                      <a:pt x="112" y="202"/>
                    </a:lnTo>
                    <a:lnTo>
                      <a:pt x="104" y="204"/>
                    </a:lnTo>
                    <a:lnTo>
                      <a:pt x="104" y="204"/>
                    </a:lnTo>
                    <a:lnTo>
                      <a:pt x="100" y="202"/>
                    </a:lnTo>
                    <a:lnTo>
                      <a:pt x="100" y="200"/>
                    </a:lnTo>
                    <a:lnTo>
                      <a:pt x="104" y="190"/>
                    </a:lnTo>
                    <a:lnTo>
                      <a:pt x="104" y="190"/>
                    </a:lnTo>
                    <a:lnTo>
                      <a:pt x="108" y="186"/>
                    </a:lnTo>
                    <a:lnTo>
                      <a:pt x="108" y="182"/>
                    </a:lnTo>
                    <a:lnTo>
                      <a:pt x="108" y="178"/>
                    </a:lnTo>
                    <a:lnTo>
                      <a:pt x="112" y="174"/>
                    </a:lnTo>
                    <a:lnTo>
                      <a:pt x="112" y="174"/>
                    </a:lnTo>
                    <a:lnTo>
                      <a:pt x="112" y="170"/>
                    </a:lnTo>
                    <a:lnTo>
                      <a:pt x="112" y="168"/>
                    </a:lnTo>
                    <a:lnTo>
                      <a:pt x="108" y="166"/>
                    </a:lnTo>
                    <a:lnTo>
                      <a:pt x="104" y="162"/>
                    </a:lnTo>
                    <a:lnTo>
                      <a:pt x="104" y="162"/>
                    </a:lnTo>
                    <a:lnTo>
                      <a:pt x="100" y="156"/>
                    </a:lnTo>
                    <a:lnTo>
                      <a:pt x="96" y="154"/>
                    </a:lnTo>
                    <a:lnTo>
                      <a:pt x="84" y="146"/>
                    </a:lnTo>
                    <a:lnTo>
                      <a:pt x="84" y="146"/>
                    </a:lnTo>
                    <a:lnTo>
                      <a:pt x="78" y="142"/>
                    </a:lnTo>
                    <a:lnTo>
                      <a:pt x="74" y="142"/>
                    </a:lnTo>
                    <a:lnTo>
                      <a:pt x="72" y="142"/>
                    </a:lnTo>
                    <a:lnTo>
                      <a:pt x="66" y="138"/>
                    </a:lnTo>
                    <a:lnTo>
                      <a:pt x="66" y="138"/>
                    </a:lnTo>
                    <a:lnTo>
                      <a:pt x="56" y="134"/>
                    </a:lnTo>
                    <a:lnTo>
                      <a:pt x="50" y="132"/>
                    </a:lnTo>
                    <a:lnTo>
                      <a:pt x="48" y="132"/>
                    </a:lnTo>
                    <a:lnTo>
                      <a:pt x="44" y="128"/>
                    </a:lnTo>
                    <a:lnTo>
                      <a:pt x="44" y="128"/>
                    </a:lnTo>
                    <a:lnTo>
                      <a:pt x="30" y="116"/>
                    </a:lnTo>
                    <a:lnTo>
                      <a:pt x="18" y="106"/>
                    </a:lnTo>
                    <a:lnTo>
                      <a:pt x="18" y="106"/>
                    </a:lnTo>
                    <a:lnTo>
                      <a:pt x="14" y="104"/>
                    </a:lnTo>
                    <a:lnTo>
                      <a:pt x="12" y="102"/>
                    </a:lnTo>
                    <a:lnTo>
                      <a:pt x="12" y="100"/>
                    </a:lnTo>
                    <a:lnTo>
                      <a:pt x="12" y="94"/>
                    </a:lnTo>
                    <a:lnTo>
                      <a:pt x="10" y="92"/>
                    </a:lnTo>
                    <a:lnTo>
                      <a:pt x="6" y="90"/>
                    </a:lnTo>
                    <a:lnTo>
                      <a:pt x="6" y="9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 name="Bolivia">
                <a:extLst>
                  <a:ext uri="{FF2B5EF4-FFF2-40B4-BE49-F238E27FC236}">
                    <a16:creationId xmlns:a16="http://schemas.microsoft.com/office/drawing/2014/main" id="{26F62DD6-1857-4B95-A304-5E59232686ED}"/>
                  </a:ext>
                </a:extLst>
              </p:cNvPr>
              <p:cNvSpPr>
                <a:spLocks/>
              </p:cNvSpPr>
              <p:nvPr/>
            </p:nvSpPr>
            <p:spPr bwMode="auto">
              <a:xfrm>
                <a:off x="1915024" y="2996590"/>
                <a:ext cx="397125" cy="472170"/>
              </a:xfrm>
              <a:custGeom>
                <a:avLst/>
                <a:gdLst/>
                <a:ahLst/>
                <a:cxnLst>
                  <a:cxn ang="0">
                    <a:pos x="14" y="30"/>
                  </a:cxn>
                  <a:cxn ang="0">
                    <a:pos x="28" y="30"/>
                  </a:cxn>
                  <a:cxn ang="0">
                    <a:pos x="42" y="22"/>
                  </a:cxn>
                  <a:cxn ang="0">
                    <a:pos x="52" y="14"/>
                  </a:cxn>
                  <a:cxn ang="0">
                    <a:pos x="76" y="0"/>
                  </a:cxn>
                  <a:cxn ang="0">
                    <a:pos x="92" y="4"/>
                  </a:cxn>
                  <a:cxn ang="0">
                    <a:pos x="102" y="50"/>
                  </a:cxn>
                  <a:cxn ang="0">
                    <a:pos x="112" y="62"/>
                  </a:cxn>
                  <a:cxn ang="0">
                    <a:pos x="130" y="64"/>
                  </a:cxn>
                  <a:cxn ang="0">
                    <a:pos x="148" y="74"/>
                  </a:cxn>
                  <a:cxn ang="0">
                    <a:pos x="158" y="80"/>
                  </a:cxn>
                  <a:cxn ang="0">
                    <a:pos x="178" y="92"/>
                  </a:cxn>
                  <a:cxn ang="0">
                    <a:pos x="194" y="102"/>
                  </a:cxn>
                  <a:cxn ang="0">
                    <a:pos x="206" y="124"/>
                  </a:cxn>
                  <a:cxn ang="0">
                    <a:pos x="206" y="134"/>
                  </a:cxn>
                  <a:cxn ang="0">
                    <a:pos x="208" y="140"/>
                  </a:cxn>
                  <a:cxn ang="0">
                    <a:pos x="252" y="158"/>
                  </a:cxn>
                  <a:cxn ang="0">
                    <a:pos x="248" y="170"/>
                  </a:cxn>
                  <a:cxn ang="0">
                    <a:pos x="254" y="176"/>
                  </a:cxn>
                  <a:cxn ang="0">
                    <a:pos x="272" y="188"/>
                  </a:cxn>
                  <a:cxn ang="0">
                    <a:pos x="276" y="198"/>
                  </a:cxn>
                  <a:cxn ang="0">
                    <a:pos x="274" y="208"/>
                  </a:cxn>
                  <a:cxn ang="0">
                    <a:pos x="272" y="222"/>
                  </a:cxn>
                  <a:cxn ang="0">
                    <a:pos x="272" y="230"/>
                  </a:cxn>
                  <a:cxn ang="0">
                    <a:pos x="250" y="218"/>
                  </a:cxn>
                  <a:cxn ang="0">
                    <a:pos x="196" y="222"/>
                  </a:cxn>
                  <a:cxn ang="0">
                    <a:pos x="188" y="232"/>
                  </a:cxn>
                  <a:cxn ang="0">
                    <a:pos x="180" y="252"/>
                  </a:cxn>
                  <a:cxn ang="0">
                    <a:pos x="184" y="284"/>
                  </a:cxn>
                  <a:cxn ang="0">
                    <a:pos x="186" y="306"/>
                  </a:cxn>
                  <a:cxn ang="0">
                    <a:pos x="168" y="306"/>
                  </a:cxn>
                  <a:cxn ang="0">
                    <a:pos x="152" y="304"/>
                  </a:cxn>
                  <a:cxn ang="0">
                    <a:pos x="150" y="316"/>
                  </a:cxn>
                  <a:cxn ang="0">
                    <a:pos x="148" y="322"/>
                  </a:cxn>
                  <a:cxn ang="0">
                    <a:pos x="138" y="306"/>
                  </a:cxn>
                  <a:cxn ang="0">
                    <a:pos x="118" y="304"/>
                  </a:cxn>
                  <a:cxn ang="0">
                    <a:pos x="114" y="298"/>
                  </a:cxn>
                  <a:cxn ang="0">
                    <a:pos x="106" y="302"/>
                  </a:cxn>
                  <a:cxn ang="0">
                    <a:pos x="94" y="316"/>
                  </a:cxn>
                  <a:cxn ang="0">
                    <a:pos x="90" y="322"/>
                  </a:cxn>
                  <a:cxn ang="0">
                    <a:pos x="74" y="318"/>
                  </a:cxn>
                  <a:cxn ang="0">
                    <a:pos x="58" y="272"/>
                  </a:cxn>
                  <a:cxn ang="0">
                    <a:pos x="52" y="244"/>
                  </a:cxn>
                  <a:cxn ang="0">
                    <a:pos x="36" y="214"/>
                  </a:cxn>
                  <a:cxn ang="0">
                    <a:pos x="22" y="190"/>
                  </a:cxn>
                  <a:cxn ang="0">
                    <a:pos x="22" y="182"/>
                  </a:cxn>
                  <a:cxn ang="0">
                    <a:pos x="30" y="164"/>
                  </a:cxn>
                  <a:cxn ang="0">
                    <a:pos x="30" y="148"/>
                  </a:cxn>
                  <a:cxn ang="0">
                    <a:pos x="28" y="136"/>
                  </a:cxn>
                  <a:cxn ang="0">
                    <a:pos x="22" y="126"/>
                  </a:cxn>
                  <a:cxn ang="0">
                    <a:pos x="24" y="114"/>
                  </a:cxn>
                  <a:cxn ang="0">
                    <a:pos x="20" y="86"/>
                  </a:cxn>
                  <a:cxn ang="0">
                    <a:pos x="24" y="70"/>
                  </a:cxn>
                  <a:cxn ang="0">
                    <a:pos x="0" y="30"/>
                  </a:cxn>
                </a:cxnLst>
                <a:rect l="0" t="0" r="r" b="b"/>
                <a:pathLst>
                  <a:path w="276" h="324">
                    <a:moveTo>
                      <a:pt x="0" y="30"/>
                    </a:moveTo>
                    <a:lnTo>
                      <a:pt x="0" y="30"/>
                    </a:lnTo>
                    <a:lnTo>
                      <a:pt x="8" y="30"/>
                    </a:lnTo>
                    <a:lnTo>
                      <a:pt x="14" y="30"/>
                    </a:lnTo>
                    <a:lnTo>
                      <a:pt x="20" y="34"/>
                    </a:lnTo>
                    <a:lnTo>
                      <a:pt x="24" y="34"/>
                    </a:lnTo>
                    <a:lnTo>
                      <a:pt x="28" y="30"/>
                    </a:lnTo>
                    <a:lnTo>
                      <a:pt x="28" y="30"/>
                    </a:lnTo>
                    <a:lnTo>
                      <a:pt x="34" y="28"/>
                    </a:lnTo>
                    <a:lnTo>
                      <a:pt x="38" y="28"/>
                    </a:lnTo>
                    <a:lnTo>
                      <a:pt x="40" y="26"/>
                    </a:lnTo>
                    <a:lnTo>
                      <a:pt x="42" y="22"/>
                    </a:lnTo>
                    <a:lnTo>
                      <a:pt x="42" y="22"/>
                    </a:lnTo>
                    <a:lnTo>
                      <a:pt x="42" y="18"/>
                    </a:lnTo>
                    <a:lnTo>
                      <a:pt x="46" y="16"/>
                    </a:lnTo>
                    <a:lnTo>
                      <a:pt x="52" y="14"/>
                    </a:lnTo>
                    <a:lnTo>
                      <a:pt x="58" y="8"/>
                    </a:lnTo>
                    <a:lnTo>
                      <a:pt x="58" y="8"/>
                    </a:lnTo>
                    <a:lnTo>
                      <a:pt x="64" y="4"/>
                    </a:lnTo>
                    <a:lnTo>
                      <a:pt x="76" y="0"/>
                    </a:lnTo>
                    <a:lnTo>
                      <a:pt x="86" y="0"/>
                    </a:lnTo>
                    <a:lnTo>
                      <a:pt x="90" y="0"/>
                    </a:lnTo>
                    <a:lnTo>
                      <a:pt x="92" y="4"/>
                    </a:lnTo>
                    <a:lnTo>
                      <a:pt x="92" y="4"/>
                    </a:lnTo>
                    <a:lnTo>
                      <a:pt x="92" y="30"/>
                    </a:lnTo>
                    <a:lnTo>
                      <a:pt x="96" y="44"/>
                    </a:lnTo>
                    <a:lnTo>
                      <a:pt x="98" y="48"/>
                    </a:lnTo>
                    <a:lnTo>
                      <a:pt x="102" y="50"/>
                    </a:lnTo>
                    <a:lnTo>
                      <a:pt x="102" y="50"/>
                    </a:lnTo>
                    <a:lnTo>
                      <a:pt x="106" y="54"/>
                    </a:lnTo>
                    <a:lnTo>
                      <a:pt x="108" y="58"/>
                    </a:lnTo>
                    <a:lnTo>
                      <a:pt x="112" y="62"/>
                    </a:lnTo>
                    <a:lnTo>
                      <a:pt x="116" y="64"/>
                    </a:lnTo>
                    <a:lnTo>
                      <a:pt x="124" y="64"/>
                    </a:lnTo>
                    <a:lnTo>
                      <a:pt x="124" y="64"/>
                    </a:lnTo>
                    <a:lnTo>
                      <a:pt x="130" y="64"/>
                    </a:lnTo>
                    <a:lnTo>
                      <a:pt x="134" y="64"/>
                    </a:lnTo>
                    <a:lnTo>
                      <a:pt x="140" y="68"/>
                    </a:lnTo>
                    <a:lnTo>
                      <a:pt x="144" y="72"/>
                    </a:lnTo>
                    <a:lnTo>
                      <a:pt x="148" y="74"/>
                    </a:lnTo>
                    <a:lnTo>
                      <a:pt x="150" y="74"/>
                    </a:lnTo>
                    <a:lnTo>
                      <a:pt x="150" y="74"/>
                    </a:lnTo>
                    <a:lnTo>
                      <a:pt x="156" y="76"/>
                    </a:lnTo>
                    <a:lnTo>
                      <a:pt x="158" y="80"/>
                    </a:lnTo>
                    <a:lnTo>
                      <a:pt x="160" y="84"/>
                    </a:lnTo>
                    <a:lnTo>
                      <a:pt x="170" y="88"/>
                    </a:lnTo>
                    <a:lnTo>
                      <a:pt x="170" y="88"/>
                    </a:lnTo>
                    <a:lnTo>
                      <a:pt x="178" y="92"/>
                    </a:lnTo>
                    <a:lnTo>
                      <a:pt x="180" y="94"/>
                    </a:lnTo>
                    <a:lnTo>
                      <a:pt x="182" y="98"/>
                    </a:lnTo>
                    <a:lnTo>
                      <a:pt x="194" y="102"/>
                    </a:lnTo>
                    <a:lnTo>
                      <a:pt x="194" y="102"/>
                    </a:lnTo>
                    <a:lnTo>
                      <a:pt x="204" y="108"/>
                    </a:lnTo>
                    <a:lnTo>
                      <a:pt x="206" y="112"/>
                    </a:lnTo>
                    <a:lnTo>
                      <a:pt x="206" y="116"/>
                    </a:lnTo>
                    <a:lnTo>
                      <a:pt x="206" y="124"/>
                    </a:lnTo>
                    <a:lnTo>
                      <a:pt x="206" y="124"/>
                    </a:lnTo>
                    <a:lnTo>
                      <a:pt x="208" y="128"/>
                    </a:lnTo>
                    <a:lnTo>
                      <a:pt x="208" y="132"/>
                    </a:lnTo>
                    <a:lnTo>
                      <a:pt x="206" y="134"/>
                    </a:lnTo>
                    <a:lnTo>
                      <a:pt x="208" y="138"/>
                    </a:lnTo>
                    <a:lnTo>
                      <a:pt x="208" y="138"/>
                    </a:lnTo>
                    <a:lnTo>
                      <a:pt x="208" y="140"/>
                    </a:lnTo>
                    <a:lnTo>
                      <a:pt x="208" y="140"/>
                    </a:lnTo>
                    <a:lnTo>
                      <a:pt x="206" y="140"/>
                    </a:lnTo>
                    <a:lnTo>
                      <a:pt x="208" y="144"/>
                    </a:lnTo>
                    <a:lnTo>
                      <a:pt x="218" y="158"/>
                    </a:lnTo>
                    <a:lnTo>
                      <a:pt x="252" y="158"/>
                    </a:lnTo>
                    <a:lnTo>
                      <a:pt x="252" y="158"/>
                    </a:lnTo>
                    <a:lnTo>
                      <a:pt x="252" y="162"/>
                    </a:lnTo>
                    <a:lnTo>
                      <a:pt x="252" y="166"/>
                    </a:lnTo>
                    <a:lnTo>
                      <a:pt x="248" y="170"/>
                    </a:lnTo>
                    <a:lnTo>
                      <a:pt x="248" y="172"/>
                    </a:lnTo>
                    <a:lnTo>
                      <a:pt x="248" y="174"/>
                    </a:lnTo>
                    <a:lnTo>
                      <a:pt x="254" y="176"/>
                    </a:lnTo>
                    <a:lnTo>
                      <a:pt x="254" y="176"/>
                    </a:lnTo>
                    <a:lnTo>
                      <a:pt x="262" y="178"/>
                    </a:lnTo>
                    <a:lnTo>
                      <a:pt x="266" y="180"/>
                    </a:lnTo>
                    <a:lnTo>
                      <a:pt x="268" y="184"/>
                    </a:lnTo>
                    <a:lnTo>
                      <a:pt x="272" y="188"/>
                    </a:lnTo>
                    <a:lnTo>
                      <a:pt x="272" y="188"/>
                    </a:lnTo>
                    <a:lnTo>
                      <a:pt x="274" y="190"/>
                    </a:lnTo>
                    <a:lnTo>
                      <a:pt x="276" y="192"/>
                    </a:lnTo>
                    <a:lnTo>
                      <a:pt x="276" y="198"/>
                    </a:lnTo>
                    <a:lnTo>
                      <a:pt x="272" y="202"/>
                    </a:lnTo>
                    <a:lnTo>
                      <a:pt x="272" y="206"/>
                    </a:lnTo>
                    <a:lnTo>
                      <a:pt x="274" y="208"/>
                    </a:lnTo>
                    <a:lnTo>
                      <a:pt x="274" y="208"/>
                    </a:lnTo>
                    <a:lnTo>
                      <a:pt x="274" y="212"/>
                    </a:lnTo>
                    <a:lnTo>
                      <a:pt x="272" y="216"/>
                    </a:lnTo>
                    <a:lnTo>
                      <a:pt x="272" y="220"/>
                    </a:lnTo>
                    <a:lnTo>
                      <a:pt x="272" y="222"/>
                    </a:lnTo>
                    <a:lnTo>
                      <a:pt x="272" y="222"/>
                    </a:lnTo>
                    <a:lnTo>
                      <a:pt x="276" y="228"/>
                    </a:lnTo>
                    <a:lnTo>
                      <a:pt x="272" y="230"/>
                    </a:lnTo>
                    <a:lnTo>
                      <a:pt x="272" y="230"/>
                    </a:lnTo>
                    <a:lnTo>
                      <a:pt x="264" y="226"/>
                    </a:lnTo>
                    <a:lnTo>
                      <a:pt x="262" y="224"/>
                    </a:lnTo>
                    <a:lnTo>
                      <a:pt x="260" y="222"/>
                    </a:lnTo>
                    <a:lnTo>
                      <a:pt x="250" y="218"/>
                    </a:lnTo>
                    <a:lnTo>
                      <a:pt x="250" y="218"/>
                    </a:lnTo>
                    <a:lnTo>
                      <a:pt x="238" y="216"/>
                    </a:lnTo>
                    <a:lnTo>
                      <a:pt x="226" y="216"/>
                    </a:lnTo>
                    <a:lnTo>
                      <a:pt x="196" y="222"/>
                    </a:lnTo>
                    <a:lnTo>
                      <a:pt x="196" y="222"/>
                    </a:lnTo>
                    <a:lnTo>
                      <a:pt x="192" y="224"/>
                    </a:lnTo>
                    <a:lnTo>
                      <a:pt x="190" y="226"/>
                    </a:lnTo>
                    <a:lnTo>
                      <a:pt x="188" y="232"/>
                    </a:lnTo>
                    <a:lnTo>
                      <a:pt x="186" y="240"/>
                    </a:lnTo>
                    <a:lnTo>
                      <a:pt x="182" y="248"/>
                    </a:lnTo>
                    <a:lnTo>
                      <a:pt x="182" y="248"/>
                    </a:lnTo>
                    <a:lnTo>
                      <a:pt x="180" y="252"/>
                    </a:lnTo>
                    <a:lnTo>
                      <a:pt x="180" y="256"/>
                    </a:lnTo>
                    <a:lnTo>
                      <a:pt x="182" y="264"/>
                    </a:lnTo>
                    <a:lnTo>
                      <a:pt x="184" y="274"/>
                    </a:lnTo>
                    <a:lnTo>
                      <a:pt x="184" y="284"/>
                    </a:lnTo>
                    <a:lnTo>
                      <a:pt x="184" y="284"/>
                    </a:lnTo>
                    <a:lnTo>
                      <a:pt x="184" y="298"/>
                    </a:lnTo>
                    <a:lnTo>
                      <a:pt x="186" y="306"/>
                    </a:lnTo>
                    <a:lnTo>
                      <a:pt x="186" y="306"/>
                    </a:lnTo>
                    <a:lnTo>
                      <a:pt x="182" y="306"/>
                    </a:lnTo>
                    <a:lnTo>
                      <a:pt x="180" y="306"/>
                    </a:lnTo>
                    <a:lnTo>
                      <a:pt x="176" y="304"/>
                    </a:lnTo>
                    <a:lnTo>
                      <a:pt x="168" y="306"/>
                    </a:lnTo>
                    <a:lnTo>
                      <a:pt x="168" y="306"/>
                    </a:lnTo>
                    <a:lnTo>
                      <a:pt x="162" y="306"/>
                    </a:lnTo>
                    <a:lnTo>
                      <a:pt x="156" y="304"/>
                    </a:lnTo>
                    <a:lnTo>
                      <a:pt x="152" y="304"/>
                    </a:lnTo>
                    <a:lnTo>
                      <a:pt x="150" y="306"/>
                    </a:lnTo>
                    <a:lnTo>
                      <a:pt x="150" y="306"/>
                    </a:lnTo>
                    <a:lnTo>
                      <a:pt x="148" y="312"/>
                    </a:lnTo>
                    <a:lnTo>
                      <a:pt x="150" y="316"/>
                    </a:lnTo>
                    <a:lnTo>
                      <a:pt x="150" y="318"/>
                    </a:lnTo>
                    <a:lnTo>
                      <a:pt x="148" y="322"/>
                    </a:lnTo>
                    <a:lnTo>
                      <a:pt x="148" y="322"/>
                    </a:lnTo>
                    <a:lnTo>
                      <a:pt x="148" y="322"/>
                    </a:lnTo>
                    <a:lnTo>
                      <a:pt x="148" y="320"/>
                    </a:lnTo>
                    <a:lnTo>
                      <a:pt x="146" y="314"/>
                    </a:lnTo>
                    <a:lnTo>
                      <a:pt x="142" y="308"/>
                    </a:lnTo>
                    <a:lnTo>
                      <a:pt x="138" y="306"/>
                    </a:lnTo>
                    <a:lnTo>
                      <a:pt x="134" y="304"/>
                    </a:lnTo>
                    <a:lnTo>
                      <a:pt x="134" y="304"/>
                    </a:lnTo>
                    <a:lnTo>
                      <a:pt x="124" y="304"/>
                    </a:lnTo>
                    <a:lnTo>
                      <a:pt x="118" y="304"/>
                    </a:lnTo>
                    <a:lnTo>
                      <a:pt x="118" y="304"/>
                    </a:lnTo>
                    <a:lnTo>
                      <a:pt x="116" y="304"/>
                    </a:lnTo>
                    <a:lnTo>
                      <a:pt x="116" y="302"/>
                    </a:lnTo>
                    <a:lnTo>
                      <a:pt x="114" y="298"/>
                    </a:lnTo>
                    <a:lnTo>
                      <a:pt x="108" y="298"/>
                    </a:lnTo>
                    <a:lnTo>
                      <a:pt x="108" y="298"/>
                    </a:lnTo>
                    <a:lnTo>
                      <a:pt x="108" y="300"/>
                    </a:lnTo>
                    <a:lnTo>
                      <a:pt x="106" y="302"/>
                    </a:lnTo>
                    <a:lnTo>
                      <a:pt x="100" y="308"/>
                    </a:lnTo>
                    <a:lnTo>
                      <a:pt x="96" y="312"/>
                    </a:lnTo>
                    <a:lnTo>
                      <a:pt x="94" y="314"/>
                    </a:lnTo>
                    <a:lnTo>
                      <a:pt x="94" y="316"/>
                    </a:lnTo>
                    <a:lnTo>
                      <a:pt x="94" y="316"/>
                    </a:lnTo>
                    <a:lnTo>
                      <a:pt x="96" y="318"/>
                    </a:lnTo>
                    <a:lnTo>
                      <a:pt x="94" y="318"/>
                    </a:lnTo>
                    <a:lnTo>
                      <a:pt x="90" y="322"/>
                    </a:lnTo>
                    <a:lnTo>
                      <a:pt x="90" y="322"/>
                    </a:lnTo>
                    <a:lnTo>
                      <a:pt x="80" y="324"/>
                    </a:lnTo>
                    <a:lnTo>
                      <a:pt x="76" y="322"/>
                    </a:lnTo>
                    <a:lnTo>
                      <a:pt x="74" y="318"/>
                    </a:lnTo>
                    <a:lnTo>
                      <a:pt x="72" y="312"/>
                    </a:lnTo>
                    <a:lnTo>
                      <a:pt x="70" y="296"/>
                    </a:lnTo>
                    <a:lnTo>
                      <a:pt x="66" y="284"/>
                    </a:lnTo>
                    <a:lnTo>
                      <a:pt x="58" y="272"/>
                    </a:lnTo>
                    <a:lnTo>
                      <a:pt x="58" y="272"/>
                    </a:lnTo>
                    <a:lnTo>
                      <a:pt x="54" y="262"/>
                    </a:lnTo>
                    <a:lnTo>
                      <a:pt x="52" y="252"/>
                    </a:lnTo>
                    <a:lnTo>
                      <a:pt x="52" y="244"/>
                    </a:lnTo>
                    <a:lnTo>
                      <a:pt x="48" y="236"/>
                    </a:lnTo>
                    <a:lnTo>
                      <a:pt x="48" y="236"/>
                    </a:lnTo>
                    <a:lnTo>
                      <a:pt x="40" y="222"/>
                    </a:lnTo>
                    <a:lnTo>
                      <a:pt x="36" y="214"/>
                    </a:lnTo>
                    <a:lnTo>
                      <a:pt x="30" y="208"/>
                    </a:lnTo>
                    <a:lnTo>
                      <a:pt x="20" y="198"/>
                    </a:lnTo>
                    <a:lnTo>
                      <a:pt x="20" y="198"/>
                    </a:lnTo>
                    <a:lnTo>
                      <a:pt x="22" y="190"/>
                    </a:lnTo>
                    <a:lnTo>
                      <a:pt x="22" y="188"/>
                    </a:lnTo>
                    <a:lnTo>
                      <a:pt x="20" y="186"/>
                    </a:lnTo>
                    <a:lnTo>
                      <a:pt x="22" y="182"/>
                    </a:lnTo>
                    <a:lnTo>
                      <a:pt x="22" y="182"/>
                    </a:lnTo>
                    <a:lnTo>
                      <a:pt x="26" y="176"/>
                    </a:lnTo>
                    <a:lnTo>
                      <a:pt x="26" y="174"/>
                    </a:lnTo>
                    <a:lnTo>
                      <a:pt x="26" y="170"/>
                    </a:lnTo>
                    <a:lnTo>
                      <a:pt x="30" y="164"/>
                    </a:lnTo>
                    <a:lnTo>
                      <a:pt x="30" y="164"/>
                    </a:lnTo>
                    <a:lnTo>
                      <a:pt x="32" y="158"/>
                    </a:lnTo>
                    <a:lnTo>
                      <a:pt x="32" y="154"/>
                    </a:lnTo>
                    <a:lnTo>
                      <a:pt x="30" y="148"/>
                    </a:lnTo>
                    <a:lnTo>
                      <a:pt x="26" y="142"/>
                    </a:lnTo>
                    <a:lnTo>
                      <a:pt x="26" y="140"/>
                    </a:lnTo>
                    <a:lnTo>
                      <a:pt x="28" y="136"/>
                    </a:lnTo>
                    <a:lnTo>
                      <a:pt x="28" y="136"/>
                    </a:lnTo>
                    <a:lnTo>
                      <a:pt x="28" y="134"/>
                    </a:lnTo>
                    <a:lnTo>
                      <a:pt x="28" y="132"/>
                    </a:lnTo>
                    <a:lnTo>
                      <a:pt x="24" y="128"/>
                    </a:lnTo>
                    <a:lnTo>
                      <a:pt x="22" y="126"/>
                    </a:lnTo>
                    <a:lnTo>
                      <a:pt x="20" y="124"/>
                    </a:lnTo>
                    <a:lnTo>
                      <a:pt x="20" y="120"/>
                    </a:lnTo>
                    <a:lnTo>
                      <a:pt x="24" y="114"/>
                    </a:lnTo>
                    <a:lnTo>
                      <a:pt x="24" y="114"/>
                    </a:lnTo>
                    <a:lnTo>
                      <a:pt x="24" y="110"/>
                    </a:lnTo>
                    <a:lnTo>
                      <a:pt x="24" y="106"/>
                    </a:lnTo>
                    <a:lnTo>
                      <a:pt x="22" y="96"/>
                    </a:lnTo>
                    <a:lnTo>
                      <a:pt x="20" y="86"/>
                    </a:lnTo>
                    <a:lnTo>
                      <a:pt x="20" y="80"/>
                    </a:lnTo>
                    <a:lnTo>
                      <a:pt x="22" y="76"/>
                    </a:lnTo>
                    <a:lnTo>
                      <a:pt x="22" y="76"/>
                    </a:lnTo>
                    <a:lnTo>
                      <a:pt x="24" y="70"/>
                    </a:lnTo>
                    <a:lnTo>
                      <a:pt x="26" y="68"/>
                    </a:lnTo>
                    <a:lnTo>
                      <a:pt x="22" y="58"/>
                    </a:lnTo>
                    <a:lnTo>
                      <a:pt x="12" y="48"/>
                    </a:lnTo>
                    <a:lnTo>
                      <a:pt x="0" y="30"/>
                    </a:lnTo>
                    <a:lnTo>
                      <a:pt x="0" y="3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 name="Freeform 18">
                <a:extLst>
                  <a:ext uri="{FF2B5EF4-FFF2-40B4-BE49-F238E27FC236}">
                    <a16:creationId xmlns:a16="http://schemas.microsoft.com/office/drawing/2014/main" id="{568653ED-1CD2-4ABD-8B23-9ACA4B4ACCF4}"/>
                  </a:ext>
                </a:extLst>
              </p:cNvPr>
              <p:cNvSpPr>
                <a:spLocks/>
              </p:cNvSpPr>
              <p:nvPr/>
            </p:nvSpPr>
            <p:spPr bwMode="auto">
              <a:xfrm>
                <a:off x="1566820" y="2582712"/>
                <a:ext cx="164029" cy="206940"/>
              </a:xfrm>
              <a:custGeom>
                <a:avLst/>
                <a:gdLst/>
                <a:ahLst/>
                <a:cxnLst>
                  <a:cxn ang="0">
                    <a:pos x="36" y="0"/>
                  </a:cxn>
                  <a:cxn ang="0">
                    <a:pos x="30" y="4"/>
                  </a:cxn>
                  <a:cxn ang="0">
                    <a:pos x="22" y="8"/>
                  </a:cxn>
                  <a:cxn ang="0">
                    <a:pos x="20" y="10"/>
                  </a:cxn>
                  <a:cxn ang="0">
                    <a:pos x="14" y="12"/>
                  </a:cxn>
                  <a:cxn ang="0">
                    <a:pos x="12" y="14"/>
                  </a:cxn>
                  <a:cxn ang="0">
                    <a:pos x="14" y="18"/>
                  </a:cxn>
                  <a:cxn ang="0">
                    <a:pos x="14" y="24"/>
                  </a:cxn>
                  <a:cxn ang="0">
                    <a:pos x="12" y="28"/>
                  </a:cxn>
                  <a:cxn ang="0">
                    <a:pos x="12" y="32"/>
                  </a:cxn>
                  <a:cxn ang="0">
                    <a:pos x="10" y="40"/>
                  </a:cxn>
                  <a:cxn ang="0">
                    <a:pos x="0" y="64"/>
                  </a:cxn>
                  <a:cxn ang="0">
                    <a:pos x="2" y="66"/>
                  </a:cxn>
                  <a:cxn ang="0">
                    <a:pos x="4" y="66"/>
                  </a:cxn>
                  <a:cxn ang="0">
                    <a:pos x="2" y="70"/>
                  </a:cxn>
                  <a:cxn ang="0">
                    <a:pos x="4" y="70"/>
                  </a:cxn>
                  <a:cxn ang="0">
                    <a:pos x="2" y="72"/>
                  </a:cxn>
                  <a:cxn ang="0">
                    <a:pos x="0" y="78"/>
                  </a:cxn>
                  <a:cxn ang="0">
                    <a:pos x="0" y="80"/>
                  </a:cxn>
                  <a:cxn ang="0">
                    <a:pos x="2" y="84"/>
                  </a:cxn>
                  <a:cxn ang="0">
                    <a:pos x="2" y="86"/>
                  </a:cxn>
                  <a:cxn ang="0">
                    <a:pos x="4" y="88"/>
                  </a:cxn>
                  <a:cxn ang="0">
                    <a:pos x="4" y="92"/>
                  </a:cxn>
                  <a:cxn ang="0">
                    <a:pos x="2" y="92"/>
                  </a:cxn>
                  <a:cxn ang="0">
                    <a:pos x="4" y="94"/>
                  </a:cxn>
                  <a:cxn ang="0">
                    <a:pos x="6" y="96"/>
                  </a:cxn>
                  <a:cxn ang="0">
                    <a:pos x="10" y="100"/>
                  </a:cxn>
                  <a:cxn ang="0">
                    <a:pos x="12" y="94"/>
                  </a:cxn>
                  <a:cxn ang="0">
                    <a:pos x="12" y="92"/>
                  </a:cxn>
                  <a:cxn ang="0">
                    <a:pos x="16" y="90"/>
                  </a:cxn>
                  <a:cxn ang="0">
                    <a:pos x="18" y="92"/>
                  </a:cxn>
                  <a:cxn ang="0">
                    <a:pos x="20" y="96"/>
                  </a:cxn>
                  <a:cxn ang="0">
                    <a:pos x="18" y="104"/>
                  </a:cxn>
                  <a:cxn ang="0">
                    <a:pos x="10" y="118"/>
                  </a:cxn>
                  <a:cxn ang="0">
                    <a:pos x="4" y="122"/>
                  </a:cxn>
                  <a:cxn ang="0">
                    <a:pos x="2" y="130"/>
                  </a:cxn>
                  <a:cxn ang="0">
                    <a:pos x="6" y="136"/>
                  </a:cxn>
                  <a:cxn ang="0">
                    <a:pos x="14" y="134"/>
                  </a:cxn>
                  <a:cxn ang="0">
                    <a:pos x="18" y="134"/>
                  </a:cxn>
                  <a:cxn ang="0">
                    <a:pos x="28" y="140"/>
                  </a:cxn>
                  <a:cxn ang="0">
                    <a:pos x="36" y="140"/>
                  </a:cxn>
                  <a:cxn ang="0">
                    <a:pos x="40" y="136"/>
                  </a:cxn>
                  <a:cxn ang="0">
                    <a:pos x="46" y="128"/>
                  </a:cxn>
                  <a:cxn ang="0">
                    <a:pos x="46" y="120"/>
                  </a:cxn>
                  <a:cxn ang="0">
                    <a:pos x="52" y="116"/>
                  </a:cxn>
                  <a:cxn ang="0">
                    <a:pos x="58" y="110"/>
                  </a:cxn>
                  <a:cxn ang="0">
                    <a:pos x="70" y="104"/>
                  </a:cxn>
                  <a:cxn ang="0">
                    <a:pos x="84" y="96"/>
                  </a:cxn>
                  <a:cxn ang="0">
                    <a:pos x="100" y="78"/>
                  </a:cxn>
                  <a:cxn ang="0">
                    <a:pos x="108" y="68"/>
                  </a:cxn>
                  <a:cxn ang="0">
                    <a:pos x="114" y="52"/>
                  </a:cxn>
                  <a:cxn ang="0">
                    <a:pos x="112" y="36"/>
                  </a:cxn>
                  <a:cxn ang="0">
                    <a:pos x="88" y="24"/>
                  </a:cxn>
                  <a:cxn ang="0">
                    <a:pos x="88" y="26"/>
                  </a:cxn>
                  <a:cxn ang="0">
                    <a:pos x="86" y="26"/>
                  </a:cxn>
                  <a:cxn ang="0">
                    <a:pos x="78" y="26"/>
                  </a:cxn>
                  <a:cxn ang="0">
                    <a:pos x="64" y="18"/>
                  </a:cxn>
                  <a:cxn ang="0">
                    <a:pos x="60" y="12"/>
                  </a:cxn>
                  <a:cxn ang="0">
                    <a:pos x="36" y="0"/>
                  </a:cxn>
                </a:cxnLst>
                <a:rect l="0" t="0" r="r" b="b"/>
                <a:pathLst>
                  <a:path w="114" h="142">
                    <a:moveTo>
                      <a:pt x="36" y="0"/>
                    </a:moveTo>
                    <a:lnTo>
                      <a:pt x="36" y="0"/>
                    </a:lnTo>
                    <a:lnTo>
                      <a:pt x="32" y="2"/>
                    </a:lnTo>
                    <a:lnTo>
                      <a:pt x="30" y="4"/>
                    </a:lnTo>
                    <a:lnTo>
                      <a:pt x="26" y="6"/>
                    </a:lnTo>
                    <a:lnTo>
                      <a:pt x="22" y="8"/>
                    </a:lnTo>
                    <a:lnTo>
                      <a:pt x="22" y="8"/>
                    </a:lnTo>
                    <a:lnTo>
                      <a:pt x="20" y="10"/>
                    </a:lnTo>
                    <a:lnTo>
                      <a:pt x="16" y="10"/>
                    </a:lnTo>
                    <a:lnTo>
                      <a:pt x="14" y="12"/>
                    </a:lnTo>
                    <a:lnTo>
                      <a:pt x="12" y="14"/>
                    </a:lnTo>
                    <a:lnTo>
                      <a:pt x="12" y="14"/>
                    </a:lnTo>
                    <a:lnTo>
                      <a:pt x="12" y="16"/>
                    </a:lnTo>
                    <a:lnTo>
                      <a:pt x="14" y="18"/>
                    </a:lnTo>
                    <a:lnTo>
                      <a:pt x="16" y="18"/>
                    </a:lnTo>
                    <a:lnTo>
                      <a:pt x="14" y="24"/>
                    </a:lnTo>
                    <a:lnTo>
                      <a:pt x="14" y="24"/>
                    </a:lnTo>
                    <a:lnTo>
                      <a:pt x="12" y="28"/>
                    </a:lnTo>
                    <a:lnTo>
                      <a:pt x="12" y="30"/>
                    </a:lnTo>
                    <a:lnTo>
                      <a:pt x="12" y="32"/>
                    </a:lnTo>
                    <a:lnTo>
                      <a:pt x="10" y="40"/>
                    </a:lnTo>
                    <a:lnTo>
                      <a:pt x="10" y="40"/>
                    </a:lnTo>
                    <a:lnTo>
                      <a:pt x="0" y="58"/>
                    </a:lnTo>
                    <a:lnTo>
                      <a:pt x="0" y="64"/>
                    </a:lnTo>
                    <a:lnTo>
                      <a:pt x="0" y="64"/>
                    </a:lnTo>
                    <a:lnTo>
                      <a:pt x="2" y="66"/>
                    </a:lnTo>
                    <a:lnTo>
                      <a:pt x="2" y="66"/>
                    </a:lnTo>
                    <a:lnTo>
                      <a:pt x="4" y="66"/>
                    </a:lnTo>
                    <a:lnTo>
                      <a:pt x="2" y="68"/>
                    </a:lnTo>
                    <a:lnTo>
                      <a:pt x="2" y="70"/>
                    </a:lnTo>
                    <a:lnTo>
                      <a:pt x="4" y="70"/>
                    </a:lnTo>
                    <a:lnTo>
                      <a:pt x="4" y="70"/>
                    </a:lnTo>
                    <a:lnTo>
                      <a:pt x="2" y="72"/>
                    </a:lnTo>
                    <a:lnTo>
                      <a:pt x="2" y="72"/>
                    </a:lnTo>
                    <a:lnTo>
                      <a:pt x="2" y="74"/>
                    </a:lnTo>
                    <a:lnTo>
                      <a:pt x="0" y="78"/>
                    </a:lnTo>
                    <a:lnTo>
                      <a:pt x="0" y="78"/>
                    </a:lnTo>
                    <a:lnTo>
                      <a:pt x="0" y="80"/>
                    </a:lnTo>
                    <a:lnTo>
                      <a:pt x="0" y="82"/>
                    </a:lnTo>
                    <a:lnTo>
                      <a:pt x="2" y="84"/>
                    </a:lnTo>
                    <a:lnTo>
                      <a:pt x="2" y="86"/>
                    </a:lnTo>
                    <a:lnTo>
                      <a:pt x="2" y="86"/>
                    </a:lnTo>
                    <a:lnTo>
                      <a:pt x="2" y="88"/>
                    </a:lnTo>
                    <a:lnTo>
                      <a:pt x="4" y="88"/>
                    </a:lnTo>
                    <a:lnTo>
                      <a:pt x="6" y="90"/>
                    </a:lnTo>
                    <a:lnTo>
                      <a:pt x="4" y="92"/>
                    </a:lnTo>
                    <a:lnTo>
                      <a:pt x="4" y="92"/>
                    </a:lnTo>
                    <a:lnTo>
                      <a:pt x="2" y="92"/>
                    </a:lnTo>
                    <a:lnTo>
                      <a:pt x="2" y="94"/>
                    </a:lnTo>
                    <a:lnTo>
                      <a:pt x="4" y="94"/>
                    </a:lnTo>
                    <a:lnTo>
                      <a:pt x="6" y="96"/>
                    </a:lnTo>
                    <a:lnTo>
                      <a:pt x="6" y="96"/>
                    </a:lnTo>
                    <a:lnTo>
                      <a:pt x="8" y="100"/>
                    </a:lnTo>
                    <a:lnTo>
                      <a:pt x="10" y="100"/>
                    </a:lnTo>
                    <a:lnTo>
                      <a:pt x="12" y="98"/>
                    </a:lnTo>
                    <a:lnTo>
                      <a:pt x="12" y="94"/>
                    </a:lnTo>
                    <a:lnTo>
                      <a:pt x="12" y="94"/>
                    </a:lnTo>
                    <a:lnTo>
                      <a:pt x="12" y="92"/>
                    </a:lnTo>
                    <a:lnTo>
                      <a:pt x="14" y="90"/>
                    </a:lnTo>
                    <a:lnTo>
                      <a:pt x="16" y="90"/>
                    </a:lnTo>
                    <a:lnTo>
                      <a:pt x="18" y="92"/>
                    </a:lnTo>
                    <a:lnTo>
                      <a:pt x="18" y="92"/>
                    </a:lnTo>
                    <a:lnTo>
                      <a:pt x="18" y="94"/>
                    </a:lnTo>
                    <a:lnTo>
                      <a:pt x="20" y="96"/>
                    </a:lnTo>
                    <a:lnTo>
                      <a:pt x="22" y="98"/>
                    </a:lnTo>
                    <a:lnTo>
                      <a:pt x="18" y="104"/>
                    </a:lnTo>
                    <a:lnTo>
                      <a:pt x="18" y="104"/>
                    </a:lnTo>
                    <a:lnTo>
                      <a:pt x="10" y="118"/>
                    </a:lnTo>
                    <a:lnTo>
                      <a:pt x="8" y="122"/>
                    </a:lnTo>
                    <a:lnTo>
                      <a:pt x="4" y="122"/>
                    </a:lnTo>
                    <a:lnTo>
                      <a:pt x="4" y="122"/>
                    </a:lnTo>
                    <a:lnTo>
                      <a:pt x="2" y="130"/>
                    </a:lnTo>
                    <a:lnTo>
                      <a:pt x="4" y="134"/>
                    </a:lnTo>
                    <a:lnTo>
                      <a:pt x="6" y="136"/>
                    </a:lnTo>
                    <a:lnTo>
                      <a:pt x="14" y="134"/>
                    </a:lnTo>
                    <a:lnTo>
                      <a:pt x="14" y="134"/>
                    </a:lnTo>
                    <a:lnTo>
                      <a:pt x="16" y="134"/>
                    </a:lnTo>
                    <a:lnTo>
                      <a:pt x="18" y="134"/>
                    </a:lnTo>
                    <a:lnTo>
                      <a:pt x="24" y="138"/>
                    </a:lnTo>
                    <a:lnTo>
                      <a:pt x="28" y="140"/>
                    </a:lnTo>
                    <a:lnTo>
                      <a:pt x="32" y="142"/>
                    </a:lnTo>
                    <a:lnTo>
                      <a:pt x="36" y="140"/>
                    </a:lnTo>
                    <a:lnTo>
                      <a:pt x="40" y="136"/>
                    </a:lnTo>
                    <a:lnTo>
                      <a:pt x="40" y="136"/>
                    </a:lnTo>
                    <a:lnTo>
                      <a:pt x="44" y="132"/>
                    </a:lnTo>
                    <a:lnTo>
                      <a:pt x="46" y="128"/>
                    </a:lnTo>
                    <a:lnTo>
                      <a:pt x="46" y="124"/>
                    </a:lnTo>
                    <a:lnTo>
                      <a:pt x="46" y="120"/>
                    </a:lnTo>
                    <a:lnTo>
                      <a:pt x="52" y="116"/>
                    </a:lnTo>
                    <a:lnTo>
                      <a:pt x="52" y="116"/>
                    </a:lnTo>
                    <a:lnTo>
                      <a:pt x="56" y="112"/>
                    </a:lnTo>
                    <a:lnTo>
                      <a:pt x="58" y="110"/>
                    </a:lnTo>
                    <a:lnTo>
                      <a:pt x="60" y="108"/>
                    </a:lnTo>
                    <a:lnTo>
                      <a:pt x="70" y="104"/>
                    </a:lnTo>
                    <a:lnTo>
                      <a:pt x="70" y="104"/>
                    </a:lnTo>
                    <a:lnTo>
                      <a:pt x="84" y="96"/>
                    </a:lnTo>
                    <a:lnTo>
                      <a:pt x="94" y="88"/>
                    </a:lnTo>
                    <a:lnTo>
                      <a:pt x="100" y="78"/>
                    </a:lnTo>
                    <a:lnTo>
                      <a:pt x="108" y="68"/>
                    </a:lnTo>
                    <a:lnTo>
                      <a:pt x="108" y="68"/>
                    </a:lnTo>
                    <a:lnTo>
                      <a:pt x="114" y="60"/>
                    </a:lnTo>
                    <a:lnTo>
                      <a:pt x="114" y="52"/>
                    </a:lnTo>
                    <a:lnTo>
                      <a:pt x="112" y="36"/>
                    </a:lnTo>
                    <a:lnTo>
                      <a:pt x="112" y="36"/>
                    </a:lnTo>
                    <a:lnTo>
                      <a:pt x="94" y="26"/>
                    </a:lnTo>
                    <a:lnTo>
                      <a:pt x="88" y="24"/>
                    </a:lnTo>
                    <a:lnTo>
                      <a:pt x="86" y="24"/>
                    </a:lnTo>
                    <a:lnTo>
                      <a:pt x="88" y="26"/>
                    </a:lnTo>
                    <a:lnTo>
                      <a:pt x="88" y="26"/>
                    </a:lnTo>
                    <a:lnTo>
                      <a:pt x="86" y="26"/>
                    </a:lnTo>
                    <a:lnTo>
                      <a:pt x="86" y="28"/>
                    </a:lnTo>
                    <a:lnTo>
                      <a:pt x="78" y="26"/>
                    </a:lnTo>
                    <a:lnTo>
                      <a:pt x="70" y="22"/>
                    </a:lnTo>
                    <a:lnTo>
                      <a:pt x="64" y="18"/>
                    </a:lnTo>
                    <a:lnTo>
                      <a:pt x="64" y="18"/>
                    </a:lnTo>
                    <a:lnTo>
                      <a:pt x="60" y="12"/>
                    </a:lnTo>
                    <a:lnTo>
                      <a:pt x="54" y="8"/>
                    </a:lnTo>
                    <a:lnTo>
                      <a:pt x="36" y="0"/>
                    </a:lnTo>
                    <a:lnTo>
                      <a:pt x="36"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 name="Freeform 20">
                <a:extLst>
                  <a:ext uri="{FF2B5EF4-FFF2-40B4-BE49-F238E27FC236}">
                    <a16:creationId xmlns:a16="http://schemas.microsoft.com/office/drawing/2014/main" id="{B60A1C4E-67B2-44DA-98B0-62253264C064}"/>
                  </a:ext>
                </a:extLst>
              </p:cNvPr>
              <p:cNvSpPr>
                <a:spLocks/>
              </p:cNvSpPr>
              <p:nvPr/>
            </p:nvSpPr>
            <p:spPr bwMode="auto">
              <a:xfrm>
                <a:off x="2257471" y="2393262"/>
                <a:ext cx="132374" cy="160305"/>
              </a:xfrm>
              <a:custGeom>
                <a:avLst/>
                <a:gdLst/>
                <a:ahLst/>
                <a:cxnLst>
                  <a:cxn ang="0">
                    <a:pos x="72" y="100"/>
                  </a:cxn>
                  <a:cxn ang="0">
                    <a:pos x="80" y="90"/>
                  </a:cxn>
                  <a:cxn ang="0">
                    <a:pos x="82" y="82"/>
                  </a:cxn>
                  <a:cxn ang="0">
                    <a:pos x="82" y="78"/>
                  </a:cxn>
                  <a:cxn ang="0">
                    <a:pos x="86" y="70"/>
                  </a:cxn>
                  <a:cxn ang="0">
                    <a:pos x="84" y="66"/>
                  </a:cxn>
                  <a:cxn ang="0">
                    <a:pos x="80" y="52"/>
                  </a:cxn>
                  <a:cxn ang="0">
                    <a:pos x="76" y="48"/>
                  </a:cxn>
                  <a:cxn ang="0">
                    <a:pos x="78" y="42"/>
                  </a:cxn>
                  <a:cxn ang="0">
                    <a:pos x="76" y="38"/>
                  </a:cxn>
                  <a:cxn ang="0">
                    <a:pos x="78" y="24"/>
                  </a:cxn>
                  <a:cxn ang="0">
                    <a:pos x="92" y="8"/>
                  </a:cxn>
                  <a:cxn ang="0">
                    <a:pos x="90" y="4"/>
                  </a:cxn>
                  <a:cxn ang="0">
                    <a:pos x="80" y="2"/>
                  </a:cxn>
                  <a:cxn ang="0">
                    <a:pos x="76" y="2"/>
                  </a:cxn>
                  <a:cxn ang="0">
                    <a:pos x="70" y="2"/>
                  </a:cxn>
                  <a:cxn ang="0">
                    <a:pos x="62" y="4"/>
                  </a:cxn>
                  <a:cxn ang="0">
                    <a:pos x="60" y="4"/>
                  </a:cxn>
                  <a:cxn ang="0">
                    <a:pos x="56" y="4"/>
                  </a:cxn>
                  <a:cxn ang="0">
                    <a:pos x="50" y="4"/>
                  </a:cxn>
                  <a:cxn ang="0">
                    <a:pos x="44" y="4"/>
                  </a:cxn>
                  <a:cxn ang="0">
                    <a:pos x="30" y="0"/>
                  </a:cxn>
                  <a:cxn ang="0">
                    <a:pos x="24" y="4"/>
                  </a:cxn>
                  <a:cxn ang="0">
                    <a:pos x="16" y="14"/>
                  </a:cxn>
                  <a:cxn ang="0">
                    <a:pos x="12" y="20"/>
                  </a:cxn>
                  <a:cxn ang="0">
                    <a:pos x="12" y="26"/>
                  </a:cxn>
                  <a:cxn ang="0">
                    <a:pos x="8" y="28"/>
                  </a:cxn>
                  <a:cxn ang="0">
                    <a:pos x="2" y="32"/>
                  </a:cxn>
                  <a:cxn ang="0">
                    <a:pos x="2" y="42"/>
                  </a:cxn>
                  <a:cxn ang="0">
                    <a:pos x="0" y="50"/>
                  </a:cxn>
                  <a:cxn ang="0">
                    <a:pos x="4" y="60"/>
                  </a:cxn>
                  <a:cxn ang="0">
                    <a:pos x="4" y="66"/>
                  </a:cxn>
                  <a:cxn ang="0">
                    <a:pos x="6" y="68"/>
                  </a:cxn>
                  <a:cxn ang="0">
                    <a:pos x="12" y="72"/>
                  </a:cxn>
                  <a:cxn ang="0">
                    <a:pos x="16" y="80"/>
                  </a:cxn>
                  <a:cxn ang="0">
                    <a:pos x="20" y="86"/>
                  </a:cxn>
                  <a:cxn ang="0">
                    <a:pos x="24" y="96"/>
                  </a:cxn>
                  <a:cxn ang="0">
                    <a:pos x="28" y="106"/>
                  </a:cxn>
                  <a:cxn ang="0">
                    <a:pos x="32" y="108"/>
                  </a:cxn>
                  <a:cxn ang="0">
                    <a:pos x="50" y="108"/>
                  </a:cxn>
                  <a:cxn ang="0">
                    <a:pos x="46" y="104"/>
                  </a:cxn>
                  <a:cxn ang="0">
                    <a:pos x="48" y="100"/>
                  </a:cxn>
                  <a:cxn ang="0">
                    <a:pos x="50" y="102"/>
                  </a:cxn>
                  <a:cxn ang="0">
                    <a:pos x="56" y="102"/>
                  </a:cxn>
                  <a:cxn ang="0">
                    <a:pos x="58" y="102"/>
                  </a:cxn>
                  <a:cxn ang="0">
                    <a:pos x="60" y="98"/>
                  </a:cxn>
                  <a:cxn ang="0">
                    <a:pos x="64" y="96"/>
                  </a:cxn>
                  <a:cxn ang="0">
                    <a:pos x="68" y="98"/>
                  </a:cxn>
                  <a:cxn ang="0">
                    <a:pos x="72" y="100"/>
                  </a:cxn>
                </a:cxnLst>
                <a:rect l="0" t="0" r="r" b="b"/>
                <a:pathLst>
                  <a:path w="92" h="110">
                    <a:moveTo>
                      <a:pt x="72" y="100"/>
                    </a:moveTo>
                    <a:lnTo>
                      <a:pt x="72" y="100"/>
                    </a:lnTo>
                    <a:lnTo>
                      <a:pt x="76" y="94"/>
                    </a:lnTo>
                    <a:lnTo>
                      <a:pt x="80" y="90"/>
                    </a:lnTo>
                    <a:lnTo>
                      <a:pt x="82" y="86"/>
                    </a:lnTo>
                    <a:lnTo>
                      <a:pt x="82" y="82"/>
                    </a:lnTo>
                    <a:lnTo>
                      <a:pt x="82" y="82"/>
                    </a:lnTo>
                    <a:lnTo>
                      <a:pt x="82" y="78"/>
                    </a:lnTo>
                    <a:lnTo>
                      <a:pt x="84" y="74"/>
                    </a:lnTo>
                    <a:lnTo>
                      <a:pt x="86" y="70"/>
                    </a:lnTo>
                    <a:lnTo>
                      <a:pt x="84" y="66"/>
                    </a:lnTo>
                    <a:lnTo>
                      <a:pt x="84" y="66"/>
                    </a:lnTo>
                    <a:lnTo>
                      <a:pt x="82" y="58"/>
                    </a:lnTo>
                    <a:lnTo>
                      <a:pt x="80" y="52"/>
                    </a:lnTo>
                    <a:lnTo>
                      <a:pt x="80" y="52"/>
                    </a:lnTo>
                    <a:lnTo>
                      <a:pt x="76" y="48"/>
                    </a:lnTo>
                    <a:lnTo>
                      <a:pt x="78" y="44"/>
                    </a:lnTo>
                    <a:lnTo>
                      <a:pt x="78" y="42"/>
                    </a:lnTo>
                    <a:lnTo>
                      <a:pt x="76" y="38"/>
                    </a:lnTo>
                    <a:lnTo>
                      <a:pt x="76" y="38"/>
                    </a:lnTo>
                    <a:lnTo>
                      <a:pt x="76" y="32"/>
                    </a:lnTo>
                    <a:lnTo>
                      <a:pt x="78" y="24"/>
                    </a:lnTo>
                    <a:lnTo>
                      <a:pt x="84" y="16"/>
                    </a:lnTo>
                    <a:lnTo>
                      <a:pt x="92" y="8"/>
                    </a:lnTo>
                    <a:lnTo>
                      <a:pt x="92" y="8"/>
                    </a:lnTo>
                    <a:lnTo>
                      <a:pt x="90" y="4"/>
                    </a:lnTo>
                    <a:lnTo>
                      <a:pt x="86" y="2"/>
                    </a:lnTo>
                    <a:lnTo>
                      <a:pt x="80" y="2"/>
                    </a:lnTo>
                    <a:lnTo>
                      <a:pt x="76" y="2"/>
                    </a:lnTo>
                    <a:lnTo>
                      <a:pt x="76" y="2"/>
                    </a:lnTo>
                    <a:lnTo>
                      <a:pt x="74" y="2"/>
                    </a:lnTo>
                    <a:lnTo>
                      <a:pt x="70" y="2"/>
                    </a:lnTo>
                    <a:lnTo>
                      <a:pt x="66" y="2"/>
                    </a:lnTo>
                    <a:lnTo>
                      <a:pt x="62" y="4"/>
                    </a:lnTo>
                    <a:lnTo>
                      <a:pt x="62" y="4"/>
                    </a:lnTo>
                    <a:lnTo>
                      <a:pt x="60" y="4"/>
                    </a:lnTo>
                    <a:lnTo>
                      <a:pt x="58" y="4"/>
                    </a:lnTo>
                    <a:lnTo>
                      <a:pt x="56" y="4"/>
                    </a:lnTo>
                    <a:lnTo>
                      <a:pt x="50" y="4"/>
                    </a:lnTo>
                    <a:lnTo>
                      <a:pt x="50" y="4"/>
                    </a:lnTo>
                    <a:lnTo>
                      <a:pt x="48" y="6"/>
                    </a:lnTo>
                    <a:lnTo>
                      <a:pt x="44" y="4"/>
                    </a:lnTo>
                    <a:lnTo>
                      <a:pt x="38" y="2"/>
                    </a:lnTo>
                    <a:lnTo>
                      <a:pt x="30" y="0"/>
                    </a:lnTo>
                    <a:lnTo>
                      <a:pt x="26" y="0"/>
                    </a:lnTo>
                    <a:lnTo>
                      <a:pt x="24" y="4"/>
                    </a:lnTo>
                    <a:lnTo>
                      <a:pt x="24" y="4"/>
                    </a:lnTo>
                    <a:lnTo>
                      <a:pt x="16" y="14"/>
                    </a:lnTo>
                    <a:lnTo>
                      <a:pt x="16" y="14"/>
                    </a:lnTo>
                    <a:lnTo>
                      <a:pt x="12" y="20"/>
                    </a:lnTo>
                    <a:lnTo>
                      <a:pt x="12" y="24"/>
                    </a:lnTo>
                    <a:lnTo>
                      <a:pt x="12" y="26"/>
                    </a:lnTo>
                    <a:lnTo>
                      <a:pt x="8" y="28"/>
                    </a:lnTo>
                    <a:lnTo>
                      <a:pt x="8" y="28"/>
                    </a:lnTo>
                    <a:lnTo>
                      <a:pt x="4" y="30"/>
                    </a:lnTo>
                    <a:lnTo>
                      <a:pt x="2" y="32"/>
                    </a:lnTo>
                    <a:lnTo>
                      <a:pt x="4" y="34"/>
                    </a:lnTo>
                    <a:lnTo>
                      <a:pt x="2" y="42"/>
                    </a:lnTo>
                    <a:lnTo>
                      <a:pt x="2" y="42"/>
                    </a:lnTo>
                    <a:lnTo>
                      <a:pt x="0" y="50"/>
                    </a:lnTo>
                    <a:lnTo>
                      <a:pt x="2" y="56"/>
                    </a:lnTo>
                    <a:lnTo>
                      <a:pt x="4" y="60"/>
                    </a:lnTo>
                    <a:lnTo>
                      <a:pt x="4" y="66"/>
                    </a:lnTo>
                    <a:lnTo>
                      <a:pt x="4" y="66"/>
                    </a:lnTo>
                    <a:lnTo>
                      <a:pt x="6" y="68"/>
                    </a:lnTo>
                    <a:lnTo>
                      <a:pt x="6" y="68"/>
                    </a:lnTo>
                    <a:lnTo>
                      <a:pt x="10" y="68"/>
                    </a:lnTo>
                    <a:lnTo>
                      <a:pt x="12" y="72"/>
                    </a:lnTo>
                    <a:lnTo>
                      <a:pt x="12" y="72"/>
                    </a:lnTo>
                    <a:lnTo>
                      <a:pt x="16" y="80"/>
                    </a:lnTo>
                    <a:lnTo>
                      <a:pt x="20" y="86"/>
                    </a:lnTo>
                    <a:lnTo>
                      <a:pt x="20" y="86"/>
                    </a:lnTo>
                    <a:lnTo>
                      <a:pt x="22" y="90"/>
                    </a:lnTo>
                    <a:lnTo>
                      <a:pt x="24" y="96"/>
                    </a:lnTo>
                    <a:lnTo>
                      <a:pt x="26" y="104"/>
                    </a:lnTo>
                    <a:lnTo>
                      <a:pt x="28" y="106"/>
                    </a:lnTo>
                    <a:lnTo>
                      <a:pt x="32" y="108"/>
                    </a:lnTo>
                    <a:lnTo>
                      <a:pt x="32" y="108"/>
                    </a:lnTo>
                    <a:lnTo>
                      <a:pt x="46" y="110"/>
                    </a:lnTo>
                    <a:lnTo>
                      <a:pt x="50" y="108"/>
                    </a:lnTo>
                    <a:lnTo>
                      <a:pt x="50" y="106"/>
                    </a:lnTo>
                    <a:lnTo>
                      <a:pt x="46" y="104"/>
                    </a:lnTo>
                    <a:lnTo>
                      <a:pt x="44" y="102"/>
                    </a:lnTo>
                    <a:lnTo>
                      <a:pt x="48" y="100"/>
                    </a:lnTo>
                    <a:lnTo>
                      <a:pt x="48" y="100"/>
                    </a:lnTo>
                    <a:lnTo>
                      <a:pt x="50" y="102"/>
                    </a:lnTo>
                    <a:lnTo>
                      <a:pt x="52" y="102"/>
                    </a:lnTo>
                    <a:lnTo>
                      <a:pt x="56" y="102"/>
                    </a:lnTo>
                    <a:lnTo>
                      <a:pt x="56" y="102"/>
                    </a:lnTo>
                    <a:lnTo>
                      <a:pt x="58" y="102"/>
                    </a:lnTo>
                    <a:lnTo>
                      <a:pt x="60" y="100"/>
                    </a:lnTo>
                    <a:lnTo>
                      <a:pt x="60" y="98"/>
                    </a:lnTo>
                    <a:lnTo>
                      <a:pt x="64" y="96"/>
                    </a:lnTo>
                    <a:lnTo>
                      <a:pt x="64" y="96"/>
                    </a:lnTo>
                    <a:lnTo>
                      <a:pt x="66" y="98"/>
                    </a:lnTo>
                    <a:lnTo>
                      <a:pt x="68" y="98"/>
                    </a:lnTo>
                    <a:lnTo>
                      <a:pt x="68" y="100"/>
                    </a:lnTo>
                    <a:lnTo>
                      <a:pt x="72" y="100"/>
                    </a:lnTo>
                    <a:lnTo>
                      <a:pt x="72" y="10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 name="Freeform 21">
                <a:extLst>
                  <a:ext uri="{FF2B5EF4-FFF2-40B4-BE49-F238E27FC236}">
                    <a16:creationId xmlns:a16="http://schemas.microsoft.com/office/drawing/2014/main" id="{C53E8B71-287C-4A7D-94B9-E99EB3105E73}"/>
                  </a:ext>
                </a:extLst>
              </p:cNvPr>
              <p:cNvSpPr>
                <a:spLocks/>
              </p:cNvSpPr>
              <p:nvPr/>
            </p:nvSpPr>
            <p:spPr bwMode="auto">
              <a:xfrm>
                <a:off x="2162506" y="2305822"/>
                <a:ext cx="141008" cy="271062"/>
              </a:xfrm>
              <a:custGeom>
                <a:avLst/>
                <a:gdLst/>
                <a:ahLst/>
                <a:cxnLst>
                  <a:cxn ang="0">
                    <a:pos x="36" y="0"/>
                  </a:cxn>
                  <a:cxn ang="0">
                    <a:pos x="56" y="12"/>
                  </a:cxn>
                  <a:cxn ang="0">
                    <a:pos x="66" y="30"/>
                  </a:cxn>
                  <a:cxn ang="0">
                    <a:pos x="66" y="36"/>
                  </a:cxn>
                  <a:cxn ang="0">
                    <a:pos x="76" y="40"/>
                  </a:cxn>
                  <a:cxn ang="0">
                    <a:pos x="82" y="52"/>
                  </a:cxn>
                  <a:cxn ang="0">
                    <a:pos x="88" y="54"/>
                  </a:cxn>
                  <a:cxn ang="0">
                    <a:pos x="82" y="74"/>
                  </a:cxn>
                  <a:cxn ang="0">
                    <a:pos x="78" y="84"/>
                  </a:cxn>
                  <a:cxn ang="0">
                    <a:pos x="74" y="88"/>
                  </a:cxn>
                  <a:cxn ang="0">
                    <a:pos x="70" y="94"/>
                  </a:cxn>
                  <a:cxn ang="0">
                    <a:pos x="66" y="110"/>
                  </a:cxn>
                  <a:cxn ang="0">
                    <a:pos x="70" y="126"/>
                  </a:cxn>
                  <a:cxn ang="0">
                    <a:pos x="72" y="128"/>
                  </a:cxn>
                  <a:cxn ang="0">
                    <a:pos x="78" y="132"/>
                  </a:cxn>
                  <a:cxn ang="0">
                    <a:pos x="86" y="146"/>
                  </a:cxn>
                  <a:cxn ang="0">
                    <a:pos x="92" y="164"/>
                  </a:cxn>
                  <a:cxn ang="0">
                    <a:pos x="98" y="168"/>
                  </a:cxn>
                  <a:cxn ang="0">
                    <a:pos x="86" y="166"/>
                  </a:cxn>
                  <a:cxn ang="0">
                    <a:pos x="84" y="166"/>
                  </a:cxn>
                  <a:cxn ang="0">
                    <a:pos x="72" y="174"/>
                  </a:cxn>
                  <a:cxn ang="0">
                    <a:pos x="60" y="180"/>
                  </a:cxn>
                  <a:cxn ang="0">
                    <a:pos x="56" y="182"/>
                  </a:cxn>
                  <a:cxn ang="0">
                    <a:pos x="52" y="186"/>
                  </a:cxn>
                  <a:cxn ang="0">
                    <a:pos x="42" y="180"/>
                  </a:cxn>
                  <a:cxn ang="0">
                    <a:pos x="40" y="172"/>
                  </a:cxn>
                  <a:cxn ang="0">
                    <a:pos x="34" y="160"/>
                  </a:cxn>
                  <a:cxn ang="0">
                    <a:pos x="30" y="152"/>
                  </a:cxn>
                  <a:cxn ang="0">
                    <a:pos x="30" y="146"/>
                  </a:cxn>
                  <a:cxn ang="0">
                    <a:pos x="28" y="138"/>
                  </a:cxn>
                  <a:cxn ang="0">
                    <a:pos x="30" y="132"/>
                  </a:cxn>
                  <a:cxn ang="0">
                    <a:pos x="32" y="120"/>
                  </a:cxn>
                  <a:cxn ang="0">
                    <a:pos x="38" y="110"/>
                  </a:cxn>
                  <a:cxn ang="0">
                    <a:pos x="34" y="104"/>
                  </a:cxn>
                  <a:cxn ang="0">
                    <a:pos x="32" y="98"/>
                  </a:cxn>
                  <a:cxn ang="0">
                    <a:pos x="24" y="96"/>
                  </a:cxn>
                  <a:cxn ang="0">
                    <a:pos x="26" y="86"/>
                  </a:cxn>
                  <a:cxn ang="0">
                    <a:pos x="14" y="84"/>
                  </a:cxn>
                  <a:cxn ang="0">
                    <a:pos x="2" y="64"/>
                  </a:cxn>
                  <a:cxn ang="0">
                    <a:pos x="2" y="56"/>
                  </a:cxn>
                  <a:cxn ang="0">
                    <a:pos x="6" y="46"/>
                  </a:cxn>
                  <a:cxn ang="0">
                    <a:pos x="6" y="40"/>
                  </a:cxn>
                  <a:cxn ang="0">
                    <a:pos x="20" y="32"/>
                  </a:cxn>
                  <a:cxn ang="0">
                    <a:pos x="14" y="26"/>
                  </a:cxn>
                  <a:cxn ang="0">
                    <a:pos x="10" y="26"/>
                  </a:cxn>
                  <a:cxn ang="0">
                    <a:pos x="12" y="20"/>
                  </a:cxn>
                  <a:cxn ang="0">
                    <a:pos x="14" y="14"/>
                  </a:cxn>
                  <a:cxn ang="0">
                    <a:pos x="18" y="10"/>
                  </a:cxn>
                  <a:cxn ang="0">
                    <a:pos x="30" y="8"/>
                  </a:cxn>
                  <a:cxn ang="0">
                    <a:pos x="30" y="2"/>
                  </a:cxn>
                </a:cxnLst>
                <a:rect l="0" t="0" r="r" b="b"/>
                <a:pathLst>
                  <a:path w="98" h="186">
                    <a:moveTo>
                      <a:pt x="30" y="2"/>
                    </a:moveTo>
                    <a:lnTo>
                      <a:pt x="30" y="2"/>
                    </a:lnTo>
                    <a:lnTo>
                      <a:pt x="36" y="0"/>
                    </a:lnTo>
                    <a:lnTo>
                      <a:pt x="40" y="0"/>
                    </a:lnTo>
                    <a:lnTo>
                      <a:pt x="56" y="12"/>
                    </a:lnTo>
                    <a:lnTo>
                      <a:pt x="56" y="12"/>
                    </a:lnTo>
                    <a:lnTo>
                      <a:pt x="64" y="20"/>
                    </a:lnTo>
                    <a:lnTo>
                      <a:pt x="66" y="24"/>
                    </a:lnTo>
                    <a:lnTo>
                      <a:pt x="66" y="30"/>
                    </a:lnTo>
                    <a:lnTo>
                      <a:pt x="62" y="38"/>
                    </a:lnTo>
                    <a:lnTo>
                      <a:pt x="62" y="38"/>
                    </a:lnTo>
                    <a:lnTo>
                      <a:pt x="66" y="36"/>
                    </a:lnTo>
                    <a:lnTo>
                      <a:pt x="70" y="36"/>
                    </a:lnTo>
                    <a:lnTo>
                      <a:pt x="76" y="40"/>
                    </a:lnTo>
                    <a:lnTo>
                      <a:pt x="76" y="40"/>
                    </a:lnTo>
                    <a:lnTo>
                      <a:pt x="80" y="46"/>
                    </a:lnTo>
                    <a:lnTo>
                      <a:pt x="82" y="48"/>
                    </a:lnTo>
                    <a:lnTo>
                      <a:pt x="82" y="52"/>
                    </a:lnTo>
                    <a:lnTo>
                      <a:pt x="86" y="52"/>
                    </a:lnTo>
                    <a:lnTo>
                      <a:pt x="86" y="52"/>
                    </a:lnTo>
                    <a:lnTo>
                      <a:pt x="88" y="54"/>
                    </a:lnTo>
                    <a:lnTo>
                      <a:pt x="88" y="56"/>
                    </a:lnTo>
                    <a:lnTo>
                      <a:pt x="86" y="64"/>
                    </a:lnTo>
                    <a:lnTo>
                      <a:pt x="82" y="74"/>
                    </a:lnTo>
                    <a:lnTo>
                      <a:pt x="82" y="74"/>
                    </a:lnTo>
                    <a:lnTo>
                      <a:pt x="78" y="80"/>
                    </a:lnTo>
                    <a:lnTo>
                      <a:pt x="78" y="84"/>
                    </a:lnTo>
                    <a:lnTo>
                      <a:pt x="78" y="86"/>
                    </a:lnTo>
                    <a:lnTo>
                      <a:pt x="74" y="88"/>
                    </a:lnTo>
                    <a:lnTo>
                      <a:pt x="74" y="88"/>
                    </a:lnTo>
                    <a:lnTo>
                      <a:pt x="70" y="90"/>
                    </a:lnTo>
                    <a:lnTo>
                      <a:pt x="68" y="92"/>
                    </a:lnTo>
                    <a:lnTo>
                      <a:pt x="70" y="94"/>
                    </a:lnTo>
                    <a:lnTo>
                      <a:pt x="68" y="102"/>
                    </a:lnTo>
                    <a:lnTo>
                      <a:pt x="68" y="102"/>
                    </a:lnTo>
                    <a:lnTo>
                      <a:pt x="66" y="110"/>
                    </a:lnTo>
                    <a:lnTo>
                      <a:pt x="68" y="116"/>
                    </a:lnTo>
                    <a:lnTo>
                      <a:pt x="70" y="120"/>
                    </a:lnTo>
                    <a:lnTo>
                      <a:pt x="70" y="126"/>
                    </a:lnTo>
                    <a:lnTo>
                      <a:pt x="70" y="126"/>
                    </a:lnTo>
                    <a:lnTo>
                      <a:pt x="72" y="128"/>
                    </a:lnTo>
                    <a:lnTo>
                      <a:pt x="72" y="128"/>
                    </a:lnTo>
                    <a:lnTo>
                      <a:pt x="76" y="128"/>
                    </a:lnTo>
                    <a:lnTo>
                      <a:pt x="78" y="132"/>
                    </a:lnTo>
                    <a:lnTo>
                      <a:pt x="78" y="132"/>
                    </a:lnTo>
                    <a:lnTo>
                      <a:pt x="82" y="140"/>
                    </a:lnTo>
                    <a:lnTo>
                      <a:pt x="86" y="146"/>
                    </a:lnTo>
                    <a:lnTo>
                      <a:pt x="86" y="146"/>
                    </a:lnTo>
                    <a:lnTo>
                      <a:pt x="88" y="150"/>
                    </a:lnTo>
                    <a:lnTo>
                      <a:pt x="90" y="156"/>
                    </a:lnTo>
                    <a:lnTo>
                      <a:pt x="92" y="164"/>
                    </a:lnTo>
                    <a:lnTo>
                      <a:pt x="94" y="166"/>
                    </a:lnTo>
                    <a:lnTo>
                      <a:pt x="98" y="168"/>
                    </a:lnTo>
                    <a:lnTo>
                      <a:pt x="98" y="168"/>
                    </a:lnTo>
                    <a:lnTo>
                      <a:pt x="90" y="170"/>
                    </a:lnTo>
                    <a:lnTo>
                      <a:pt x="88" y="168"/>
                    </a:lnTo>
                    <a:lnTo>
                      <a:pt x="86" y="166"/>
                    </a:lnTo>
                    <a:lnTo>
                      <a:pt x="86" y="166"/>
                    </a:lnTo>
                    <a:lnTo>
                      <a:pt x="86" y="166"/>
                    </a:lnTo>
                    <a:lnTo>
                      <a:pt x="84" y="166"/>
                    </a:lnTo>
                    <a:lnTo>
                      <a:pt x="82" y="168"/>
                    </a:lnTo>
                    <a:lnTo>
                      <a:pt x="80" y="170"/>
                    </a:lnTo>
                    <a:lnTo>
                      <a:pt x="72" y="174"/>
                    </a:lnTo>
                    <a:lnTo>
                      <a:pt x="72" y="174"/>
                    </a:lnTo>
                    <a:lnTo>
                      <a:pt x="64" y="176"/>
                    </a:lnTo>
                    <a:lnTo>
                      <a:pt x="60" y="180"/>
                    </a:lnTo>
                    <a:lnTo>
                      <a:pt x="60" y="184"/>
                    </a:lnTo>
                    <a:lnTo>
                      <a:pt x="60" y="184"/>
                    </a:lnTo>
                    <a:lnTo>
                      <a:pt x="56" y="182"/>
                    </a:lnTo>
                    <a:lnTo>
                      <a:pt x="54" y="184"/>
                    </a:lnTo>
                    <a:lnTo>
                      <a:pt x="52" y="186"/>
                    </a:lnTo>
                    <a:lnTo>
                      <a:pt x="52" y="186"/>
                    </a:lnTo>
                    <a:lnTo>
                      <a:pt x="48" y="184"/>
                    </a:lnTo>
                    <a:lnTo>
                      <a:pt x="46" y="182"/>
                    </a:lnTo>
                    <a:lnTo>
                      <a:pt x="42" y="180"/>
                    </a:lnTo>
                    <a:lnTo>
                      <a:pt x="40" y="174"/>
                    </a:lnTo>
                    <a:lnTo>
                      <a:pt x="40" y="174"/>
                    </a:lnTo>
                    <a:lnTo>
                      <a:pt x="40" y="172"/>
                    </a:lnTo>
                    <a:lnTo>
                      <a:pt x="38" y="170"/>
                    </a:lnTo>
                    <a:lnTo>
                      <a:pt x="36" y="168"/>
                    </a:lnTo>
                    <a:lnTo>
                      <a:pt x="34" y="160"/>
                    </a:lnTo>
                    <a:lnTo>
                      <a:pt x="34" y="160"/>
                    </a:lnTo>
                    <a:lnTo>
                      <a:pt x="32" y="154"/>
                    </a:lnTo>
                    <a:lnTo>
                      <a:pt x="30" y="152"/>
                    </a:lnTo>
                    <a:lnTo>
                      <a:pt x="28" y="150"/>
                    </a:lnTo>
                    <a:lnTo>
                      <a:pt x="30" y="146"/>
                    </a:lnTo>
                    <a:lnTo>
                      <a:pt x="30" y="146"/>
                    </a:lnTo>
                    <a:lnTo>
                      <a:pt x="32" y="144"/>
                    </a:lnTo>
                    <a:lnTo>
                      <a:pt x="30" y="140"/>
                    </a:lnTo>
                    <a:lnTo>
                      <a:pt x="28" y="138"/>
                    </a:lnTo>
                    <a:lnTo>
                      <a:pt x="28" y="134"/>
                    </a:lnTo>
                    <a:lnTo>
                      <a:pt x="28" y="134"/>
                    </a:lnTo>
                    <a:lnTo>
                      <a:pt x="30" y="132"/>
                    </a:lnTo>
                    <a:lnTo>
                      <a:pt x="28" y="130"/>
                    </a:lnTo>
                    <a:lnTo>
                      <a:pt x="28" y="126"/>
                    </a:lnTo>
                    <a:lnTo>
                      <a:pt x="32" y="120"/>
                    </a:lnTo>
                    <a:lnTo>
                      <a:pt x="32" y="120"/>
                    </a:lnTo>
                    <a:lnTo>
                      <a:pt x="38" y="112"/>
                    </a:lnTo>
                    <a:lnTo>
                      <a:pt x="38" y="110"/>
                    </a:lnTo>
                    <a:lnTo>
                      <a:pt x="38" y="110"/>
                    </a:lnTo>
                    <a:lnTo>
                      <a:pt x="34" y="108"/>
                    </a:lnTo>
                    <a:lnTo>
                      <a:pt x="34" y="104"/>
                    </a:lnTo>
                    <a:lnTo>
                      <a:pt x="32" y="100"/>
                    </a:lnTo>
                    <a:lnTo>
                      <a:pt x="32" y="100"/>
                    </a:lnTo>
                    <a:lnTo>
                      <a:pt x="32" y="98"/>
                    </a:lnTo>
                    <a:lnTo>
                      <a:pt x="32" y="96"/>
                    </a:lnTo>
                    <a:lnTo>
                      <a:pt x="28" y="96"/>
                    </a:lnTo>
                    <a:lnTo>
                      <a:pt x="24" y="96"/>
                    </a:lnTo>
                    <a:lnTo>
                      <a:pt x="26" y="92"/>
                    </a:lnTo>
                    <a:lnTo>
                      <a:pt x="26" y="92"/>
                    </a:lnTo>
                    <a:lnTo>
                      <a:pt x="26" y="86"/>
                    </a:lnTo>
                    <a:lnTo>
                      <a:pt x="24" y="86"/>
                    </a:lnTo>
                    <a:lnTo>
                      <a:pt x="20" y="86"/>
                    </a:lnTo>
                    <a:lnTo>
                      <a:pt x="14" y="84"/>
                    </a:lnTo>
                    <a:lnTo>
                      <a:pt x="14" y="84"/>
                    </a:lnTo>
                    <a:lnTo>
                      <a:pt x="4" y="70"/>
                    </a:lnTo>
                    <a:lnTo>
                      <a:pt x="2" y="64"/>
                    </a:lnTo>
                    <a:lnTo>
                      <a:pt x="0" y="60"/>
                    </a:lnTo>
                    <a:lnTo>
                      <a:pt x="0" y="60"/>
                    </a:lnTo>
                    <a:lnTo>
                      <a:pt x="2" y="56"/>
                    </a:lnTo>
                    <a:lnTo>
                      <a:pt x="4" y="52"/>
                    </a:lnTo>
                    <a:lnTo>
                      <a:pt x="8" y="50"/>
                    </a:lnTo>
                    <a:lnTo>
                      <a:pt x="6" y="46"/>
                    </a:lnTo>
                    <a:lnTo>
                      <a:pt x="6" y="46"/>
                    </a:lnTo>
                    <a:lnTo>
                      <a:pt x="6" y="42"/>
                    </a:lnTo>
                    <a:lnTo>
                      <a:pt x="6" y="40"/>
                    </a:lnTo>
                    <a:lnTo>
                      <a:pt x="16" y="34"/>
                    </a:lnTo>
                    <a:lnTo>
                      <a:pt x="16" y="34"/>
                    </a:lnTo>
                    <a:lnTo>
                      <a:pt x="20" y="32"/>
                    </a:lnTo>
                    <a:lnTo>
                      <a:pt x="20" y="28"/>
                    </a:lnTo>
                    <a:lnTo>
                      <a:pt x="18" y="26"/>
                    </a:lnTo>
                    <a:lnTo>
                      <a:pt x="14" y="26"/>
                    </a:lnTo>
                    <a:lnTo>
                      <a:pt x="14" y="26"/>
                    </a:lnTo>
                    <a:lnTo>
                      <a:pt x="10" y="28"/>
                    </a:lnTo>
                    <a:lnTo>
                      <a:pt x="10" y="26"/>
                    </a:lnTo>
                    <a:lnTo>
                      <a:pt x="12" y="24"/>
                    </a:lnTo>
                    <a:lnTo>
                      <a:pt x="12" y="20"/>
                    </a:lnTo>
                    <a:lnTo>
                      <a:pt x="12" y="20"/>
                    </a:lnTo>
                    <a:lnTo>
                      <a:pt x="12" y="18"/>
                    </a:lnTo>
                    <a:lnTo>
                      <a:pt x="12" y="16"/>
                    </a:lnTo>
                    <a:lnTo>
                      <a:pt x="14" y="14"/>
                    </a:lnTo>
                    <a:lnTo>
                      <a:pt x="16" y="12"/>
                    </a:lnTo>
                    <a:lnTo>
                      <a:pt x="16" y="12"/>
                    </a:lnTo>
                    <a:lnTo>
                      <a:pt x="18" y="10"/>
                    </a:lnTo>
                    <a:lnTo>
                      <a:pt x="20" y="8"/>
                    </a:lnTo>
                    <a:lnTo>
                      <a:pt x="26" y="8"/>
                    </a:lnTo>
                    <a:lnTo>
                      <a:pt x="30" y="8"/>
                    </a:lnTo>
                    <a:lnTo>
                      <a:pt x="30" y="6"/>
                    </a:lnTo>
                    <a:lnTo>
                      <a:pt x="30" y="2"/>
                    </a:lnTo>
                    <a:lnTo>
                      <a:pt x="30"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 name="Haiti">
                <a:extLst>
                  <a:ext uri="{FF2B5EF4-FFF2-40B4-BE49-F238E27FC236}">
                    <a16:creationId xmlns:a16="http://schemas.microsoft.com/office/drawing/2014/main" id="{38C7A1D9-11BD-4A3D-814D-D59374BA3F53}"/>
                  </a:ext>
                </a:extLst>
              </p:cNvPr>
              <p:cNvSpPr>
                <a:spLocks/>
              </p:cNvSpPr>
              <p:nvPr/>
            </p:nvSpPr>
            <p:spPr bwMode="auto">
              <a:xfrm>
                <a:off x="1805669" y="1874455"/>
                <a:ext cx="83454" cy="64120"/>
              </a:xfrm>
              <a:custGeom>
                <a:avLst/>
                <a:gdLst/>
                <a:ahLst/>
                <a:cxnLst>
                  <a:cxn ang="0">
                    <a:pos x="52" y="44"/>
                  </a:cxn>
                  <a:cxn ang="0">
                    <a:pos x="46" y="42"/>
                  </a:cxn>
                  <a:cxn ang="0">
                    <a:pos x="30" y="42"/>
                  </a:cxn>
                  <a:cxn ang="0">
                    <a:pos x="24" y="42"/>
                  </a:cxn>
                  <a:cxn ang="0">
                    <a:pos x="20" y="40"/>
                  </a:cxn>
                  <a:cxn ang="0">
                    <a:pos x="12" y="42"/>
                  </a:cxn>
                  <a:cxn ang="0">
                    <a:pos x="10" y="44"/>
                  </a:cxn>
                  <a:cxn ang="0">
                    <a:pos x="8" y="42"/>
                  </a:cxn>
                  <a:cxn ang="0">
                    <a:pos x="0" y="40"/>
                  </a:cxn>
                  <a:cxn ang="0">
                    <a:pos x="0" y="38"/>
                  </a:cxn>
                  <a:cxn ang="0">
                    <a:pos x="0" y="36"/>
                  </a:cxn>
                  <a:cxn ang="0">
                    <a:pos x="0" y="34"/>
                  </a:cxn>
                  <a:cxn ang="0">
                    <a:pos x="2" y="32"/>
                  </a:cxn>
                  <a:cxn ang="0">
                    <a:pos x="8" y="32"/>
                  </a:cxn>
                  <a:cxn ang="0">
                    <a:pos x="16" y="32"/>
                  </a:cxn>
                  <a:cxn ang="0">
                    <a:pos x="18" y="32"/>
                  </a:cxn>
                  <a:cxn ang="0">
                    <a:pos x="24" y="32"/>
                  </a:cxn>
                  <a:cxn ang="0">
                    <a:pos x="32" y="30"/>
                  </a:cxn>
                  <a:cxn ang="0">
                    <a:pos x="38" y="30"/>
                  </a:cxn>
                  <a:cxn ang="0">
                    <a:pos x="42" y="30"/>
                  </a:cxn>
                  <a:cxn ang="0">
                    <a:pos x="34" y="26"/>
                  </a:cxn>
                  <a:cxn ang="0">
                    <a:pos x="34" y="22"/>
                  </a:cxn>
                  <a:cxn ang="0">
                    <a:pos x="32" y="20"/>
                  </a:cxn>
                  <a:cxn ang="0">
                    <a:pos x="30" y="18"/>
                  </a:cxn>
                  <a:cxn ang="0">
                    <a:pos x="32" y="14"/>
                  </a:cxn>
                  <a:cxn ang="0">
                    <a:pos x="30" y="12"/>
                  </a:cxn>
                  <a:cxn ang="0">
                    <a:pos x="32" y="10"/>
                  </a:cxn>
                  <a:cxn ang="0">
                    <a:pos x="30" y="8"/>
                  </a:cxn>
                  <a:cxn ang="0">
                    <a:pos x="26" y="6"/>
                  </a:cxn>
                  <a:cxn ang="0">
                    <a:pos x="22" y="0"/>
                  </a:cxn>
                  <a:cxn ang="0">
                    <a:pos x="26" y="0"/>
                  </a:cxn>
                  <a:cxn ang="0">
                    <a:pos x="32" y="0"/>
                  </a:cxn>
                  <a:cxn ang="0">
                    <a:pos x="38" y="0"/>
                  </a:cxn>
                  <a:cxn ang="0">
                    <a:pos x="46" y="2"/>
                  </a:cxn>
                  <a:cxn ang="0">
                    <a:pos x="46" y="2"/>
                  </a:cxn>
                  <a:cxn ang="0">
                    <a:pos x="50" y="2"/>
                  </a:cxn>
                  <a:cxn ang="0">
                    <a:pos x="56" y="2"/>
                  </a:cxn>
                  <a:cxn ang="0">
                    <a:pos x="58" y="6"/>
                  </a:cxn>
                  <a:cxn ang="0">
                    <a:pos x="56" y="10"/>
                  </a:cxn>
                  <a:cxn ang="0">
                    <a:pos x="56" y="14"/>
                  </a:cxn>
                  <a:cxn ang="0">
                    <a:pos x="56" y="18"/>
                  </a:cxn>
                  <a:cxn ang="0">
                    <a:pos x="54" y="20"/>
                  </a:cxn>
                  <a:cxn ang="0">
                    <a:pos x="56" y="26"/>
                  </a:cxn>
                  <a:cxn ang="0">
                    <a:pos x="52" y="34"/>
                  </a:cxn>
                  <a:cxn ang="0">
                    <a:pos x="48" y="34"/>
                  </a:cxn>
                  <a:cxn ang="0">
                    <a:pos x="52" y="40"/>
                  </a:cxn>
                  <a:cxn ang="0">
                    <a:pos x="52" y="44"/>
                  </a:cxn>
                </a:cxnLst>
                <a:rect l="0" t="0" r="r" b="b"/>
                <a:pathLst>
                  <a:path w="58" h="44">
                    <a:moveTo>
                      <a:pt x="52" y="44"/>
                    </a:moveTo>
                    <a:lnTo>
                      <a:pt x="52" y="44"/>
                    </a:lnTo>
                    <a:lnTo>
                      <a:pt x="46" y="42"/>
                    </a:lnTo>
                    <a:lnTo>
                      <a:pt x="46" y="42"/>
                    </a:lnTo>
                    <a:lnTo>
                      <a:pt x="38" y="42"/>
                    </a:lnTo>
                    <a:lnTo>
                      <a:pt x="30" y="42"/>
                    </a:lnTo>
                    <a:lnTo>
                      <a:pt x="30" y="42"/>
                    </a:lnTo>
                    <a:lnTo>
                      <a:pt x="24" y="42"/>
                    </a:lnTo>
                    <a:lnTo>
                      <a:pt x="20" y="40"/>
                    </a:lnTo>
                    <a:lnTo>
                      <a:pt x="20" y="40"/>
                    </a:lnTo>
                    <a:lnTo>
                      <a:pt x="14" y="40"/>
                    </a:lnTo>
                    <a:lnTo>
                      <a:pt x="12" y="42"/>
                    </a:lnTo>
                    <a:lnTo>
                      <a:pt x="12" y="42"/>
                    </a:lnTo>
                    <a:lnTo>
                      <a:pt x="10" y="44"/>
                    </a:lnTo>
                    <a:lnTo>
                      <a:pt x="8" y="42"/>
                    </a:lnTo>
                    <a:lnTo>
                      <a:pt x="8" y="42"/>
                    </a:lnTo>
                    <a:lnTo>
                      <a:pt x="6" y="40"/>
                    </a:lnTo>
                    <a:lnTo>
                      <a:pt x="0" y="40"/>
                    </a:lnTo>
                    <a:lnTo>
                      <a:pt x="0" y="40"/>
                    </a:lnTo>
                    <a:lnTo>
                      <a:pt x="0" y="38"/>
                    </a:lnTo>
                    <a:lnTo>
                      <a:pt x="0" y="38"/>
                    </a:lnTo>
                    <a:lnTo>
                      <a:pt x="0" y="36"/>
                    </a:lnTo>
                    <a:lnTo>
                      <a:pt x="0" y="34"/>
                    </a:lnTo>
                    <a:lnTo>
                      <a:pt x="0" y="34"/>
                    </a:lnTo>
                    <a:lnTo>
                      <a:pt x="0" y="32"/>
                    </a:lnTo>
                    <a:lnTo>
                      <a:pt x="2" y="32"/>
                    </a:lnTo>
                    <a:lnTo>
                      <a:pt x="8" y="32"/>
                    </a:lnTo>
                    <a:lnTo>
                      <a:pt x="8" y="32"/>
                    </a:lnTo>
                    <a:lnTo>
                      <a:pt x="12" y="32"/>
                    </a:lnTo>
                    <a:lnTo>
                      <a:pt x="16" y="32"/>
                    </a:lnTo>
                    <a:lnTo>
                      <a:pt x="16" y="32"/>
                    </a:lnTo>
                    <a:lnTo>
                      <a:pt x="18" y="32"/>
                    </a:lnTo>
                    <a:lnTo>
                      <a:pt x="24" y="32"/>
                    </a:lnTo>
                    <a:lnTo>
                      <a:pt x="24" y="32"/>
                    </a:lnTo>
                    <a:lnTo>
                      <a:pt x="28" y="32"/>
                    </a:lnTo>
                    <a:lnTo>
                      <a:pt x="32" y="30"/>
                    </a:lnTo>
                    <a:lnTo>
                      <a:pt x="32" y="30"/>
                    </a:lnTo>
                    <a:lnTo>
                      <a:pt x="38" y="30"/>
                    </a:lnTo>
                    <a:lnTo>
                      <a:pt x="42" y="30"/>
                    </a:lnTo>
                    <a:lnTo>
                      <a:pt x="42" y="30"/>
                    </a:lnTo>
                    <a:lnTo>
                      <a:pt x="34" y="26"/>
                    </a:lnTo>
                    <a:lnTo>
                      <a:pt x="34" y="26"/>
                    </a:lnTo>
                    <a:lnTo>
                      <a:pt x="34" y="24"/>
                    </a:lnTo>
                    <a:lnTo>
                      <a:pt x="34" y="22"/>
                    </a:lnTo>
                    <a:lnTo>
                      <a:pt x="34" y="22"/>
                    </a:lnTo>
                    <a:lnTo>
                      <a:pt x="32" y="20"/>
                    </a:lnTo>
                    <a:lnTo>
                      <a:pt x="32" y="20"/>
                    </a:lnTo>
                    <a:lnTo>
                      <a:pt x="30" y="18"/>
                    </a:lnTo>
                    <a:lnTo>
                      <a:pt x="30" y="16"/>
                    </a:lnTo>
                    <a:lnTo>
                      <a:pt x="32" y="14"/>
                    </a:lnTo>
                    <a:lnTo>
                      <a:pt x="32" y="14"/>
                    </a:lnTo>
                    <a:lnTo>
                      <a:pt x="30" y="12"/>
                    </a:lnTo>
                    <a:lnTo>
                      <a:pt x="32" y="10"/>
                    </a:lnTo>
                    <a:lnTo>
                      <a:pt x="32" y="10"/>
                    </a:lnTo>
                    <a:lnTo>
                      <a:pt x="32" y="8"/>
                    </a:lnTo>
                    <a:lnTo>
                      <a:pt x="30" y="8"/>
                    </a:lnTo>
                    <a:lnTo>
                      <a:pt x="26" y="6"/>
                    </a:lnTo>
                    <a:lnTo>
                      <a:pt x="26" y="6"/>
                    </a:lnTo>
                    <a:lnTo>
                      <a:pt x="22" y="4"/>
                    </a:lnTo>
                    <a:lnTo>
                      <a:pt x="22" y="0"/>
                    </a:lnTo>
                    <a:lnTo>
                      <a:pt x="22" y="0"/>
                    </a:lnTo>
                    <a:lnTo>
                      <a:pt x="26" y="0"/>
                    </a:lnTo>
                    <a:lnTo>
                      <a:pt x="32" y="0"/>
                    </a:lnTo>
                    <a:lnTo>
                      <a:pt x="32" y="0"/>
                    </a:lnTo>
                    <a:lnTo>
                      <a:pt x="36" y="0"/>
                    </a:lnTo>
                    <a:lnTo>
                      <a:pt x="38" y="0"/>
                    </a:lnTo>
                    <a:lnTo>
                      <a:pt x="38" y="0"/>
                    </a:lnTo>
                    <a:lnTo>
                      <a:pt x="46" y="2"/>
                    </a:lnTo>
                    <a:lnTo>
                      <a:pt x="46" y="2"/>
                    </a:lnTo>
                    <a:lnTo>
                      <a:pt x="46" y="2"/>
                    </a:lnTo>
                    <a:lnTo>
                      <a:pt x="50" y="2"/>
                    </a:lnTo>
                    <a:lnTo>
                      <a:pt x="50" y="2"/>
                    </a:lnTo>
                    <a:lnTo>
                      <a:pt x="52" y="0"/>
                    </a:lnTo>
                    <a:lnTo>
                      <a:pt x="56" y="2"/>
                    </a:lnTo>
                    <a:lnTo>
                      <a:pt x="56" y="2"/>
                    </a:lnTo>
                    <a:lnTo>
                      <a:pt x="58" y="6"/>
                    </a:lnTo>
                    <a:lnTo>
                      <a:pt x="56" y="10"/>
                    </a:lnTo>
                    <a:lnTo>
                      <a:pt x="56" y="10"/>
                    </a:lnTo>
                    <a:lnTo>
                      <a:pt x="56" y="12"/>
                    </a:lnTo>
                    <a:lnTo>
                      <a:pt x="56" y="14"/>
                    </a:lnTo>
                    <a:lnTo>
                      <a:pt x="58" y="16"/>
                    </a:lnTo>
                    <a:lnTo>
                      <a:pt x="56" y="18"/>
                    </a:lnTo>
                    <a:lnTo>
                      <a:pt x="56" y="18"/>
                    </a:lnTo>
                    <a:lnTo>
                      <a:pt x="54" y="20"/>
                    </a:lnTo>
                    <a:lnTo>
                      <a:pt x="54" y="22"/>
                    </a:lnTo>
                    <a:lnTo>
                      <a:pt x="56" y="26"/>
                    </a:lnTo>
                    <a:lnTo>
                      <a:pt x="56" y="30"/>
                    </a:lnTo>
                    <a:lnTo>
                      <a:pt x="52" y="34"/>
                    </a:lnTo>
                    <a:lnTo>
                      <a:pt x="52" y="34"/>
                    </a:lnTo>
                    <a:lnTo>
                      <a:pt x="48" y="34"/>
                    </a:lnTo>
                    <a:lnTo>
                      <a:pt x="50" y="36"/>
                    </a:lnTo>
                    <a:lnTo>
                      <a:pt x="52" y="40"/>
                    </a:lnTo>
                    <a:lnTo>
                      <a:pt x="52" y="44"/>
                    </a:lnTo>
                    <a:lnTo>
                      <a:pt x="52"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 name="Honduras">
                <a:extLst>
                  <a:ext uri="{FF2B5EF4-FFF2-40B4-BE49-F238E27FC236}">
                    <a16:creationId xmlns:a16="http://schemas.microsoft.com/office/drawing/2014/main" id="{34F753C5-8978-438D-9891-FCEC09544214}"/>
                  </a:ext>
                </a:extLst>
              </p:cNvPr>
              <p:cNvSpPr>
                <a:spLocks/>
              </p:cNvSpPr>
              <p:nvPr/>
            </p:nvSpPr>
            <p:spPr bwMode="auto">
              <a:xfrm>
                <a:off x="1327970" y="2023103"/>
                <a:ext cx="195684" cy="110757"/>
              </a:xfrm>
              <a:custGeom>
                <a:avLst/>
                <a:gdLst/>
                <a:ahLst/>
                <a:cxnLst>
                  <a:cxn ang="0">
                    <a:pos x="32" y="66"/>
                  </a:cxn>
                  <a:cxn ang="0">
                    <a:pos x="32" y="62"/>
                  </a:cxn>
                  <a:cxn ang="0">
                    <a:pos x="30" y="58"/>
                  </a:cxn>
                  <a:cxn ang="0">
                    <a:pos x="22" y="56"/>
                  </a:cxn>
                  <a:cxn ang="0">
                    <a:pos x="14" y="48"/>
                  </a:cxn>
                  <a:cxn ang="0">
                    <a:pos x="8" y="48"/>
                  </a:cxn>
                  <a:cxn ang="0">
                    <a:pos x="0" y="44"/>
                  </a:cxn>
                  <a:cxn ang="0">
                    <a:pos x="8" y="36"/>
                  </a:cxn>
                  <a:cxn ang="0">
                    <a:pos x="8" y="32"/>
                  </a:cxn>
                  <a:cxn ang="0">
                    <a:pos x="10" y="26"/>
                  </a:cxn>
                  <a:cxn ang="0">
                    <a:pos x="26" y="12"/>
                  </a:cxn>
                  <a:cxn ang="0">
                    <a:pos x="32" y="6"/>
                  </a:cxn>
                  <a:cxn ang="0">
                    <a:pos x="40" y="4"/>
                  </a:cxn>
                  <a:cxn ang="0">
                    <a:pos x="44" y="0"/>
                  </a:cxn>
                  <a:cxn ang="0">
                    <a:pos x="54" y="4"/>
                  </a:cxn>
                  <a:cxn ang="0">
                    <a:pos x="82" y="0"/>
                  </a:cxn>
                  <a:cxn ang="0">
                    <a:pos x="92" y="0"/>
                  </a:cxn>
                  <a:cxn ang="0">
                    <a:pos x="96" y="0"/>
                  </a:cxn>
                  <a:cxn ang="0">
                    <a:pos x="102" y="0"/>
                  </a:cxn>
                  <a:cxn ang="0">
                    <a:pos x="112" y="4"/>
                  </a:cxn>
                  <a:cxn ang="0">
                    <a:pos x="110" y="8"/>
                  </a:cxn>
                  <a:cxn ang="0">
                    <a:pos x="112" y="10"/>
                  </a:cxn>
                  <a:cxn ang="0">
                    <a:pos x="122" y="14"/>
                  </a:cxn>
                  <a:cxn ang="0">
                    <a:pos x="124" y="10"/>
                  </a:cxn>
                  <a:cxn ang="0">
                    <a:pos x="134" y="18"/>
                  </a:cxn>
                  <a:cxn ang="0">
                    <a:pos x="136" y="22"/>
                  </a:cxn>
                  <a:cxn ang="0">
                    <a:pos x="124" y="28"/>
                  </a:cxn>
                  <a:cxn ang="0">
                    <a:pos x="110" y="32"/>
                  </a:cxn>
                  <a:cxn ang="0">
                    <a:pos x="104" y="30"/>
                  </a:cxn>
                  <a:cxn ang="0">
                    <a:pos x="100" y="32"/>
                  </a:cxn>
                  <a:cxn ang="0">
                    <a:pos x="94" y="34"/>
                  </a:cxn>
                  <a:cxn ang="0">
                    <a:pos x="94" y="42"/>
                  </a:cxn>
                  <a:cxn ang="0">
                    <a:pos x="82" y="48"/>
                  </a:cxn>
                  <a:cxn ang="0">
                    <a:pos x="72" y="52"/>
                  </a:cxn>
                  <a:cxn ang="0">
                    <a:pos x="66" y="54"/>
                  </a:cxn>
                  <a:cxn ang="0">
                    <a:pos x="64" y="60"/>
                  </a:cxn>
                  <a:cxn ang="0">
                    <a:pos x="60" y="62"/>
                  </a:cxn>
                  <a:cxn ang="0">
                    <a:pos x="54" y="62"/>
                  </a:cxn>
                  <a:cxn ang="0">
                    <a:pos x="54" y="66"/>
                  </a:cxn>
                  <a:cxn ang="0">
                    <a:pos x="44" y="76"/>
                  </a:cxn>
                  <a:cxn ang="0">
                    <a:pos x="42" y="72"/>
                  </a:cxn>
                  <a:cxn ang="0">
                    <a:pos x="38" y="66"/>
                  </a:cxn>
                </a:cxnLst>
                <a:rect l="0" t="0" r="r" b="b"/>
                <a:pathLst>
                  <a:path w="136" h="76">
                    <a:moveTo>
                      <a:pt x="34" y="68"/>
                    </a:moveTo>
                    <a:lnTo>
                      <a:pt x="34" y="68"/>
                    </a:lnTo>
                    <a:lnTo>
                      <a:pt x="32" y="66"/>
                    </a:lnTo>
                    <a:lnTo>
                      <a:pt x="32" y="64"/>
                    </a:lnTo>
                    <a:lnTo>
                      <a:pt x="32" y="62"/>
                    </a:lnTo>
                    <a:lnTo>
                      <a:pt x="32" y="62"/>
                    </a:lnTo>
                    <a:lnTo>
                      <a:pt x="32" y="62"/>
                    </a:lnTo>
                    <a:lnTo>
                      <a:pt x="30" y="60"/>
                    </a:lnTo>
                    <a:lnTo>
                      <a:pt x="30" y="58"/>
                    </a:lnTo>
                    <a:lnTo>
                      <a:pt x="28" y="56"/>
                    </a:lnTo>
                    <a:lnTo>
                      <a:pt x="22" y="56"/>
                    </a:lnTo>
                    <a:lnTo>
                      <a:pt x="22" y="56"/>
                    </a:lnTo>
                    <a:lnTo>
                      <a:pt x="18" y="54"/>
                    </a:lnTo>
                    <a:lnTo>
                      <a:pt x="16" y="50"/>
                    </a:lnTo>
                    <a:lnTo>
                      <a:pt x="14" y="48"/>
                    </a:lnTo>
                    <a:lnTo>
                      <a:pt x="10" y="46"/>
                    </a:lnTo>
                    <a:lnTo>
                      <a:pt x="10" y="46"/>
                    </a:lnTo>
                    <a:lnTo>
                      <a:pt x="8" y="48"/>
                    </a:lnTo>
                    <a:lnTo>
                      <a:pt x="6" y="46"/>
                    </a:lnTo>
                    <a:lnTo>
                      <a:pt x="6" y="44"/>
                    </a:lnTo>
                    <a:lnTo>
                      <a:pt x="0" y="44"/>
                    </a:lnTo>
                    <a:lnTo>
                      <a:pt x="0" y="44"/>
                    </a:lnTo>
                    <a:lnTo>
                      <a:pt x="2" y="40"/>
                    </a:lnTo>
                    <a:lnTo>
                      <a:pt x="8" y="36"/>
                    </a:lnTo>
                    <a:lnTo>
                      <a:pt x="8" y="36"/>
                    </a:lnTo>
                    <a:lnTo>
                      <a:pt x="10" y="32"/>
                    </a:lnTo>
                    <a:lnTo>
                      <a:pt x="8" y="32"/>
                    </a:lnTo>
                    <a:lnTo>
                      <a:pt x="6" y="30"/>
                    </a:lnTo>
                    <a:lnTo>
                      <a:pt x="10" y="26"/>
                    </a:lnTo>
                    <a:lnTo>
                      <a:pt x="10" y="26"/>
                    </a:lnTo>
                    <a:lnTo>
                      <a:pt x="16" y="20"/>
                    </a:lnTo>
                    <a:lnTo>
                      <a:pt x="22" y="16"/>
                    </a:lnTo>
                    <a:lnTo>
                      <a:pt x="26" y="12"/>
                    </a:lnTo>
                    <a:lnTo>
                      <a:pt x="30" y="4"/>
                    </a:lnTo>
                    <a:lnTo>
                      <a:pt x="30" y="4"/>
                    </a:lnTo>
                    <a:lnTo>
                      <a:pt x="32" y="6"/>
                    </a:lnTo>
                    <a:lnTo>
                      <a:pt x="34" y="6"/>
                    </a:lnTo>
                    <a:lnTo>
                      <a:pt x="36" y="4"/>
                    </a:lnTo>
                    <a:lnTo>
                      <a:pt x="40" y="4"/>
                    </a:lnTo>
                    <a:lnTo>
                      <a:pt x="40" y="4"/>
                    </a:lnTo>
                    <a:lnTo>
                      <a:pt x="40" y="0"/>
                    </a:lnTo>
                    <a:lnTo>
                      <a:pt x="44" y="0"/>
                    </a:lnTo>
                    <a:lnTo>
                      <a:pt x="50" y="2"/>
                    </a:lnTo>
                    <a:lnTo>
                      <a:pt x="50" y="2"/>
                    </a:lnTo>
                    <a:lnTo>
                      <a:pt x="54" y="4"/>
                    </a:lnTo>
                    <a:lnTo>
                      <a:pt x="60" y="4"/>
                    </a:lnTo>
                    <a:lnTo>
                      <a:pt x="70" y="2"/>
                    </a:lnTo>
                    <a:lnTo>
                      <a:pt x="82" y="0"/>
                    </a:lnTo>
                    <a:lnTo>
                      <a:pt x="88" y="0"/>
                    </a:lnTo>
                    <a:lnTo>
                      <a:pt x="92" y="0"/>
                    </a:lnTo>
                    <a:lnTo>
                      <a:pt x="92" y="0"/>
                    </a:lnTo>
                    <a:lnTo>
                      <a:pt x="96" y="2"/>
                    </a:lnTo>
                    <a:lnTo>
                      <a:pt x="96" y="2"/>
                    </a:lnTo>
                    <a:lnTo>
                      <a:pt x="96" y="0"/>
                    </a:lnTo>
                    <a:lnTo>
                      <a:pt x="96" y="0"/>
                    </a:lnTo>
                    <a:lnTo>
                      <a:pt x="96" y="0"/>
                    </a:lnTo>
                    <a:lnTo>
                      <a:pt x="102" y="0"/>
                    </a:lnTo>
                    <a:lnTo>
                      <a:pt x="104" y="2"/>
                    </a:lnTo>
                    <a:lnTo>
                      <a:pt x="112" y="4"/>
                    </a:lnTo>
                    <a:lnTo>
                      <a:pt x="112" y="4"/>
                    </a:lnTo>
                    <a:lnTo>
                      <a:pt x="118" y="6"/>
                    </a:lnTo>
                    <a:lnTo>
                      <a:pt x="114" y="6"/>
                    </a:lnTo>
                    <a:lnTo>
                      <a:pt x="110" y="8"/>
                    </a:lnTo>
                    <a:lnTo>
                      <a:pt x="110" y="8"/>
                    </a:lnTo>
                    <a:lnTo>
                      <a:pt x="108" y="8"/>
                    </a:lnTo>
                    <a:lnTo>
                      <a:pt x="112" y="10"/>
                    </a:lnTo>
                    <a:lnTo>
                      <a:pt x="116" y="12"/>
                    </a:lnTo>
                    <a:lnTo>
                      <a:pt x="116" y="12"/>
                    </a:lnTo>
                    <a:lnTo>
                      <a:pt x="122" y="14"/>
                    </a:lnTo>
                    <a:lnTo>
                      <a:pt x="120" y="12"/>
                    </a:lnTo>
                    <a:lnTo>
                      <a:pt x="120" y="8"/>
                    </a:lnTo>
                    <a:lnTo>
                      <a:pt x="124" y="10"/>
                    </a:lnTo>
                    <a:lnTo>
                      <a:pt x="124" y="10"/>
                    </a:lnTo>
                    <a:lnTo>
                      <a:pt x="130" y="14"/>
                    </a:lnTo>
                    <a:lnTo>
                      <a:pt x="134" y="18"/>
                    </a:lnTo>
                    <a:lnTo>
                      <a:pt x="134" y="20"/>
                    </a:lnTo>
                    <a:lnTo>
                      <a:pt x="136" y="22"/>
                    </a:lnTo>
                    <a:lnTo>
                      <a:pt x="136" y="22"/>
                    </a:lnTo>
                    <a:lnTo>
                      <a:pt x="130" y="24"/>
                    </a:lnTo>
                    <a:lnTo>
                      <a:pt x="124" y="28"/>
                    </a:lnTo>
                    <a:lnTo>
                      <a:pt x="124" y="28"/>
                    </a:lnTo>
                    <a:lnTo>
                      <a:pt x="120" y="30"/>
                    </a:lnTo>
                    <a:lnTo>
                      <a:pt x="116" y="32"/>
                    </a:lnTo>
                    <a:lnTo>
                      <a:pt x="110" y="32"/>
                    </a:lnTo>
                    <a:lnTo>
                      <a:pt x="110" y="32"/>
                    </a:lnTo>
                    <a:lnTo>
                      <a:pt x="106" y="32"/>
                    </a:lnTo>
                    <a:lnTo>
                      <a:pt x="104" y="30"/>
                    </a:lnTo>
                    <a:lnTo>
                      <a:pt x="100" y="30"/>
                    </a:lnTo>
                    <a:lnTo>
                      <a:pt x="100" y="32"/>
                    </a:lnTo>
                    <a:lnTo>
                      <a:pt x="100" y="32"/>
                    </a:lnTo>
                    <a:lnTo>
                      <a:pt x="98" y="34"/>
                    </a:lnTo>
                    <a:lnTo>
                      <a:pt x="96" y="34"/>
                    </a:lnTo>
                    <a:lnTo>
                      <a:pt x="94" y="34"/>
                    </a:lnTo>
                    <a:lnTo>
                      <a:pt x="94" y="38"/>
                    </a:lnTo>
                    <a:lnTo>
                      <a:pt x="94" y="38"/>
                    </a:lnTo>
                    <a:lnTo>
                      <a:pt x="94" y="42"/>
                    </a:lnTo>
                    <a:lnTo>
                      <a:pt x="92" y="42"/>
                    </a:lnTo>
                    <a:lnTo>
                      <a:pt x="86" y="42"/>
                    </a:lnTo>
                    <a:lnTo>
                      <a:pt x="82" y="48"/>
                    </a:lnTo>
                    <a:lnTo>
                      <a:pt x="82" y="48"/>
                    </a:lnTo>
                    <a:lnTo>
                      <a:pt x="76" y="52"/>
                    </a:lnTo>
                    <a:lnTo>
                      <a:pt x="72" y="52"/>
                    </a:lnTo>
                    <a:lnTo>
                      <a:pt x="70" y="52"/>
                    </a:lnTo>
                    <a:lnTo>
                      <a:pt x="66" y="54"/>
                    </a:lnTo>
                    <a:lnTo>
                      <a:pt x="66" y="54"/>
                    </a:lnTo>
                    <a:lnTo>
                      <a:pt x="64" y="56"/>
                    </a:lnTo>
                    <a:lnTo>
                      <a:pt x="64" y="58"/>
                    </a:lnTo>
                    <a:lnTo>
                      <a:pt x="64" y="60"/>
                    </a:lnTo>
                    <a:lnTo>
                      <a:pt x="62" y="62"/>
                    </a:lnTo>
                    <a:lnTo>
                      <a:pt x="62" y="62"/>
                    </a:lnTo>
                    <a:lnTo>
                      <a:pt x="60" y="62"/>
                    </a:lnTo>
                    <a:lnTo>
                      <a:pt x="58" y="62"/>
                    </a:lnTo>
                    <a:lnTo>
                      <a:pt x="56" y="60"/>
                    </a:lnTo>
                    <a:lnTo>
                      <a:pt x="54" y="62"/>
                    </a:lnTo>
                    <a:lnTo>
                      <a:pt x="54" y="62"/>
                    </a:lnTo>
                    <a:lnTo>
                      <a:pt x="52" y="64"/>
                    </a:lnTo>
                    <a:lnTo>
                      <a:pt x="54" y="66"/>
                    </a:lnTo>
                    <a:lnTo>
                      <a:pt x="52" y="70"/>
                    </a:lnTo>
                    <a:lnTo>
                      <a:pt x="44" y="76"/>
                    </a:lnTo>
                    <a:lnTo>
                      <a:pt x="44" y="76"/>
                    </a:lnTo>
                    <a:lnTo>
                      <a:pt x="44" y="74"/>
                    </a:lnTo>
                    <a:lnTo>
                      <a:pt x="42" y="72"/>
                    </a:lnTo>
                    <a:lnTo>
                      <a:pt x="42" y="72"/>
                    </a:lnTo>
                    <a:lnTo>
                      <a:pt x="40" y="70"/>
                    </a:lnTo>
                    <a:lnTo>
                      <a:pt x="40" y="68"/>
                    </a:lnTo>
                    <a:lnTo>
                      <a:pt x="38" y="66"/>
                    </a:lnTo>
                    <a:lnTo>
                      <a:pt x="34" y="68"/>
                    </a:lnTo>
                    <a:lnTo>
                      <a:pt x="34" y="6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 name="Freeform 27">
                <a:extLst>
                  <a:ext uri="{FF2B5EF4-FFF2-40B4-BE49-F238E27FC236}">
                    <a16:creationId xmlns:a16="http://schemas.microsoft.com/office/drawing/2014/main" id="{BCA6B2E1-02D6-4469-9545-B7F0BC2137D2}"/>
                  </a:ext>
                </a:extLst>
              </p:cNvPr>
              <p:cNvSpPr>
                <a:spLocks/>
              </p:cNvSpPr>
              <p:nvPr/>
            </p:nvSpPr>
            <p:spPr bwMode="auto">
              <a:xfrm>
                <a:off x="1302071" y="2087223"/>
                <a:ext cx="74820" cy="40805"/>
              </a:xfrm>
              <a:custGeom>
                <a:avLst/>
                <a:gdLst/>
                <a:ahLst/>
                <a:cxnLst>
                  <a:cxn ang="0">
                    <a:pos x="18" y="0"/>
                  </a:cxn>
                  <a:cxn ang="0">
                    <a:pos x="18" y="0"/>
                  </a:cxn>
                  <a:cxn ang="0">
                    <a:pos x="24" y="0"/>
                  </a:cxn>
                  <a:cxn ang="0">
                    <a:pos x="24" y="2"/>
                  </a:cxn>
                  <a:cxn ang="0">
                    <a:pos x="26" y="4"/>
                  </a:cxn>
                  <a:cxn ang="0">
                    <a:pos x="28" y="2"/>
                  </a:cxn>
                  <a:cxn ang="0">
                    <a:pos x="28" y="2"/>
                  </a:cxn>
                  <a:cxn ang="0">
                    <a:pos x="32" y="4"/>
                  </a:cxn>
                  <a:cxn ang="0">
                    <a:pos x="34" y="6"/>
                  </a:cxn>
                  <a:cxn ang="0">
                    <a:pos x="36" y="10"/>
                  </a:cxn>
                  <a:cxn ang="0">
                    <a:pos x="40" y="12"/>
                  </a:cxn>
                  <a:cxn ang="0">
                    <a:pos x="40" y="12"/>
                  </a:cxn>
                  <a:cxn ang="0">
                    <a:pos x="46" y="12"/>
                  </a:cxn>
                  <a:cxn ang="0">
                    <a:pos x="48" y="14"/>
                  </a:cxn>
                  <a:cxn ang="0">
                    <a:pos x="48" y="16"/>
                  </a:cxn>
                  <a:cxn ang="0">
                    <a:pos x="50" y="18"/>
                  </a:cxn>
                  <a:cxn ang="0">
                    <a:pos x="50" y="18"/>
                  </a:cxn>
                  <a:cxn ang="0">
                    <a:pos x="50" y="18"/>
                  </a:cxn>
                  <a:cxn ang="0">
                    <a:pos x="50" y="20"/>
                  </a:cxn>
                  <a:cxn ang="0">
                    <a:pos x="50" y="22"/>
                  </a:cxn>
                  <a:cxn ang="0">
                    <a:pos x="52" y="24"/>
                  </a:cxn>
                  <a:cxn ang="0">
                    <a:pos x="52" y="24"/>
                  </a:cxn>
                  <a:cxn ang="0">
                    <a:pos x="38" y="28"/>
                  </a:cxn>
                  <a:cxn ang="0">
                    <a:pos x="30" y="26"/>
                  </a:cxn>
                  <a:cxn ang="0">
                    <a:pos x="24" y="24"/>
                  </a:cxn>
                  <a:cxn ang="0">
                    <a:pos x="16" y="22"/>
                  </a:cxn>
                  <a:cxn ang="0">
                    <a:pos x="16" y="22"/>
                  </a:cxn>
                  <a:cxn ang="0">
                    <a:pos x="6" y="18"/>
                  </a:cxn>
                  <a:cxn ang="0">
                    <a:pos x="0" y="16"/>
                  </a:cxn>
                  <a:cxn ang="0">
                    <a:pos x="0" y="16"/>
                  </a:cxn>
                  <a:cxn ang="0">
                    <a:pos x="4" y="10"/>
                  </a:cxn>
                  <a:cxn ang="0">
                    <a:pos x="6" y="8"/>
                  </a:cxn>
                  <a:cxn ang="0">
                    <a:pos x="10" y="8"/>
                  </a:cxn>
                  <a:cxn ang="0">
                    <a:pos x="12" y="4"/>
                  </a:cxn>
                  <a:cxn ang="0">
                    <a:pos x="12" y="4"/>
                  </a:cxn>
                  <a:cxn ang="0">
                    <a:pos x="14" y="0"/>
                  </a:cxn>
                  <a:cxn ang="0">
                    <a:pos x="18" y="0"/>
                  </a:cxn>
                  <a:cxn ang="0">
                    <a:pos x="18" y="0"/>
                  </a:cxn>
                </a:cxnLst>
                <a:rect l="0" t="0" r="r" b="b"/>
                <a:pathLst>
                  <a:path w="52" h="28">
                    <a:moveTo>
                      <a:pt x="18" y="0"/>
                    </a:moveTo>
                    <a:lnTo>
                      <a:pt x="18" y="0"/>
                    </a:lnTo>
                    <a:lnTo>
                      <a:pt x="24" y="0"/>
                    </a:lnTo>
                    <a:lnTo>
                      <a:pt x="24" y="2"/>
                    </a:lnTo>
                    <a:lnTo>
                      <a:pt x="26" y="4"/>
                    </a:lnTo>
                    <a:lnTo>
                      <a:pt x="28" y="2"/>
                    </a:lnTo>
                    <a:lnTo>
                      <a:pt x="28" y="2"/>
                    </a:lnTo>
                    <a:lnTo>
                      <a:pt x="32" y="4"/>
                    </a:lnTo>
                    <a:lnTo>
                      <a:pt x="34" y="6"/>
                    </a:lnTo>
                    <a:lnTo>
                      <a:pt x="36" y="10"/>
                    </a:lnTo>
                    <a:lnTo>
                      <a:pt x="40" y="12"/>
                    </a:lnTo>
                    <a:lnTo>
                      <a:pt x="40" y="12"/>
                    </a:lnTo>
                    <a:lnTo>
                      <a:pt x="46" y="12"/>
                    </a:lnTo>
                    <a:lnTo>
                      <a:pt x="48" y="14"/>
                    </a:lnTo>
                    <a:lnTo>
                      <a:pt x="48" y="16"/>
                    </a:lnTo>
                    <a:lnTo>
                      <a:pt x="50" y="18"/>
                    </a:lnTo>
                    <a:lnTo>
                      <a:pt x="50" y="18"/>
                    </a:lnTo>
                    <a:lnTo>
                      <a:pt x="50" y="18"/>
                    </a:lnTo>
                    <a:lnTo>
                      <a:pt x="50" y="20"/>
                    </a:lnTo>
                    <a:lnTo>
                      <a:pt x="50" y="22"/>
                    </a:lnTo>
                    <a:lnTo>
                      <a:pt x="52" y="24"/>
                    </a:lnTo>
                    <a:lnTo>
                      <a:pt x="52" y="24"/>
                    </a:lnTo>
                    <a:lnTo>
                      <a:pt x="38" y="28"/>
                    </a:lnTo>
                    <a:lnTo>
                      <a:pt x="30" y="26"/>
                    </a:lnTo>
                    <a:lnTo>
                      <a:pt x="24" y="24"/>
                    </a:lnTo>
                    <a:lnTo>
                      <a:pt x="16" y="22"/>
                    </a:lnTo>
                    <a:lnTo>
                      <a:pt x="16" y="22"/>
                    </a:lnTo>
                    <a:lnTo>
                      <a:pt x="6" y="18"/>
                    </a:lnTo>
                    <a:lnTo>
                      <a:pt x="0" y="16"/>
                    </a:lnTo>
                    <a:lnTo>
                      <a:pt x="0" y="16"/>
                    </a:lnTo>
                    <a:lnTo>
                      <a:pt x="4" y="10"/>
                    </a:lnTo>
                    <a:lnTo>
                      <a:pt x="6" y="8"/>
                    </a:lnTo>
                    <a:lnTo>
                      <a:pt x="10" y="8"/>
                    </a:lnTo>
                    <a:lnTo>
                      <a:pt x="12" y="4"/>
                    </a:lnTo>
                    <a:lnTo>
                      <a:pt x="12" y="4"/>
                    </a:lnTo>
                    <a:lnTo>
                      <a:pt x="14" y="0"/>
                    </a:lnTo>
                    <a:lnTo>
                      <a:pt x="18" y="0"/>
                    </a:lnTo>
                    <a:lnTo>
                      <a:pt x="18"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 name="Nicaragua">
                <a:extLst>
                  <a:ext uri="{FF2B5EF4-FFF2-40B4-BE49-F238E27FC236}">
                    <a16:creationId xmlns:a16="http://schemas.microsoft.com/office/drawing/2014/main" id="{1A6D93F6-4D19-4953-AADF-BF52BC5BB3B1}"/>
                  </a:ext>
                </a:extLst>
              </p:cNvPr>
              <p:cNvSpPr>
                <a:spLocks/>
              </p:cNvSpPr>
              <p:nvPr/>
            </p:nvSpPr>
            <p:spPr bwMode="auto">
              <a:xfrm>
                <a:off x="1382646" y="2055163"/>
                <a:ext cx="141008" cy="166135"/>
              </a:xfrm>
              <a:custGeom>
                <a:avLst/>
                <a:gdLst/>
                <a:ahLst/>
                <a:cxnLst>
                  <a:cxn ang="0">
                    <a:pos x="6" y="54"/>
                  </a:cxn>
                  <a:cxn ang="0">
                    <a:pos x="16" y="44"/>
                  </a:cxn>
                  <a:cxn ang="0">
                    <a:pos x="16" y="40"/>
                  </a:cxn>
                  <a:cxn ang="0">
                    <a:pos x="18" y="38"/>
                  </a:cxn>
                  <a:cxn ang="0">
                    <a:pos x="22" y="40"/>
                  </a:cxn>
                  <a:cxn ang="0">
                    <a:pos x="24" y="40"/>
                  </a:cxn>
                  <a:cxn ang="0">
                    <a:pos x="26" y="36"/>
                  </a:cxn>
                  <a:cxn ang="0">
                    <a:pos x="28" y="32"/>
                  </a:cxn>
                  <a:cxn ang="0">
                    <a:pos x="32" y="30"/>
                  </a:cxn>
                  <a:cxn ang="0">
                    <a:pos x="38" y="30"/>
                  </a:cxn>
                  <a:cxn ang="0">
                    <a:pos x="44" y="26"/>
                  </a:cxn>
                  <a:cxn ang="0">
                    <a:pos x="54" y="20"/>
                  </a:cxn>
                  <a:cxn ang="0">
                    <a:pos x="56" y="16"/>
                  </a:cxn>
                  <a:cxn ang="0">
                    <a:pos x="56" y="12"/>
                  </a:cxn>
                  <a:cxn ang="0">
                    <a:pos x="60" y="12"/>
                  </a:cxn>
                  <a:cxn ang="0">
                    <a:pos x="62" y="10"/>
                  </a:cxn>
                  <a:cxn ang="0">
                    <a:pos x="66" y="8"/>
                  </a:cxn>
                  <a:cxn ang="0">
                    <a:pos x="72" y="10"/>
                  </a:cxn>
                  <a:cxn ang="0">
                    <a:pos x="78" y="10"/>
                  </a:cxn>
                  <a:cxn ang="0">
                    <a:pos x="86" y="6"/>
                  </a:cxn>
                  <a:cxn ang="0">
                    <a:pos x="92" y="2"/>
                  </a:cxn>
                  <a:cxn ang="0">
                    <a:pos x="98" y="0"/>
                  </a:cxn>
                  <a:cxn ang="0">
                    <a:pos x="98" y="2"/>
                  </a:cxn>
                  <a:cxn ang="0">
                    <a:pos x="94" y="6"/>
                  </a:cxn>
                  <a:cxn ang="0">
                    <a:pos x="96" y="10"/>
                  </a:cxn>
                  <a:cxn ang="0">
                    <a:pos x="96" y="10"/>
                  </a:cxn>
                  <a:cxn ang="0">
                    <a:pos x="96" y="18"/>
                  </a:cxn>
                  <a:cxn ang="0">
                    <a:pos x="90" y="28"/>
                  </a:cxn>
                  <a:cxn ang="0">
                    <a:pos x="92" y="28"/>
                  </a:cxn>
                  <a:cxn ang="0">
                    <a:pos x="88" y="42"/>
                  </a:cxn>
                  <a:cxn ang="0">
                    <a:pos x="86" y="52"/>
                  </a:cxn>
                  <a:cxn ang="0">
                    <a:pos x="86" y="58"/>
                  </a:cxn>
                  <a:cxn ang="0">
                    <a:pos x="84" y="64"/>
                  </a:cxn>
                  <a:cxn ang="0">
                    <a:pos x="82" y="64"/>
                  </a:cxn>
                  <a:cxn ang="0">
                    <a:pos x="84" y="68"/>
                  </a:cxn>
                  <a:cxn ang="0">
                    <a:pos x="84" y="72"/>
                  </a:cxn>
                  <a:cxn ang="0">
                    <a:pos x="84" y="74"/>
                  </a:cxn>
                  <a:cxn ang="0">
                    <a:pos x="82" y="74"/>
                  </a:cxn>
                  <a:cxn ang="0">
                    <a:pos x="82" y="78"/>
                  </a:cxn>
                  <a:cxn ang="0">
                    <a:pos x="84" y="80"/>
                  </a:cxn>
                  <a:cxn ang="0">
                    <a:pos x="84" y="84"/>
                  </a:cxn>
                  <a:cxn ang="0">
                    <a:pos x="82" y="90"/>
                  </a:cxn>
                  <a:cxn ang="0">
                    <a:pos x="80" y="92"/>
                  </a:cxn>
                  <a:cxn ang="0">
                    <a:pos x="78" y="100"/>
                  </a:cxn>
                  <a:cxn ang="0">
                    <a:pos x="82" y="112"/>
                  </a:cxn>
                  <a:cxn ang="0">
                    <a:pos x="74" y="114"/>
                  </a:cxn>
                  <a:cxn ang="0">
                    <a:pos x="68" y="114"/>
                  </a:cxn>
                  <a:cxn ang="0">
                    <a:pos x="64" y="114"/>
                  </a:cxn>
                  <a:cxn ang="0">
                    <a:pos x="54" y="108"/>
                  </a:cxn>
                  <a:cxn ang="0">
                    <a:pos x="48" y="110"/>
                  </a:cxn>
                  <a:cxn ang="0">
                    <a:pos x="40" y="108"/>
                  </a:cxn>
                  <a:cxn ang="0">
                    <a:pos x="32" y="110"/>
                  </a:cxn>
                  <a:cxn ang="0">
                    <a:pos x="28" y="106"/>
                  </a:cxn>
                  <a:cxn ang="0">
                    <a:pos x="28" y="100"/>
                  </a:cxn>
                  <a:cxn ang="0">
                    <a:pos x="22" y="94"/>
                  </a:cxn>
                  <a:cxn ang="0">
                    <a:pos x="14" y="86"/>
                  </a:cxn>
                  <a:cxn ang="0">
                    <a:pos x="8" y="68"/>
                  </a:cxn>
                  <a:cxn ang="0">
                    <a:pos x="2" y="60"/>
                  </a:cxn>
                  <a:cxn ang="0">
                    <a:pos x="0" y="52"/>
                  </a:cxn>
                  <a:cxn ang="0">
                    <a:pos x="6" y="54"/>
                  </a:cxn>
                </a:cxnLst>
                <a:rect l="0" t="0" r="r" b="b"/>
                <a:pathLst>
                  <a:path w="98" h="114">
                    <a:moveTo>
                      <a:pt x="6" y="54"/>
                    </a:moveTo>
                    <a:lnTo>
                      <a:pt x="6" y="54"/>
                    </a:lnTo>
                    <a:lnTo>
                      <a:pt x="14" y="48"/>
                    </a:lnTo>
                    <a:lnTo>
                      <a:pt x="16" y="44"/>
                    </a:lnTo>
                    <a:lnTo>
                      <a:pt x="14" y="42"/>
                    </a:lnTo>
                    <a:lnTo>
                      <a:pt x="16" y="40"/>
                    </a:lnTo>
                    <a:lnTo>
                      <a:pt x="16" y="40"/>
                    </a:lnTo>
                    <a:lnTo>
                      <a:pt x="18" y="38"/>
                    </a:lnTo>
                    <a:lnTo>
                      <a:pt x="20" y="40"/>
                    </a:lnTo>
                    <a:lnTo>
                      <a:pt x="22" y="40"/>
                    </a:lnTo>
                    <a:lnTo>
                      <a:pt x="24" y="40"/>
                    </a:lnTo>
                    <a:lnTo>
                      <a:pt x="24" y="40"/>
                    </a:lnTo>
                    <a:lnTo>
                      <a:pt x="26" y="38"/>
                    </a:lnTo>
                    <a:lnTo>
                      <a:pt x="26" y="36"/>
                    </a:lnTo>
                    <a:lnTo>
                      <a:pt x="26" y="34"/>
                    </a:lnTo>
                    <a:lnTo>
                      <a:pt x="28" y="32"/>
                    </a:lnTo>
                    <a:lnTo>
                      <a:pt x="28" y="32"/>
                    </a:lnTo>
                    <a:lnTo>
                      <a:pt x="32" y="30"/>
                    </a:lnTo>
                    <a:lnTo>
                      <a:pt x="34" y="30"/>
                    </a:lnTo>
                    <a:lnTo>
                      <a:pt x="38" y="30"/>
                    </a:lnTo>
                    <a:lnTo>
                      <a:pt x="44" y="26"/>
                    </a:lnTo>
                    <a:lnTo>
                      <a:pt x="44" y="26"/>
                    </a:lnTo>
                    <a:lnTo>
                      <a:pt x="48" y="20"/>
                    </a:lnTo>
                    <a:lnTo>
                      <a:pt x="54" y="20"/>
                    </a:lnTo>
                    <a:lnTo>
                      <a:pt x="56" y="20"/>
                    </a:lnTo>
                    <a:lnTo>
                      <a:pt x="56" y="16"/>
                    </a:lnTo>
                    <a:lnTo>
                      <a:pt x="56" y="16"/>
                    </a:lnTo>
                    <a:lnTo>
                      <a:pt x="56" y="12"/>
                    </a:lnTo>
                    <a:lnTo>
                      <a:pt x="58" y="12"/>
                    </a:lnTo>
                    <a:lnTo>
                      <a:pt x="60" y="12"/>
                    </a:lnTo>
                    <a:lnTo>
                      <a:pt x="62" y="10"/>
                    </a:lnTo>
                    <a:lnTo>
                      <a:pt x="62" y="10"/>
                    </a:lnTo>
                    <a:lnTo>
                      <a:pt x="62" y="8"/>
                    </a:lnTo>
                    <a:lnTo>
                      <a:pt x="66" y="8"/>
                    </a:lnTo>
                    <a:lnTo>
                      <a:pt x="68" y="10"/>
                    </a:lnTo>
                    <a:lnTo>
                      <a:pt x="72" y="10"/>
                    </a:lnTo>
                    <a:lnTo>
                      <a:pt x="72" y="10"/>
                    </a:lnTo>
                    <a:lnTo>
                      <a:pt x="78" y="10"/>
                    </a:lnTo>
                    <a:lnTo>
                      <a:pt x="82" y="8"/>
                    </a:lnTo>
                    <a:lnTo>
                      <a:pt x="86" y="6"/>
                    </a:lnTo>
                    <a:lnTo>
                      <a:pt x="86" y="6"/>
                    </a:lnTo>
                    <a:lnTo>
                      <a:pt x="92" y="2"/>
                    </a:lnTo>
                    <a:lnTo>
                      <a:pt x="98" y="0"/>
                    </a:lnTo>
                    <a:lnTo>
                      <a:pt x="98" y="0"/>
                    </a:lnTo>
                    <a:lnTo>
                      <a:pt x="98" y="0"/>
                    </a:lnTo>
                    <a:lnTo>
                      <a:pt x="98" y="2"/>
                    </a:lnTo>
                    <a:lnTo>
                      <a:pt x="96" y="4"/>
                    </a:lnTo>
                    <a:lnTo>
                      <a:pt x="94" y="6"/>
                    </a:lnTo>
                    <a:lnTo>
                      <a:pt x="94" y="8"/>
                    </a:lnTo>
                    <a:lnTo>
                      <a:pt x="96" y="10"/>
                    </a:lnTo>
                    <a:lnTo>
                      <a:pt x="96" y="10"/>
                    </a:lnTo>
                    <a:lnTo>
                      <a:pt x="96" y="10"/>
                    </a:lnTo>
                    <a:lnTo>
                      <a:pt x="98" y="12"/>
                    </a:lnTo>
                    <a:lnTo>
                      <a:pt x="96" y="18"/>
                    </a:lnTo>
                    <a:lnTo>
                      <a:pt x="94" y="24"/>
                    </a:lnTo>
                    <a:lnTo>
                      <a:pt x="90" y="28"/>
                    </a:lnTo>
                    <a:lnTo>
                      <a:pt x="90" y="28"/>
                    </a:lnTo>
                    <a:lnTo>
                      <a:pt x="92" y="28"/>
                    </a:lnTo>
                    <a:lnTo>
                      <a:pt x="92" y="32"/>
                    </a:lnTo>
                    <a:lnTo>
                      <a:pt x="88" y="42"/>
                    </a:lnTo>
                    <a:lnTo>
                      <a:pt x="88" y="42"/>
                    </a:lnTo>
                    <a:lnTo>
                      <a:pt x="86" y="52"/>
                    </a:lnTo>
                    <a:lnTo>
                      <a:pt x="86" y="58"/>
                    </a:lnTo>
                    <a:lnTo>
                      <a:pt x="86" y="58"/>
                    </a:lnTo>
                    <a:lnTo>
                      <a:pt x="86" y="60"/>
                    </a:lnTo>
                    <a:lnTo>
                      <a:pt x="84" y="64"/>
                    </a:lnTo>
                    <a:lnTo>
                      <a:pt x="82" y="64"/>
                    </a:lnTo>
                    <a:lnTo>
                      <a:pt x="82" y="64"/>
                    </a:lnTo>
                    <a:lnTo>
                      <a:pt x="84" y="64"/>
                    </a:lnTo>
                    <a:lnTo>
                      <a:pt x="84" y="68"/>
                    </a:lnTo>
                    <a:lnTo>
                      <a:pt x="84" y="68"/>
                    </a:lnTo>
                    <a:lnTo>
                      <a:pt x="84" y="72"/>
                    </a:lnTo>
                    <a:lnTo>
                      <a:pt x="84" y="74"/>
                    </a:lnTo>
                    <a:lnTo>
                      <a:pt x="84" y="74"/>
                    </a:lnTo>
                    <a:lnTo>
                      <a:pt x="84" y="74"/>
                    </a:lnTo>
                    <a:lnTo>
                      <a:pt x="82" y="74"/>
                    </a:lnTo>
                    <a:lnTo>
                      <a:pt x="80" y="76"/>
                    </a:lnTo>
                    <a:lnTo>
                      <a:pt x="82" y="78"/>
                    </a:lnTo>
                    <a:lnTo>
                      <a:pt x="84" y="80"/>
                    </a:lnTo>
                    <a:lnTo>
                      <a:pt x="84" y="80"/>
                    </a:lnTo>
                    <a:lnTo>
                      <a:pt x="84" y="82"/>
                    </a:lnTo>
                    <a:lnTo>
                      <a:pt x="84" y="84"/>
                    </a:lnTo>
                    <a:lnTo>
                      <a:pt x="84" y="88"/>
                    </a:lnTo>
                    <a:lnTo>
                      <a:pt x="82" y="90"/>
                    </a:lnTo>
                    <a:lnTo>
                      <a:pt x="82" y="90"/>
                    </a:lnTo>
                    <a:lnTo>
                      <a:pt x="80" y="92"/>
                    </a:lnTo>
                    <a:lnTo>
                      <a:pt x="78" y="94"/>
                    </a:lnTo>
                    <a:lnTo>
                      <a:pt x="78" y="100"/>
                    </a:lnTo>
                    <a:lnTo>
                      <a:pt x="82" y="112"/>
                    </a:lnTo>
                    <a:lnTo>
                      <a:pt x="82" y="112"/>
                    </a:lnTo>
                    <a:lnTo>
                      <a:pt x="76" y="114"/>
                    </a:lnTo>
                    <a:lnTo>
                      <a:pt x="74" y="114"/>
                    </a:lnTo>
                    <a:lnTo>
                      <a:pt x="72" y="112"/>
                    </a:lnTo>
                    <a:lnTo>
                      <a:pt x="68" y="114"/>
                    </a:lnTo>
                    <a:lnTo>
                      <a:pt x="68" y="114"/>
                    </a:lnTo>
                    <a:lnTo>
                      <a:pt x="64" y="114"/>
                    </a:lnTo>
                    <a:lnTo>
                      <a:pt x="60" y="110"/>
                    </a:lnTo>
                    <a:lnTo>
                      <a:pt x="54" y="108"/>
                    </a:lnTo>
                    <a:lnTo>
                      <a:pt x="48" y="110"/>
                    </a:lnTo>
                    <a:lnTo>
                      <a:pt x="48" y="110"/>
                    </a:lnTo>
                    <a:lnTo>
                      <a:pt x="44" y="110"/>
                    </a:lnTo>
                    <a:lnTo>
                      <a:pt x="40" y="108"/>
                    </a:lnTo>
                    <a:lnTo>
                      <a:pt x="36" y="108"/>
                    </a:lnTo>
                    <a:lnTo>
                      <a:pt x="32" y="110"/>
                    </a:lnTo>
                    <a:lnTo>
                      <a:pt x="32" y="110"/>
                    </a:lnTo>
                    <a:lnTo>
                      <a:pt x="28" y="106"/>
                    </a:lnTo>
                    <a:lnTo>
                      <a:pt x="28" y="102"/>
                    </a:lnTo>
                    <a:lnTo>
                      <a:pt x="28" y="100"/>
                    </a:lnTo>
                    <a:lnTo>
                      <a:pt x="22" y="94"/>
                    </a:lnTo>
                    <a:lnTo>
                      <a:pt x="22" y="94"/>
                    </a:lnTo>
                    <a:lnTo>
                      <a:pt x="18" y="90"/>
                    </a:lnTo>
                    <a:lnTo>
                      <a:pt x="14" y="86"/>
                    </a:lnTo>
                    <a:lnTo>
                      <a:pt x="10" y="78"/>
                    </a:lnTo>
                    <a:lnTo>
                      <a:pt x="8" y="68"/>
                    </a:lnTo>
                    <a:lnTo>
                      <a:pt x="2" y="60"/>
                    </a:lnTo>
                    <a:lnTo>
                      <a:pt x="2" y="60"/>
                    </a:lnTo>
                    <a:lnTo>
                      <a:pt x="0" y="54"/>
                    </a:lnTo>
                    <a:lnTo>
                      <a:pt x="0" y="52"/>
                    </a:lnTo>
                    <a:lnTo>
                      <a:pt x="4" y="52"/>
                    </a:lnTo>
                    <a:lnTo>
                      <a:pt x="6" y="54"/>
                    </a:lnTo>
                    <a:lnTo>
                      <a:pt x="6" y="5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 name="Guatemala">
                <a:extLst>
                  <a:ext uri="{FF2B5EF4-FFF2-40B4-BE49-F238E27FC236}">
                    <a16:creationId xmlns:a16="http://schemas.microsoft.com/office/drawing/2014/main" id="{CB23FEF9-BBF0-47FA-A395-86E35FB1F1F6}"/>
                  </a:ext>
                </a:extLst>
              </p:cNvPr>
              <p:cNvSpPr>
                <a:spLocks/>
              </p:cNvSpPr>
              <p:nvPr/>
            </p:nvSpPr>
            <p:spPr bwMode="auto">
              <a:xfrm>
                <a:off x="1250270" y="1958982"/>
                <a:ext cx="120864" cy="151560"/>
              </a:xfrm>
              <a:custGeom>
                <a:avLst/>
                <a:gdLst/>
                <a:ahLst/>
                <a:cxnLst>
                  <a:cxn ang="0">
                    <a:pos x="36" y="104"/>
                  </a:cxn>
                  <a:cxn ang="0">
                    <a:pos x="42" y="96"/>
                  </a:cxn>
                  <a:cxn ang="0">
                    <a:pos x="48" y="92"/>
                  </a:cxn>
                  <a:cxn ang="0">
                    <a:pos x="50" y="88"/>
                  </a:cxn>
                  <a:cxn ang="0">
                    <a:pos x="54" y="88"/>
                  </a:cxn>
                  <a:cxn ang="0">
                    <a:pos x="62" y="80"/>
                  </a:cxn>
                  <a:cxn ang="0">
                    <a:pos x="64" y="76"/>
                  </a:cxn>
                  <a:cxn ang="0">
                    <a:pos x="60" y="74"/>
                  </a:cxn>
                  <a:cxn ang="0">
                    <a:pos x="64" y="70"/>
                  </a:cxn>
                  <a:cxn ang="0">
                    <a:pos x="76" y="60"/>
                  </a:cxn>
                  <a:cxn ang="0">
                    <a:pos x="84" y="48"/>
                  </a:cxn>
                  <a:cxn ang="0">
                    <a:pos x="80" y="46"/>
                  </a:cxn>
                  <a:cxn ang="0">
                    <a:pos x="76" y="46"/>
                  </a:cxn>
                  <a:cxn ang="0">
                    <a:pos x="66" y="44"/>
                  </a:cxn>
                  <a:cxn ang="0">
                    <a:pos x="38" y="0"/>
                  </a:cxn>
                  <a:cxn ang="0">
                    <a:pos x="36" y="4"/>
                  </a:cxn>
                  <a:cxn ang="0">
                    <a:pos x="40" y="10"/>
                  </a:cxn>
                  <a:cxn ang="0">
                    <a:pos x="42" y="14"/>
                  </a:cxn>
                  <a:cxn ang="0">
                    <a:pos x="36" y="18"/>
                  </a:cxn>
                  <a:cxn ang="0">
                    <a:pos x="30" y="24"/>
                  </a:cxn>
                  <a:cxn ang="0">
                    <a:pos x="32" y="26"/>
                  </a:cxn>
                  <a:cxn ang="0">
                    <a:pos x="40" y="30"/>
                  </a:cxn>
                  <a:cxn ang="0">
                    <a:pos x="40" y="32"/>
                  </a:cxn>
                  <a:cxn ang="0">
                    <a:pos x="42" y="38"/>
                  </a:cxn>
                  <a:cxn ang="0">
                    <a:pos x="44" y="44"/>
                  </a:cxn>
                  <a:cxn ang="0">
                    <a:pos x="28" y="42"/>
                  </a:cxn>
                  <a:cxn ang="0">
                    <a:pos x="16" y="46"/>
                  </a:cxn>
                  <a:cxn ang="0">
                    <a:pos x="6" y="56"/>
                  </a:cxn>
                  <a:cxn ang="0">
                    <a:pos x="0" y="80"/>
                  </a:cxn>
                  <a:cxn ang="0">
                    <a:pos x="8" y="92"/>
                  </a:cxn>
                  <a:cxn ang="0">
                    <a:pos x="24" y="102"/>
                  </a:cxn>
                  <a:cxn ang="0">
                    <a:pos x="36" y="104"/>
                  </a:cxn>
                </a:cxnLst>
                <a:rect l="0" t="0" r="r" b="b"/>
                <a:pathLst>
                  <a:path w="84" h="104">
                    <a:moveTo>
                      <a:pt x="36" y="104"/>
                    </a:moveTo>
                    <a:lnTo>
                      <a:pt x="36" y="104"/>
                    </a:lnTo>
                    <a:lnTo>
                      <a:pt x="40" y="98"/>
                    </a:lnTo>
                    <a:lnTo>
                      <a:pt x="42" y="96"/>
                    </a:lnTo>
                    <a:lnTo>
                      <a:pt x="46" y="96"/>
                    </a:lnTo>
                    <a:lnTo>
                      <a:pt x="48" y="92"/>
                    </a:lnTo>
                    <a:lnTo>
                      <a:pt x="48" y="92"/>
                    </a:lnTo>
                    <a:lnTo>
                      <a:pt x="50" y="88"/>
                    </a:lnTo>
                    <a:lnTo>
                      <a:pt x="54" y="88"/>
                    </a:lnTo>
                    <a:lnTo>
                      <a:pt x="54" y="88"/>
                    </a:lnTo>
                    <a:lnTo>
                      <a:pt x="56" y="84"/>
                    </a:lnTo>
                    <a:lnTo>
                      <a:pt x="62" y="80"/>
                    </a:lnTo>
                    <a:lnTo>
                      <a:pt x="62" y="80"/>
                    </a:lnTo>
                    <a:lnTo>
                      <a:pt x="64" y="76"/>
                    </a:lnTo>
                    <a:lnTo>
                      <a:pt x="62" y="76"/>
                    </a:lnTo>
                    <a:lnTo>
                      <a:pt x="60" y="74"/>
                    </a:lnTo>
                    <a:lnTo>
                      <a:pt x="64" y="70"/>
                    </a:lnTo>
                    <a:lnTo>
                      <a:pt x="64" y="70"/>
                    </a:lnTo>
                    <a:lnTo>
                      <a:pt x="70" y="64"/>
                    </a:lnTo>
                    <a:lnTo>
                      <a:pt x="76" y="60"/>
                    </a:lnTo>
                    <a:lnTo>
                      <a:pt x="80" y="56"/>
                    </a:lnTo>
                    <a:lnTo>
                      <a:pt x="84" y="48"/>
                    </a:lnTo>
                    <a:lnTo>
                      <a:pt x="84" y="48"/>
                    </a:lnTo>
                    <a:lnTo>
                      <a:pt x="80" y="46"/>
                    </a:lnTo>
                    <a:lnTo>
                      <a:pt x="78" y="46"/>
                    </a:lnTo>
                    <a:lnTo>
                      <a:pt x="76" y="46"/>
                    </a:lnTo>
                    <a:lnTo>
                      <a:pt x="76" y="44"/>
                    </a:lnTo>
                    <a:lnTo>
                      <a:pt x="66" y="44"/>
                    </a:lnTo>
                    <a:lnTo>
                      <a:pt x="72" y="0"/>
                    </a:lnTo>
                    <a:lnTo>
                      <a:pt x="38" y="0"/>
                    </a:lnTo>
                    <a:lnTo>
                      <a:pt x="38" y="0"/>
                    </a:lnTo>
                    <a:lnTo>
                      <a:pt x="36" y="4"/>
                    </a:lnTo>
                    <a:lnTo>
                      <a:pt x="38" y="8"/>
                    </a:lnTo>
                    <a:lnTo>
                      <a:pt x="40" y="10"/>
                    </a:lnTo>
                    <a:lnTo>
                      <a:pt x="42" y="14"/>
                    </a:lnTo>
                    <a:lnTo>
                      <a:pt x="42" y="14"/>
                    </a:lnTo>
                    <a:lnTo>
                      <a:pt x="40" y="18"/>
                    </a:lnTo>
                    <a:lnTo>
                      <a:pt x="36" y="18"/>
                    </a:lnTo>
                    <a:lnTo>
                      <a:pt x="32" y="20"/>
                    </a:lnTo>
                    <a:lnTo>
                      <a:pt x="30" y="24"/>
                    </a:lnTo>
                    <a:lnTo>
                      <a:pt x="30" y="24"/>
                    </a:lnTo>
                    <a:lnTo>
                      <a:pt x="32" y="26"/>
                    </a:lnTo>
                    <a:lnTo>
                      <a:pt x="36" y="28"/>
                    </a:lnTo>
                    <a:lnTo>
                      <a:pt x="40" y="30"/>
                    </a:lnTo>
                    <a:lnTo>
                      <a:pt x="40" y="32"/>
                    </a:lnTo>
                    <a:lnTo>
                      <a:pt x="40" y="32"/>
                    </a:lnTo>
                    <a:lnTo>
                      <a:pt x="40" y="36"/>
                    </a:lnTo>
                    <a:lnTo>
                      <a:pt x="42" y="38"/>
                    </a:lnTo>
                    <a:lnTo>
                      <a:pt x="44" y="40"/>
                    </a:lnTo>
                    <a:lnTo>
                      <a:pt x="44" y="44"/>
                    </a:lnTo>
                    <a:lnTo>
                      <a:pt x="44" y="44"/>
                    </a:lnTo>
                    <a:lnTo>
                      <a:pt x="28" y="42"/>
                    </a:lnTo>
                    <a:lnTo>
                      <a:pt x="22" y="44"/>
                    </a:lnTo>
                    <a:lnTo>
                      <a:pt x="16" y="46"/>
                    </a:lnTo>
                    <a:lnTo>
                      <a:pt x="12" y="50"/>
                    </a:lnTo>
                    <a:lnTo>
                      <a:pt x="6" y="56"/>
                    </a:lnTo>
                    <a:lnTo>
                      <a:pt x="4" y="66"/>
                    </a:lnTo>
                    <a:lnTo>
                      <a:pt x="0" y="80"/>
                    </a:lnTo>
                    <a:lnTo>
                      <a:pt x="0" y="80"/>
                    </a:lnTo>
                    <a:lnTo>
                      <a:pt x="8" y="92"/>
                    </a:lnTo>
                    <a:lnTo>
                      <a:pt x="16" y="98"/>
                    </a:lnTo>
                    <a:lnTo>
                      <a:pt x="24" y="102"/>
                    </a:lnTo>
                    <a:lnTo>
                      <a:pt x="36" y="104"/>
                    </a:lnTo>
                    <a:lnTo>
                      <a:pt x="36" y="10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9" name="Freeform 30">
                <a:extLst>
                  <a:ext uri="{FF2B5EF4-FFF2-40B4-BE49-F238E27FC236}">
                    <a16:creationId xmlns:a16="http://schemas.microsoft.com/office/drawing/2014/main" id="{63C1A461-EC89-4F98-A469-1BA87B16197D}"/>
                  </a:ext>
                </a:extLst>
              </p:cNvPr>
              <p:cNvSpPr>
                <a:spLocks/>
              </p:cNvSpPr>
              <p:nvPr/>
            </p:nvSpPr>
            <p:spPr bwMode="auto">
              <a:xfrm>
                <a:off x="1874735" y="1871542"/>
                <a:ext cx="115109" cy="81610"/>
              </a:xfrm>
              <a:custGeom>
                <a:avLst/>
                <a:gdLst/>
                <a:ahLst/>
                <a:cxnLst>
                  <a:cxn ang="0">
                    <a:pos x="4" y="46"/>
                  </a:cxn>
                  <a:cxn ang="0">
                    <a:pos x="4" y="48"/>
                  </a:cxn>
                  <a:cxn ang="0">
                    <a:pos x="2" y="54"/>
                  </a:cxn>
                  <a:cxn ang="0">
                    <a:pos x="4" y="54"/>
                  </a:cxn>
                  <a:cxn ang="0">
                    <a:pos x="10" y="54"/>
                  </a:cxn>
                  <a:cxn ang="0">
                    <a:pos x="10" y="54"/>
                  </a:cxn>
                  <a:cxn ang="0">
                    <a:pos x="12" y="56"/>
                  </a:cxn>
                  <a:cxn ang="0">
                    <a:pos x="16" y="52"/>
                  </a:cxn>
                  <a:cxn ang="0">
                    <a:pos x="22" y="48"/>
                  </a:cxn>
                  <a:cxn ang="0">
                    <a:pos x="26" y="46"/>
                  </a:cxn>
                  <a:cxn ang="0">
                    <a:pos x="24" y="42"/>
                  </a:cxn>
                  <a:cxn ang="0">
                    <a:pos x="24" y="42"/>
                  </a:cxn>
                  <a:cxn ang="0">
                    <a:pos x="28" y="42"/>
                  </a:cxn>
                  <a:cxn ang="0">
                    <a:pos x="30" y="40"/>
                  </a:cxn>
                  <a:cxn ang="0">
                    <a:pos x="32" y="40"/>
                  </a:cxn>
                  <a:cxn ang="0">
                    <a:pos x="34" y="42"/>
                  </a:cxn>
                  <a:cxn ang="0">
                    <a:pos x="38" y="42"/>
                  </a:cxn>
                  <a:cxn ang="0">
                    <a:pos x="40" y="40"/>
                  </a:cxn>
                  <a:cxn ang="0">
                    <a:pos x="42" y="38"/>
                  </a:cxn>
                  <a:cxn ang="0">
                    <a:pos x="48" y="40"/>
                  </a:cxn>
                  <a:cxn ang="0">
                    <a:pos x="52" y="38"/>
                  </a:cxn>
                  <a:cxn ang="0">
                    <a:pos x="56" y="36"/>
                  </a:cxn>
                  <a:cxn ang="0">
                    <a:pos x="66" y="44"/>
                  </a:cxn>
                  <a:cxn ang="0">
                    <a:pos x="68" y="46"/>
                  </a:cxn>
                  <a:cxn ang="0">
                    <a:pos x="70" y="42"/>
                  </a:cxn>
                  <a:cxn ang="0">
                    <a:pos x="72" y="40"/>
                  </a:cxn>
                  <a:cxn ang="0">
                    <a:pos x="74" y="40"/>
                  </a:cxn>
                  <a:cxn ang="0">
                    <a:pos x="80" y="36"/>
                  </a:cxn>
                  <a:cxn ang="0">
                    <a:pos x="78" y="32"/>
                  </a:cxn>
                  <a:cxn ang="0">
                    <a:pos x="68" y="24"/>
                  </a:cxn>
                  <a:cxn ang="0">
                    <a:pos x="60" y="20"/>
                  </a:cxn>
                  <a:cxn ang="0">
                    <a:pos x="52" y="20"/>
                  </a:cxn>
                  <a:cxn ang="0">
                    <a:pos x="46" y="18"/>
                  </a:cxn>
                  <a:cxn ang="0">
                    <a:pos x="52" y="16"/>
                  </a:cxn>
                  <a:cxn ang="0">
                    <a:pos x="56" y="16"/>
                  </a:cxn>
                  <a:cxn ang="0">
                    <a:pos x="60" y="14"/>
                  </a:cxn>
                  <a:cxn ang="0">
                    <a:pos x="58" y="14"/>
                  </a:cxn>
                  <a:cxn ang="0">
                    <a:pos x="48" y="12"/>
                  </a:cxn>
                  <a:cxn ang="0">
                    <a:pos x="48" y="10"/>
                  </a:cxn>
                  <a:cxn ang="0">
                    <a:pos x="46" y="6"/>
                  </a:cxn>
                  <a:cxn ang="0">
                    <a:pos x="42" y="6"/>
                  </a:cxn>
                  <a:cxn ang="0">
                    <a:pos x="38" y="6"/>
                  </a:cxn>
                  <a:cxn ang="0">
                    <a:pos x="32" y="4"/>
                  </a:cxn>
                  <a:cxn ang="0">
                    <a:pos x="28" y="2"/>
                  </a:cxn>
                  <a:cxn ang="0">
                    <a:pos x="24" y="0"/>
                  </a:cxn>
                  <a:cxn ang="0">
                    <a:pos x="20" y="2"/>
                  </a:cxn>
                  <a:cxn ang="0">
                    <a:pos x="14" y="0"/>
                  </a:cxn>
                  <a:cxn ang="0">
                    <a:pos x="12" y="2"/>
                  </a:cxn>
                  <a:cxn ang="0">
                    <a:pos x="8" y="4"/>
                  </a:cxn>
                  <a:cxn ang="0">
                    <a:pos x="8" y="12"/>
                  </a:cxn>
                  <a:cxn ang="0">
                    <a:pos x="8" y="14"/>
                  </a:cxn>
                  <a:cxn ang="0">
                    <a:pos x="10" y="18"/>
                  </a:cxn>
                  <a:cxn ang="0">
                    <a:pos x="8" y="20"/>
                  </a:cxn>
                  <a:cxn ang="0">
                    <a:pos x="6" y="24"/>
                  </a:cxn>
                  <a:cxn ang="0">
                    <a:pos x="8" y="32"/>
                  </a:cxn>
                  <a:cxn ang="0">
                    <a:pos x="4" y="36"/>
                  </a:cxn>
                  <a:cxn ang="0">
                    <a:pos x="2" y="38"/>
                  </a:cxn>
                  <a:cxn ang="0">
                    <a:pos x="4" y="46"/>
                  </a:cxn>
                </a:cxnLst>
                <a:rect l="0" t="0" r="r" b="b"/>
                <a:pathLst>
                  <a:path w="80" h="56">
                    <a:moveTo>
                      <a:pt x="4" y="46"/>
                    </a:moveTo>
                    <a:lnTo>
                      <a:pt x="4" y="46"/>
                    </a:lnTo>
                    <a:lnTo>
                      <a:pt x="4" y="48"/>
                    </a:lnTo>
                    <a:lnTo>
                      <a:pt x="4" y="48"/>
                    </a:lnTo>
                    <a:lnTo>
                      <a:pt x="4" y="52"/>
                    </a:lnTo>
                    <a:lnTo>
                      <a:pt x="2" y="54"/>
                    </a:lnTo>
                    <a:lnTo>
                      <a:pt x="4" y="54"/>
                    </a:lnTo>
                    <a:lnTo>
                      <a:pt x="4" y="54"/>
                    </a:lnTo>
                    <a:lnTo>
                      <a:pt x="8" y="54"/>
                    </a:lnTo>
                    <a:lnTo>
                      <a:pt x="10" y="54"/>
                    </a:lnTo>
                    <a:lnTo>
                      <a:pt x="10" y="54"/>
                    </a:lnTo>
                    <a:lnTo>
                      <a:pt x="10" y="54"/>
                    </a:lnTo>
                    <a:lnTo>
                      <a:pt x="10" y="56"/>
                    </a:lnTo>
                    <a:lnTo>
                      <a:pt x="12" y="56"/>
                    </a:lnTo>
                    <a:lnTo>
                      <a:pt x="16" y="52"/>
                    </a:lnTo>
                    <a:lnTo>
                      <a:pt x="16" y="52"/>
                    </a:lnTo>
                    <a:lnTo>
                      <a:pt x="18" y="50"/>
                    </a:lnTo>
                    <a:lnTo>
                      <a:pt x="22" y="48"/>
                    </a:lnTo>
                    <a:lnTo>
                      <a:pt x="22" y="48"/>
                    </a:lnTo>
                    <a:lnTo>
                      <a:pt x="26" y="46"/>
                    </a:lnTo>
                    <a:lnTo>
                      <a:pt x="26" y="44"/>
                    </a:lnTo>
                    <a:lnTo>
                      <a:pt x="24" y="42"/>
                    </a:lnTo>
                    <a:lnTo>
                      <a:pt x="24" y="42"/>
                    </a:lnTo>
                    <a:lnTo>
                      <a:pt x="24" y="42"/>
                    </a:lnTo>
                    <a:lnTo>
                      <a:pt x="26" y="42"/>
                    </a:lnTo>
                    <a:lnTo>
                      <a:pt x="28" y="42"/>
                    </a:lnTo>
                    <a:lnTo>
                      <a:pt x="30" y="40"/>
                    </a:lnTo>
                    <a:lnTo>
                      <a:pt x="30" y="40"/>
                    </a:lnTo>
                    <a:lnTo>
                      <a:pt x="30" y="40"/>
                    </a:lnTo>
                    <a:lnTo>
                      <a:pt x="32" y="40"/>
                    </a:lnTo>
                    <a:lnTo>
                      <a:pt x="32" y="42"/>
                    </a:lnTo>
                    <a:lnTo>
                      <a:pt x="34" y="42"/>
                    </a:lnTo>
                    <a:lnTo>
                      <a:pt x="34" y="42"/>
                    </a:lnTo>
                    <a:lnTo>
                      <a:pt x="38" y="42"/>
                    </a:lnTo>
                    <a:lnTo>
                      <a:pt x="40" y="42"/>
                    </a:lnTo>
                    <a:lnTo>
                      <a:pt x="40" y="40"/>
                    </a:lnTo>
                    <a:lnTo>
                      <a:pt x="40" y="40"/>
                    </a:lnTo>
                    <a:lnTo>
                      <a:pt x="42" y="38"/>
                    </a:lnTo>
                    <a:lnTo>
                      <a:pt x="44" y="38"/>
                    </a:lnTo>
                    <a:lnTo>
                      <a:pt x="48" y="40"/>
                    </a:lnTo>
                    <a:lnTo>
                      <a:pt x="48" y="40"/>
                    </a:lnTo>
                    <a:lnTo>
                      <a:pt x="52" y="38"/>
                    </a:lnTo>
                    <a:lnTo>
                      <a:pt x="56" y="36"/>
                    </a:lnTo>
                    <a:lnTo>
                      <a:pt x="56" y="36"/>
                    </a:lnTo>
                    <a:lnTo>
                      <a:pt x="62" y="40"/>
                    </a:lnTo>
                    <a:lnTo>
                      <a:pt x="66" y="44"/>
                    </a:lnTo>
                    <a:lnTo>
                      <a:pt x="66" y="44"/>
                    </a:lnTo>
                    <a:lnTo>
                      <a:pt x="68" y="46"/>
                    </a:lnTo>
                    <a:lnTo>
                      <a:pt x="68" y="44"/>
                    </a:lnTo>
                    <a:lnTo>
                      <a:pt x="70" y="42"/>
                    </a:lnTo>
                    <a:lnTo>
                      <a:pt x="70" y="42"/>
                    </a:lnTo>
                    <a:lnTo>
                      <a:pt x="72" y="40"/>
                    </a:lnTo>
                    <a:lnTo>
                      <a:pt x="74" y="40"/>
                    </a:lnTo>
                    <a:lnTo>
                      <a:pt x="74" y="40"/>
                    </a:lnTo>
                    <a:lnTo>
                      <a:pt x="78" y="40"/>
                    </a:lnTo>
                    <a:lnTo>
                      <a:pt x="80" y="36"/>
                    </a:lnTo>
                    <a:lnTo>
                      <a:pt x="80" y="34"/>
                    </a:lnTo>
                    <a:lnTo>
                      <a:pt x="78" y="32"/>
                    </a:lnTo>
                    <a:lnTo>
                      <a:pt x="78" y="32"/>
                    </a:lnTo>
                    <a:lnTo>
                      <a:pt x="68" y="24"/>
                    </a:lnTo>
                    <a:lnTo>
                      <a:pt x="68" y="24"/>
                    </a:lnTo>
                    <a:lnTo>
                      <a:pt x="60" y="20"/>
                    </a:lnTo>
                    <a:lnTo>
                      <a:pt x="52" y="20"/>
                    </a:lnTo>
                    <a:lnTo>
                      <a:pt x="52" y="20"/>
                    </a:lnTo>
                    <a:lnTo>
                      <a:pt x="50" y="18"/>
                    </a:lnTo>
                    <a:lnTo>
                      <a:pt x="46" y="18"/>
                    </a:lnTo>
                    <a:lnTo>
                      <a:pt x="46" y="18"/>
                    </a:lnTo>
                    <a:lnTo>
                      <a:pt x="52" y="16"/>
                    </a:lnTo>
                    <a:lnTo>
                      <a:pt x="56" y="16"/>
                    </a:lnTo>
                    <a:lnTo>
                      <a:pt x="56" y="16"/>
                    </a:lnTo>
                    <a:lnTo>
                      <a:pt x="58" y="16"/>
                    </a:lnTo>
                    <a:lnTo>
                      <a:pt x="60" y="14"/>
                    </a:lnTo>
                    <a:lnTo>
                      <a:pt x="58" y="14"/>
                    </a:lnTo>
                    <a:lnTo>
                      <a:pt x="58" y="14"/>
                    </a:lnTo>
                    <a:lnTo>
                      <a:pt x="52" y="12"/>
                    </a:lnTo>
                    <a:lnTo>
                      <a:pt x="48" y="12"/>
                    </a:lnTo>
                    <a:lnTo>
                      <a:pt x="48" y="12"/>
                    </a:lnTo>
                    <a:lnTo>
                      <a:pt x="48" y="10"/>
                    </a:lnTo>
                    <a:lnTo>
                      <a:pt x="48" y="8"/>
                    </a:lnTo>
                    <a:lnTo>
                      <a:pt x="46" y="6"/>
                    </a:lnTo>
                    <a:lnTo>
                      <a:pt x="46" y="6"/>
                    </a:lnTo>
                    <a:lnTo>
                      <a:pt x="42" y="6"/>
                    </a:lnTo>
                    <a:lnTo>
                      <a:pt x="38" y="6"/>
                    </a:lnTo>
                    <a:lnTo>
                      <a:pt x="38" y="6"/>
                    </a:lnTo>
                    <a:lnTo>
                      <a:pt x="34" y="4"/>
                    </a:lnTo>
                    <a:lnTo>
                      <a:pt x="32" y="4"/>
                    </a:lnTo>
                    <a:lnTo>
                      <a:pt x="32" y="4"/>
                    </a:lnTo>
                    <a:lnTo>
                      <a:pt x="28" y="2"/>
                    </a:lnTo>
                    <a:lnTo>
                      <a:pt x="26" y="0"/>
                    </a:lnTo>
                    <a:lnTo>
                      <a:pt x="24" y="0"/>
                    </a:lnTo>
                    <a:lnTo>
                      <a:pt x="24" y="0"/>
                    </a:lnTo>
                    <a:lnTo>
                      <a:pt x="20" y="2"/>
                    </a:lnTo>
                    <a:lnTo>
                      <a:pt x="18" y="0"/>
                    </a:lnTo>
                    <a:lnTo>
                      <a:pt x="14" y="0"/>
                    </a:lnTo>
                    <a:lnTo>
                      <a:pt x="12" y="2"/>
                    </a:lnTo>
                    <a:lnTo>
                      <a:pt x="12" y="2"/>
                    </a:lnTo>
                    <a:lnTo>
                      <a:pt x="8" y="4"/>
                    </a:lnTo>
                    <a:lnTo>
                      <a:pt x="8" y="4"/>
                    </a:lnTo>
                    <a:lnTo>
                      <a:pt x="10" y="8"/>
                    </a:lnTo>
                    <a:lnTo>
                      <a:pt x="8" y="12"/>
                    </a:lnTo>
                    <a:lnTo>
                      <a:pt x="8" y="12"/>
                    </a:lnTo>
                    <a:lnTo>
                      <a:pt x="8" y="14"/>
                    </a:lnTo>
                    <a:lnTo>
                      <a:pt x="8" y="16"/>
                    </a:lnTo>
                    <a:lnTo>
                      <a:pt x="10" y="18"/>
                    </a:lnTo>
                    <a:lnTo>
                      <a:pt x="8" y="20"/>
                    </a:lnTo>
                    <a:lnTo>
                      <a:pt x="8" y="20"/>
                    </a:lnTo>
                    <a:lnTo>
                      <a:pt x="6" y="22"/>
                    </a:lnTo>
                    <a:lnTo>
                      <a:pt x="6" y="24"/>
                    </a:lnTo>
                    <a:lnTo>
                      <a:pt x="8" y="28"/>
                    </a:lnTo>
                    <a:lnTo>
                      <a:pt x="8" y="32"/>
                    </a:lnTo>
                    <a:lnTo>
                      <a:pt x="4" y="36"/>
                    </a:lnTo>
                    <a:lnTo>
                      <a:pt x="4" y="36"/>
                    </a:lnTo>
                    <a:lnTo>
                      <a:pt x="0" y="36"/>
                    </a:lnTo>
                    <a:lnTo>
                      <a:pt x="2" y="38"/>
                    </a:lnTo>
                    <a:lnTo>
                      <a:pt x="4" y="42"/>
                    </a:lnTo>
                    <a:lnTo>
                      <a:pt x="4" y="46"/>
                    </a:lnTo>
                    <a:lnTo>
                      <a:pt x="4" y="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 name="Jamaica">
                <a:extLst>
                  <a:ext uri="{FF2B5EF4-FFF2-40B4-BE49-F238E27FC236}">
                    <a16:creationId xmlns:a16="http://schemas.microsoft.com/office/drawing/2014/main" id="{32692AB2-73A7-4270-B716-728820F27AEB}"/>
                  </a:ext>
                </a:extLst>
              </p:cNvPr>
              <p:cNvSpPr>
                <a:spLocks/>
              </p:cNvSpPr>
              <p:nvPr/>
            </p:nvSpPr>
            <p:spPr bwMode="auto">
              <a:xfrm>
                <a:off x="1679051" y="1924005"/>
                <a:ext cx="71943" cy="32060"/>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 name="belize">
                <a:extLst>
                  <a:ext uri="{FF2B5EF4-FFF2-40B4-BE49-F238E27FC236}">
                    <a16:creationId xmlns:a16="http://schemas.microsoft.com/office/drawing/2014/main" id="{19C1CF72-903E-451C-A196-BDC3B1809D9F}"/>
                  </a:ext>
                </a:extLst>
              </p:cNvPr>
              <p:cNvSpPr>
                <a:spLocks/>
              </p:cNvSpPr>
              <p:nvPr/>
            </p:nvSpPr>
            <p:spPr bwMode="auto">
              <a:xfrm>
                <a:off x="1345236" y="1938578"/>
                <a:ext cx="48922" cy="84523"/>
              </a:xfrm>
              <a:custGeom>
                <a:avLst/>
                <a:gdLst/>
                <a:ahLst/>
                <a:cxnLst>
                  <a:cxn ang="0">
                    <a:pos x="6" y="14"/>
                  </a:cxn>
                  <a:cxn ang="0">
                    <a:pos x="6" y="14"/>
                  </a:cxn>
                  <a:cxn ang="0">
                    <a:pos x="10" y="10"/>
                  </a:cxn>
                  <a:cxn ang="0">
                    <a:pos x="12" y="10"/>
                  </a:cxn>
                  <a:cxn ang="0">
                    <a:pos x="14" y="12"/>
                  </a:cxn>
                  <a:cxn ang="0">
                    <a:pos x="16" y="12"/>
                  </a:cxn>
                  <a:cxn ang="0">
                    <a:pos x="18" y="12"/>
                  </a:cxn>
                  <a:cxn ang="0">
                    <a:pos x="22" y="8"/>
                  </a:cxn>
                  <a:cxn ang="0">
                    <a:pos x="30" y="0"/>
                  </a:cxn>
                  <a:cxn ang="0">
                    <a:pos x="30" y="0"/>
                  </a:cxn>
                  <a:cxn ang="0">
                    <a:pos x="34" y="0"/>
                  </a:cxn>
                  <a:cxn ang="0">
                    <a:pos x="34" y="2"/>
                  </a:cxn>
                  <a:cxn ang="0">
                    <a:pos x="34" y="8"/>
                  </a:cxn>
                  <a:cxn ang="0">
                    <a:pos x="30" y="16"/>
                  </a:cxn>
                  <a:cxn ang="0">
                    <a:pos x="30" y="24"/>
                  </a:cxn>
                  <a:cxn ang="0">
                    <a:pos x="30" y="24"/>
                  </a:cxn>
                  <a:cxn ang="0">
                    <a:pos x="28" y="30"/>
                  </a:cxn>
                  <a:cxn ang="0">
                    <a:pos x="26" y="34"/>
                  </a:cxn>
                  <a:cxn ang="0">
                    <a:pos x="18" y="46"/>
                  </a:cxn>
                  <a:cxn ang="0">
                    <a:pos x="18" y="46"/>
                  </a:cxn>
                  <a:cxn ang="0">
                    <a:pos x="16" y="50"/>
                  </a:cxn>
                  <a:cxn ang="0">
                    <a:pos x="12" y="52"/>
                  </a:cxn>
                  <a:cxn ang="0">
                    <a:pos x="10" y="54"/>
                  </a:cxn>
                  <a:cxn ang="0">
                    <a:pos x="10" y="58"/>
                  </a:cxn>
                  <a:cxn ang="0">
                    <a:pos x="0" y="58"/>
                  </a:cxn>
                  <a:cxn ang="0">
                    <a:pos x="6" y="14"/>
                  </a:cxn>
                  <a:cxn ang="0">
                    <a:pos x="6" y="14"/>
                  </a:cxn>
                </a:cxnLst>
                <a:rect l="0" t="0" r="r" b="b"/>
                <a:pathLst>
                  <a:path w="34" h="58">
                    <a:moveTo>
                      <a:pt x="6" y="14"/>
                    </a:moveTo>
                    <a:lnTo>
                      <a:pt x="6" y="14"/>
                    </a:lnTo>
                    <a:lnTo>
                      <a:pt x="10" y="10"/>
                    </a:lnTo>
                    <a:lnTo>
                      <a:pt x="12" y="10"/>
                    </a:lnTo>
                    <a:lnTo>
                      <a:pt x="14" y="12"/>
                    </a:lnTo>
                    <a:lnTo>
                      <a:pt x="16" y="12"/>
                    </a:lnTo>
                    <a:lnTo>
                      <a:pt x="18" y="12"/>
                    </a:lnTo>
                    <a:lnTo>
                      <a:pt x="22" y="8"/>
                    </a:lnTo>
                    <a:lnTo>
                      <a:pt x="30" y="0"/>
                    </a:lnTo>
                    <a:lnTo>
                      <a:pt x="30" y="0"/>
                    </a:lnTo>
                    <a:lnTo>
                      <a:pt x="34" y="0"/>
                    </a:lnTo>
                    <a:lnTo>
                      <a:pt x="34" y="2"/>
                    </a:lnTo>
                    <a:lnTo>
                      <a:pt x="34" y="8"/>
                    </a:lnTo>
                    <a:lnTo>
                      <a:pt x="30" y="16"/>
                    </a:lnTo>
                    <a:lnTo>
                      <a:pt x="30" y="24"/>
                    </a:lnTo>
                    <a:lnTo>
                      <a:pt x="30" y="24"/>
                    </a:lnTo>
                    <a:lnTo>
                      <a:pt x="28" y="30"/>
                    </a:lnTo>
                    <a:lnTo>
                      <a:pt x="26" y="34"/>
                    </a:lnTo>
                    <a:lnTo>
                      <a:pt x="18" y="46"/>
                    </a:lnTo>
                    <a:lnTo>
                      <a:pt x="18" y="46"/>
                    </a:lnTo>
                    <a:lnTo>
                      <a:pt x="16" y="50"/>
                    </a:lnTo>
                    <a:lnTo>
                      <a:pt x="12" y="52"/>
                    </a:lnTo>
                    <a:lnTo>
                      <a:pt x="10" y="54"/>
                    </a:lnTo>
                    <a:lnTo>
                      <a:pt x="10" y="58"/>
                    </a:lnTo>
                    <a:lnTo>
                      <a:pt x="0" y="58"/>
                    </a:lnTo>
                    <a:lnTo>
                      <a:pt x="6" y="14"/>
                    </a:lnTo>
                    <a:lnTo>
                      <a:pt x="6" y="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2" name="Freeform 466">
                <a:extLst>
                  <a:ext uri="{FF2B5EF4-FFF2-40B4-BE49-F238E27FC236}">
                    <a16:creationId xmlns:a16="http://schemas.microsoft.com/office/drawing/2014/main" id="{1012AB8A-EE49-49DA-8FB1-82227FDDAED3}"/>
                  </a:ext>
                </a:extLst>
              </p:cNvPr>
              <p:cNvSpPr>
                <a:spLocks/>
              </p:cNvSpPr>
              <p:nvPr/>
            </p:nvSpPr>
            <p:spPr bwMode="auto">
              <a:xfrm>
                <a:off x="4913601" y="2702214"/>
                <a:ext cx="60433" cy="87440"/>
              </a:xfrm>
              <a:custGeom>
                <a:avLst/>
                <a:gdLst/>
                <a:ahLst/>
                <a:cxnLst>
                  <a:cxn ang="0">
                    <a:pos x="14" y="42"/>
                  </a:cxn>
                  <a:cxn ang="0">
                    <a:pos x="14" y="42"/>
                  </a:cxn>
                  <a:cxn ang="0">
                    <a:pos x="16" y="56"/>
                  </a:cxn>
                  <a:cxn ang="0">
                    <a:pos x="20" y="60"/>
                  </a:cxn>
                  <a:cxn ang="0">
                    <a:pos x="20" y="60"/>
                  </a:cxn>
                  <a:cxn ang="0">
                    <a:pos x="28" y="50"/>
                  </a:cxn>
                  <a:cxn ang="0">
                    <a:pos x="34" y="42"/>
                  </a:cxn>
                  <a:cxn ang="0">
                    <a:pos x="36" y="36"/>
                  </a:cxn>
                  <a:cxn ang="0">
                    <a:pos x="38" y="30"/>
                  </a:cxn>
                  <a:cxn ang="0">
                    <a:pos x="38" y="30"/>
                  </a:cxn>
                  <a:cxn ang="0">
                    <a:pos x="38" y="26"/>
                  </a:cxn>
                  <a:cxn ang="0">
                    <a:pos x="40" y="24"/>
                  </a:cxn>
                  <a:cxn ang="0">
                    <a:pos x="42" y="20"/>
                  </a:cxn>
                  <a:cxn ang="0">
                    <a:pos x="42" y="14"/>
                  </a:cxn>
                  <a:cxn ang="0">
                    <a:pos x="42" y="14"/>
                  </a:cxn>
                  <a:cxn ang="0">
                    <a:pos x="40" y="14"/>
                  </a:cxn>
                  <a:cxn ang="0">
                    <a:pos x="38" y="12"/>
                  </a:cxn>
                  <a:cxn ang="0">
                    <a:pos x="32" y="12"/>
                  </a:cxn>
                  <a:cxn ang="0">
                    <a:pos x="30" y="10"/>
                  </a:cxn>
                  <a:cxn ang="0">
                    <a:pos x="28" y="8"/>
                  </a:cxn>
                  <a:cxn ang="0">
                    <a:pos x="28" y="6"/>
                  </a:cxn>
                  <a:cxn ang="0">
                    <a:pos x="32" y="2"/>
                  </a:cxn>
                  <a:cxn ang="0">
                    <a:pos x="32" y="2"/>
                  </a:cxn>
                  <a:cxn ang="0">
                    <a:pos x="26" y="0"/>
                  </a:cxn>
                  <a:cxn ang="0">
                    <a:pos x="22" y="0"/>
                  </a:cxn>
                  <a:cxn ang="0">
                    <a:pos x="16" y="0"/>
                  </a:cxn>
                  <a:cxn ang="0">
                    <a:pos x="16" y="2"/>
                  </a:cxn>
                  <a:cxn ang="0">
                    <a:pos x="16" y="6"/>
                  </a:cxn>
                  <a:cxn ang="0">
                    <a:pos x="16" y="6"/>
                  </a:cxn>
                  <a:cxn ang="0">
                    <a:pos x="16" y="12"/>
                  </a:cxn>
                  <a:cxn ang="0">
                    <a:pos x="14" y="12"/>
                  </a:cxn>
                  <a:cxn ang="0">
                    <a:pos x="8" y="10"/>
                  </a:cxn>
                  <a:cxn ang="0">
                    <a:pos x="4" y="10"/>
                  </a:cxn>
                  <a:cxn ang="0">
                    <a:pos x="0" y="10"/>
                  </a:cxn>
                  <a:cxn ang="0">
                    <a:pos x="0" y="10"/>
                  </a:cxn>
                  <a:cxn ang="0">
                    <a:pos x="6" y="34"/>
                  </a:cxn>
                  <a:cxn ang="0">
                    <a:pos x="8" y="38"/>
                  </a:cxn>
                  <a:cxn ang="0">
                    <a:pos x="10" y="40"/>
                  </a:cxn>
                  <a:cxn ang="0">
                    <a:pos x="12" y="40"/>
                  </a:cxn>
                  <a:cxn ang="0">
                    <a:pos x="12" y="40"/>
                  </a:cxn>
                  <a:cxn ang="0">
                    <a:pos x="14" y="42"/>
                  </a:cxn>
                  <a:cxn ang="0">
                    <a:pos x="14" y="42"/>
                  </a:cxn>
                </a:cxnLst>
                <a:rect l="0" t="0" r="r" b="b"/>
                <a:pathLst>
                  <a:path w="42" h="60">
                    <a:moveTo>
                      <a:pt x="14" y="42"/>
                    </a:moveTo>
                    <a:lnTo>
                      <a:pt x="14" y="42"/>
                    </a:lnTo>
                    <a:lnTo>
                      <a:pt x="16" y="56"/>
                    </a:lnTo>
                    <a:lnTo>
                      <a:pt x="20" y="60"/>
                    </a:lnTo>
                    <a:lnTo>
                      <a:pt x="20" y="60"/>
                    </a:lnTo>
                    <a:lnTo>
                      <a:pt x="28" y="50"/>
                    </a:lnTo>
                    <a:lnTo>
                      <a:pt x="34" y="42"/>
                    </a:lnTo>
                    <a:lnTo>
                      <a:pt x="36" y="36"/>
                    </a:lnTo>
                    <a:lnTo>
                      <a:pt x="38" y="30"/>
                    </a:lnTo>
                    <a:lnTo>
                      <a:pt x="38" y="30"/>
                    </a:lnTo>
                    <a:lnTo>
                      <a:pt x="38" y="26"/>
                    </a:lnTo>
                    <a:lnTo>
                      <a:pt x="40" y="24"/>
                    </a:lnTo>
                    <a:lnTo>
                      <a:pt x="42" y="20"/>
                    </a:lnTo>
                    <a:lnTo>
                      <a:pt x="42" y="14"/>
                    </a:lnTo>
                    <a:lnTo>
                      <a:pt x="42" y="14"/>
                    </a:lnTo>
                    <a:lnTo>
                      <a:pt x="40" y="14"/>
                    </a:lnTo>
                    <a:lnTo>
                      <a:pt x="38" y="12"/>
                    </a:lnTo>
                    <a:lnTo>
                      <a:pt x="32" y="12"/>
                    </a:lnTo>
                    <a:lnTo>
                      <a:pt x="30" y="10"/>
                    </a:lnTo>
                    <a:lnTo>
                      <a:pt x="28" y="8"/>
                    </a:lnTo>
                    <a:lnTo>
                      <a:pt x="28" y="6"/>
                    </a:lnTo>
                    <a:lnTo>
                      <a:pt x="32" y="2"/>
                    </a:lnTo>
                    <a:lnTo>
                      <a:pt x="32" y="2"/>
                    </a:lnTo>
                    <a:lnTo>
                      <a:pt x="26" y="0"/>
                    </a:lnTo>
                    <a:lnTo>
                      <a:pt x="22" y="0"/>
                    </a:lnTo>
                    <a:lnTo>
                      <a:pt x="16" y="0"/>
                    </a:lnTo>
                    <a:lnTo>
                      <a:pt x="16" y="2"/>
                    </a:lnTo>
                    <a:lnTo>
                      <a:pt x="16" y="6"/>
                    </a:lnTo>
                    <a:lnTo>
                      <a:pt x="16" y="6"/>
                    </a:lnTo>
                    <a:lnTo>
                      <a:pt x="16" y="12"/>
                    </a:lnTo>
                    <a:lnTo>
                      <a:pt x="14" y="12"/>
                    </a:lnTo>
                    <a:lnTo>
                      <a:pt x="8" y="10"/>
                    </a:lnTo>
                    <a:lnTo>
                      <a:pt x="4" y="10"/>
                    </a:lnTo>
                    <a:lnTo>
                      <a:pt x="0" y="10"/>
                    </a:lnTo>
                    <a:lnTo>
                      <a:pt x="0" y="10"/>
                    </a:lnTo>
                    <a:lnTo>
                      <a:pt x="6" y="34"/>
                    </a:lnTo>
                    <a:lnTo>
                      <a:pt x="8" y="38"/>
                    </a:lnTo>
                    <a:lnTo>
                      <a:pt x="10" y="40"/>
                    </a:lnTo>
                    <a:lnTo>
                      <a:pt x="12" y="40"/>
                    </a:lnTo>
                    <a:lnTo>
                      <a:pt x="12" y="40"/>
                    </a:lnTo>
                    <a:lnTo>
                      <a:pt x="14" y="42"/>
                    </a:lnTo>
                    <a:lnTo>
                      <a:pt x="14"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3" name="Freeform 467">
                <a:extLst>
                  <a:ext uri="{FF2B5EF4-FFF2-40B4-BE49-F238E27FC236}">
                    <a16:creationId xmlns:a16="http://schemas.microsoft.com/office/drawing/2014/main" id="{3B0017B0-044A-48E9-A7DD-7FE6CAFC3EDF}"/>
                  </a:ext>
                </a:extLst>
              </p:cNvPr>
              <p:cNvSpPr>
                <a:spLocks/>
              </p:cNvSpPr>
              <p:nvPr/>
            </p:nvSpPr>
            <p:spPr bwMode="auto">
              <a:xfrm>
                <a:off x="4933745" y="2457382"/>
                <a:ext cx="164029" cy="195280"/>
              </a:xfrm>
              <a:custGeom>
                <a:avLst/>
                <a:gdLst/>
                <a:ahLst/>
                <a:cxnLst>
                  <a:cxn ang="0">
                    <a:pos x="92" y="104"/>
                  </a:cxn>
                  <a:cxn ang="0">
                    <a:pos x="88" y="104"/>
                  </a:cxn>
                  <a:cxn ang="0">
                    <a:pos x="86" y="104"/>
                  </a:cxn>
                  <a:cxn ang="0">
                    <a:pos x="84" y="100"/>
                  </a:cxn>
                  <a:cxn ang="0">
                    <a:pos x="80" y="104"/>
                  </a:cxn>
                  <a:cxn ang="0">
                    <a:pos x="74" y="104"/>
                  </a:cxn>
                  <a:cxn ang="0">
                    <a:pos x="70" y="106"/>
                  </a:cxn>
                  <a:cxn ang="0">
                    <a:pos x="64" y="106"/>
                  </a:cxn>
                  <a:cxn ang="0">
                    <a:pos x="62" y="110"/>
                  </a:cxn>
                  <a:cxn ang="0">
                    <a:pos x="62" y="112"/>
                  </a:cxn>
                  <a:cxn ang="0">
                    <a:pos x="58" y="114"/>
                  </a:cxn>
                  <a:cxn ang="0">
                    <a:pos x="58" y="116"/>
                  </a:cxn>
                  <a:cxn ang="0">
                    <a:pos x="52" y="124"/>
                  </a:cxn>
                  <a:cxn ang="0">
                    <a:pos x="52" y="128"/>
                  </a:cxn>
                  <a:cxn ang="0">
                    <a:pos x="44" y="132"/>
                  </a:cxn>
                  <a:cxn ang="0">
                    <a:pos x="34" y="128"/>
                  </a:cxn>
                  <a:cxn ang="0">
                    <a:pos x="24" y="130"/>
                  </a:cxn>
                  <a:cxn ang="0">
                    <a:pos x="14" y="134"/>
                  </a:cxn>
                  <a:cxn ang="0">
                    <a:pos x="10" y="132"/>
                  </a:cxn>
                  <a:cxn ang="0">
                    <a:pos x="4" y="134"/>
                  </a:cxn>
                  <a:cxn ang="0">
                    <a:pos x="2" y="116"/>
                  </a:cxn>
                  <a:cxn ang="0">
                    <a:pos x="8" y="100"/>
                  </a:cxn>
                  <a:cxn ang="0">
                    <a:pos x="10" y="92"/>
                  </a:cxn>
                  <a:cxn ang="0">
                    <a:pos x="24" y="78"/>
                  </a:cxn>
                  <a:cxn ang="0">
                    <a:pos x="32" y="62"/>
                  </a:cxn>
                  <a:cxn ang="0">
                    <a:pos x="38" y="50"/>
                  </a:cxn>
                  <a:cxn ang="0">
                    <a:pos x="42" y="48"/>
                  </a:cxn>
                  <a:cxn ang="0">
                    <a:pos x="40" y="46"/>
                  </a:cxn>
                  <a:cxn ang="0">
                    <a:pos x="32" y="44"/>
                  </a:cxn>
                  <a:cxn ang="0">
                    <a:pos x="28" y="42"/>
                  </a:cxn>
                  <a:cxn ang="0">
                    <a:pos x="26" y="32"/>
                  </a:cxn>
                  <a:cxn ang="0">
                    <a:pos x="26" y="24"/>
                  </a:cxn>
                  <a:cxn ang="0">
                    <a:pos x="24" y="20"/>
                  </a:cxn>
                  <a:cxn ang="0">
                    <a:pos x="30" y="10"/>
                  </a:cxn>
                  <a:cxn ang="0">
                    <a:pos x="44" y="8"/>
                  </a:cxn>
                  <a:cxn ang="0">
                    <a:pos x="64" y="10"/>
                  </a:cxn>
                  <a:cxn ang="0">
                    <a:pos x="78" y="6"/>
                  </a:cxn>
                  <a:cxn ang="0">
                    <a:pos x="88" y="0"/>
                  </a:cxn>
                  <a:cxn ang="0">
                    <a:pos x="96" y="14"/>
                  </a:cxn>
                  <a:cxn ang="0">
                    <a:pos x="100" y="26"/>
                  </a:cxn>
                  <a:cxn ang="0">
                    <a:pos x="106" y="28"/>
                  </a:cxn>
                  <a:cxn ang="0">
                    <a:pos x="108" y="30"/>
                  </a:cxn>
                  <a:cxn ang="0">
                    <a:pos x="108" y="34"/>
                  </a:cxn>
                  <a:cxn ang="0">
                    <a:pos x="108" y="40"/>
                  </a:cxn>
                  <a:cxn ang="0">
                    <a:pos x="114" y="54"/>
                  </a:cxn>
                  <a:cxn ang="0">
                    <a:pos x="114" y="62"/>
                  </a:cxn>
                  <a:cxn ang="0">
                    <a:pos x="110" y="72"/>
                  </a:cxn>
                  <a:cxn ang="0">
                    <a:pos x="112" y="82"/>
                  </a:cxn>
                  <a:cxn ang="0">
                    <a:pos x="108" y="84"/>
                  </a:cxn>
                  <a:cxn ang="0">
                    <a:pos x="102" y="88"/>
                  </a:cxn>
                  <a:cxn ang="0">
                    <a:pos x="92" y="104"/>
                  </a:cxn>
                </a:cxnLst>
                <a:rect l="0" t="0" r="r" b="b"/>
                <a:pathLst>
                  <a:path w="114" h="134">
                    <a:moveTo>
                      <a:pt x="92" y="104"/>
                    </a:moveTo>
                    <a:lnTo>
                      <a:pt x="92" y="104"/>
                    </a:lnTo>
                    <a:lnTo>
                      <a:pt x="90" y="102"/>
                    </a:lnTo>
                    <a:lnTo>
                      <a:pt x="88" y="104"/>
                    </a:lnTo>
                    <a:lnTo>
                      <a:pt x="88" y="104"/>
                    </a:lnTo>
                    <a:lnTo>
                      <a:pt x="86" y="104"/>
                    </a:lnTo>
                    <a:lnTo>
                      <a:pt x="86" y="104"/>
                    </a:lnTo>
                    <a:lnTo>
                      <a:pt x="84" y="100"/>
                    </a:lnTo>
                    <a:lnTo>
                      <a:pt x="80" y="104"/>
                    </a:lnTo>
                    <a:lnTo>
                      <a:pt x="80" y="104"/>
                    </a:lnTo>
                    <a:lnTo>
                      <a:pt x="76" y="104"/>
                    </a:lnTo>
                    <a:lnTo>
                      <a:pt x="74" y="104"/>
                    </a:lnTo>
                    <a:lnTo>
                      <a:pt x="72" y="104"/>
                    </a:lnTo>
                    <a:lnTo>
                      <a:pt x="70" y="106"/>
                    </a:lnTo>
                    <a:lnTo>
                      <a:pt x="70" y="106"/>
                    </a:lnTo>
                    <a:lnTo>
                      <a:pt x="64" y="106"/>
                    </a:lnTo>
                    <a:lnTo>
                      <a:pt x="62" y="106"/>
                    </a:lnTo>
                    <a:lnTo>
                      <a:pt x="62" y="110"/>
                    </a:lnTo>
                    <a:lnTo>
                      <a:pt x="62" y="110"/>
                    </a:lnTo>
                    <a:lnTo>
                      <a:pt x="62" y="112"/>
                    </a:lnTo>
                    <a:lnTo>
                      <a:pt x="60" y="112"/>
                    </a:lnTo>
                    <a:lnTo>
                      <a:pt x="58" y="114"/>
                    </a:lnTo>
                    <a:lnTo>
                      <a:pt x="58" y="116"/>
                    </a:lnTo>
                    <a:lnTo>
                      <a:pt x="58" y="116"/>
                    </a:lnTo>
                    <a:lnTo>
                      <a:pt x="54" y="122"/>
                    </a:lnTo>
                    <a:lnTo>
                      <a:pt x="52" y="124"/>
                    </a:lnTo>
                    <a:lnTo>
                      <a:pt x="52" y="128"/>
                    </a:lnTo>
                    <a:lnTo>
                      <a:pt x="52" y="128"/>
                    </a:lnTo>
                    <a:lnTo>
                      <a:pt x="48" y="130"/>
                    </a:lnTo>
                    <a:lnTo>
                      <a:pt x="44" y="132"/>
                    </a:lnTo>
                    <a:lnTo>
                      <a:pt x="34" y="128"/>
                    </a:lnTo>
                    <a:lnTo>
                      <a:pt x="34" y="128"/>
                    </a:lnTo>
                    <a:lnTo>
                      <a:pt x="30" y="128"/>
                    </a:lnTo>
                    <a:lnTo>
                      <a:pt x="24" y="130"/>
                    </a:lnTo>
                    <a:lnTo>
                      <a:pt x="24" y="130"/>
                    </a:lnTo>
                    <a:lnTo>
                      <a:pt x="14" y="134"/>
                    </a:lnTo>
                    <a:lnTo>
                      <a:pt x="12" y="132"/>
                    </a:lnTo>
                    <a:lnTo>
                      <a:pt x="10" y="132"/>
                    </a:lnTo>
                    <a:lnTo>
                      <a:pt x="4" y="134"/>
                    </a:lnTo>
                    <a:lnTo>
                      <a:pt x="4" y="134"/>
                    </a:lnTo>
                    <a:lnTo>
                      <a:pt x="0" y="122"/>
                    </a:lnTo>
                    <a:lnTo>
                      <a:pt x="2" y="116"/>
                    </a:lnTo>
                    <a:lnTo>
                      <a:pt x="4" y="110"/>
                    </a:lnTo>
                    <a:lnTo>
                      <a:pt x="8" y="100"/>
                    </a:lnTo>
                    <a:lnTo>
                      <a:pt x="8" y="100"/>
                    </a:lnTo>
                    <a:lnTo>
                      <a:pt x="10" y="92"/>
                    </a:lnTo>
                    <a:lnTo>
                      <a:pt x="16" y="86"/>
                    </a:lnTo>
                    <a:lnTo>
                      <a:pt x="24" y="78"/>
                    </a:lnTo>
                    <a:lnTo>
                      <a:pt x="32" y="62"/>
                    </a:lnTo>
                    <a:lnTo>
                      <a:pt x="32" y="62"/>
                    </a:lnTo>
                    <a:lnTo>
                      <a:pt x="36" y="54"/>
                    </a:lnTo>
                    <a:lnTo>
                      <a:pt x="38" y="50"/>
                    </a:lnTo>
                    <a:lnTo>
                      <a:pt x="40" y="50"/>
                    </a:lnTo>
                    <a:lnTo>
                      <a:pt x="42" y="48"/>
                    </a:lnTo>
                    <a:lnTo>
                      <a:pt x="42" y="48"/>
                    </a:lnTo>
                    <a:lnTo>
                      <a:pt x="40" y="46"/>
                    </a:lnTo>
                    <a:lnTo>
                      <a:pt x="38" y="46"/>
                    </a:lnTo>
                    <a:lnTo>
                      <a:pt x="32" y="44"/>
                    </a:lnTo>
                    <a:lnTo>
                      <a:pt x="30" y="44"/>
                    </a:lnTo>
                    <a:lnTo>
                      <a:pt x="28" y="42"/>
                    </a:lnTo>
                    <a:lnTo>
                      <a:pt x="26" y="38"/>
                    </a:lnTo>
                    <a:lnTo>
                      <a:pt x="26" y="32"/>
                    </a:lnTo>
                    <a:lnTo>
                      <a:pt x="26" y="32"/>
                    </a:lnTo>
                    <a:lnTo>
                      <a:pt x="26" y="24"/>
                    </a:lnTo>
                    <a:lnTo>
                      <a:pt x="24" y="22"/>
                    </a:lnTo>
                    <a:lnTo>
                      <a:pt x="24" y="20"/>
                    </a:lnTo>
                    <a:lnTo>
                      <a:pt x="30" y="10"/>
                    </a:lnTo>
                    <a:lnTo>
                      <a:pt x="30" y="10"/>
                    </a:lnTo>
                    <a:lnTo>
                      <a:pt x="38" y="8"/>
                    </a:lnTo>
                    <a:lnTo>
                      <a:pt x="44" y="8"/>
                    </a:lnTo>
                    <a:lnTo>
                      <a:pt x="56" y="10"/>
                    </a:lnTo>
                    <a:lnTo>
                      <a:pt x="64" y="10"/>
                    </a:lnTo>
                    <a:lnTo>
                      <a:pt x="70" y="10"/>
                    </a:lnTo>
                    <a:lnTo>
                      <a:pt x="78" y="6"/>
                    </a:lnTo>
                    <a:lnTo>
                      <a:pt x="88" y="0"/>
                    </a:lnTo>
                    <a:lnTo>
                      <a:pt x="88" y="0"/>
                    </a:lnTo>
                    <a:lnTo>
                      <a:pt x="94" y="8"/>
                    </a:lnTo>
                    <a:lnTo>
                      <a:pt x="96" y="14"/>
                    </a:lnTo>
                    <a:lnTo>
                      <a:pt x="96" y="18"/>
                    </a:lnTo>
                    <a:lnTo>
                      <a:pt x="100" y="26"/>
                    </a:lnTo>
                    <a:lnTo>
                      <a:pt x="100" y="26"/>
                    </a:lnTo>
                    <a:lnTo>
                      <a:pt x="106" y="28"/>
                    </a:lnTo>
                    <a:lnTo>
                      <a:pt x="108" y="28"/>
                    </a:lnTo>
                    <a:lnTo>
                      <a:pt x="108" y="30"/>
                    </a:lnTo>
                    <a:lnTo>
                      <a:pt x="108" y="34"/>
                    </a:lnTo>
                    <a:lnTo>
                      <a:pt x="108" y="34"/>
                    </a:lnTo>
                    <a:lnTo>
                      <a:pt x="108" y="36"/>
                    </a:lnTo>
                    <a:lnTo>
                      <a:pt x="108" y="40"/>
                    </a:lnTo>
                    <a:lnTo>
                      <a:pt x="112" y="46"/>
                    </a:lnTo>
                    <a:lnTo>
                      <a:pt x="114" y="54"/>
                    </a:lnTo>
                    <a:lnTo>
                      <a:pt x="114" y="58"/>
                    </a:lnTo>
                    <a:lnTo>
                      <a:pt x="114" y="62"/>
                    </a:lnTo>
                    <a:lnTo>
                      <a:pt x="114" y="62"/>
                    </a:lnTo>
                    <a:lnTo>
                      <a:pt x="110" y="72"/>
                    </a:lnTo>
                    <a:lnTo>
                      <a:pt x="112" y="78"/>
                    </a:lnTo>
                    <a:lnTo>
                      <a:pt x="112" y="82"/>
                    </a:lnTo>
                    <a:lnTo>
                      <a:pt x="108" y="84"/>
                    </a:lnTo>
                    <a:lnTo>
                      <a:pt x="108" y="84"/>
                    </a:lnTo>
                    <a:lnTo>
                      <a:pt x="104" y="86"/>
                    </a:lnTo>
                    <a:lnTo>
                      <a:pt x="102" y="88"/>
                    </a:lnTo>
                    <a:lnTo>
                      <a:pt x="92" y="104"/>
                    </a:lnTo>
                    <a:lnTo>
                      <a:pt x="92" y="10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4" name="Freeform 468">
                <a:extLst>
                  <a:ext uri="{FF2B5EF4-FFF2-40B4-BE49-F238E27FC236}">
                    <a16:creationId xmlns:a16="http://schemas.microsoft.com/office/drawing/2014/main" id="{9DA54C56-BBF9-4432-AF10-3EA7B97C4033}"/>
                  </a:ext>
                </a:extLst>
              </p:cNvPr>
              <p:cNvSpPr>
                <a:spLocks/>
              </p:cNvSpPr>
              <p:nvPr/>
            </p:nvSpPr>
            <p:spPr bwMode="auto">
              <a:xfrm>
                <a:off x="4378347" y="2777994"/>
                <a:ext cx="40289" cy="61208"/>
              </a:xfrm>
              <a:custGeom>
                <a:avLst/>
                <a:gdLst/>
                <a:ahLst/>
                <a:cxnLst>
                  <a:cxn ang="0">
                    <a:pos x="0" y="6"/>
                  </a:cxn>
                  <a:cxn ang="0">
                    <a:pos x="0" y="6"/>
                  </a:cxn>
                  <a:cxn ang="0">
                    <a:pos x="2" y="12"/>
                  </a:cxn>
                  <a:cxn ang="0">
                    <a:pos x="4" y="12"/>
                  </a:cxn>
                  <a:cxn ang="0">
                    <a:pos x="6" y="12"/>
                  </a:cxn>
                  <a:cxn ang="0">
                    <a:pos x="6" y="12"/>
                  </a:cxn>
                  <a:cxn ang="0">
                    <a:pos x="10" y="12"/>
                  </a:cxn>
                  <a:cxn ang="0">
                    <a:pos x="10" y="14"/>
                  </a:cxn>
                  <a:cxn ang="0">
                    <a:pos x="10" y="14"/>
                  </a:cxn>
                  <a:cxn ang="0">
                    <a:pos x="6" y="16"/>
                  </a:cxn>
                  <a:cxn ang="0">
                    <a:pos x="6" y="16"/>
                  </a:cxn>
                  <a:cxn ang="0">
                    <a:pos x="4" y="14"/>
                  </a:cxn>
                  <a:cxn ang="0">
                    <a:pos x="2" y="16"/>
                  </a:cxn>
                  <a:cxn ang="0">
                    <a:pos x="4" y="18"/>
                  </a:cxn>
                  <a:cxn ang="0">
                    <a:pos x="8" y="24"/>
                  </a:cxn>
                  <a:cxn ang="0">
                    <a:pos x="8" y="26"/>
                  </a:cxn>
                  <a:cxn ang="0">
                    <a:pos x="8" y="26"/>
                  </a:cxn>
                  <a:cxn ang="0">
                    <a:pos x="8" y="28"/>
                  </a:cxn>
                  <a:cxn ang="0">
                    <a:pos x="10" y="32"/>
                  </a:cxn>
                  <a:cxn ang="0">
                    <a:pos x="10" y="34"/>
                  </a:cxn>
                  <a:cxn ang="0">
                    <a:pos x="10" y="36"/>
                  </a:cxn>
                  <a:cxn ang="0">
                    <a:pos x="10" y="36"/>
                  </a:cxn>
                  <a:cxn ang="0">
                    <a:pos x="8" y="36"/>
                  </a:cxn>
                  <a:cxn ang="0">
                    <a:pos x="8" y="38"/>
                  </a:cxn>
                  <a:cxn ang="0">
                    <a:pos x="12" y="42"/>
                  </a:cxn>
                  <a:cxn ang="0">
                    <a:pos x="12" y="42"/>
                  </a:cxn>
                  <a:cxn ang="0">
                    <a:pos x="18" y="40"/>
                  </a:cxn>
                  <a:cxn ang="0">
                    <a:pos x="22" y="38"/>
                  </a:cxn>
                  <a:cxn ang="0">
                    <a:pos x="18" y="24"/>
                  </a:cxn>
                  <a:cxn ang="0">
                    <a:pos x="18" y="24"/>
                  </a:cxn>
                  <a:cxn ang="0">
                    <a:pos x="18" y="14"/>
                  </a:cxn>
                  <a:cxn ang="0">
                    <a:pos x="22" y="8"/>
                  </a:cxn>
                  <a:cxn ang="0">
                    <a:pos x="24" y="6"/>
                  </a:cxn>
                  <a:cxn ang="0">
                    <a:pos x="28" y="2"/>
                  </a:cxn>
                  <a:cxn ang="0">
                    <a:pos x="28" y="2"/>
                  </a:cxn>
                  <a:cxn ang="0">
                    <a:pos x="24" y="0"/>
                  </a:cxn>
                  <a:cxn ang="0">
                    <a:pos x="20" y="0"/>
                  </a:cxn>
                  <a:cxn ang="0">
                    <a:pos x="18" y="2"/>
                  </a:cxn>
                  <a:cxn ang="0">
                    <a:pos x="18" y="2"/>
                  </a:cxn>
                  <a:cxn ang="0">
                    <a:pos x="16" y="4"/>
                  </a:cxn>
                  <a:cxn ang="0">
                    <a:pos x="14" y="4"/>
                  </a:cxn>
                  <a:cxn ang="0">
                    <a:pos x="12" y="4"/>
                  </a:cxn>
                  <a:cxn ang="0">
                    <a:pos x="10" y="8"/>
                  </a:cxn>
                  <a:cxn ang="0">
                    <a:pos x="10" y="8"/>
                  </a:cxn>
                  <a:cxn ang="0">
                    <a:pos x="8" y="10"/>
                  </a:cxn>
                  <a:cxn ang="0">
                    <a:pos x="8" y="8"/>
                  </a:cxn>
                  <a:cxn ang="0">
                    <a:pos x="6" y="6"/>
                  </a:cxn>
                  <a:cxn ang="0">
                    <a:pos x="0" y="6"/>
                  </a:cxn>
                  <a:cxn ang="0">
                    <a:pos x="0" y="6"/>
                  </a:cxn>
                </a:cxnLst>
                <a:rect l="0" t="0" r="r" b="b"/>
                <a:pathLst>
                  <a:path w="28" h="42">
                    <a:moveTo>
                      <a:pt x="0" y="6"/>
                    </a:moveTo>
                    <a:lnTo>
                      <a:pt x="0" y="6"/>
                    </a:lnTo>
                    <a:lnTo>
                      <a:pt x="2" y="12"/>
                    </a:lnTo>
                    <a:lnTo>
                      <a:pt x="4" y="12"/>
                    </a:lnTo>
                    <a:lnTo>
                      <a:pt x="6" y="12"/>
                    </a:lnTo>
                    <a:lnTo>
                      <a:pt x="6" y="12"/>
                    </a:lnTo>
                    <a:lnTo>
                      <a:pt x="10" y="12"/>
                    </a:lnTo>
                    <a:lnTo>
                      <a:pt x="10" y="14"/>
                    </a:lnTo>
                    <a:lnTo>
                      <a:pt x="10" y="14"/>
                    </a:lnTo>
                    <a:lnTo>
                      <a:pt x="6" y="16"/>
                    </a:lnTo>
                    <a:lnTo>
                      <a:pt x="6" y="16"/>
                    </a:lnTo>
                    <a:lnTo>
                      <a:pt x="4" y="14"/>
                    </a:lnTo>
                    <a:lnTo>
                      <a:pt x="2" y="16"/>
                    </a:lnTo>
                    <a:lnTo>
                      <a:pt x="4" y="18"/>
                    </a:lnTo>
                    <a:lnTo>
                      <a:pt x="8" y="24"/>
                    </a:lnTo>
                    <a:lnTo>
                      <a:pt x="8" y="26"/>
                    </a:lnTo>
                    <a:lnTo>
                      <a:pt x="8" y="26"/>
                    </a:lnTo>
                    <a:lnTo>
                      <a:pt x="8" y="28"/>
                    </a:lnTo>
                    <a:lnTo>
                      <a:pt x="10" y="32"/>
                    </a:lnTo>
                    <a:lnTo>
                      <a:pt x="10" y="34"/>
                    </a:lnTo>
                    <a:lnTo>
                      <a:pt x="10" y="36"/>
                    </a:lnTo>
                    <a:lnTo>
                      <a:pt x="10" y="36"/>
                    </a:lnTo>
                    <a:lnTo>
                      <a:pt x="8" y="36"/>
                    </a:lnTo>
                    <a:lnTo>
                      <a:pt x="8" y="38"/>
                    </a:lnTo>
                    <a:lnTo>
                      <a:pt x="12" y="42"/>
                    </a:lnTo>
                    <a:lnTo>
                      <a:pt x="12" y="42"/>
                    </a:lnTo>
                    <a:lnTo>
                      <a:pt x="18" y="40"/>
                    </a:lnTo>
                    <a:lnTo>
                      <a:pt x="22" y="38"/>
                    </a:lnTo>
                    <a:lnTo>
                      <a:pt x="18" y="24"/>
                    </a:lnTo>
                    <a:lnTo>
                      <a:pt x="18" y="24"/>
                    </a:lnTo>
                    <a:lnTo>
                      <a:pt x="18" y="14"/>
                    </a:lnTo>
                    <a:lnTo>
                      <a:pt x="22" y="8"/>
                    </a:lnTo>
                    <a:lnTo>
                      <a:pt x="24" y="6"/>
                    </a:lnTo>
                    <a:lnTo>
                      <a:pt x="28" y="2"/>
                    </a:lnTo>
                    <a:lnTo>
                      <a:pt x="28" y="2"/>
                    </a:lnTo>
                    <a:lnTo>
                      <a:pt x="24" y="0"/>
                    </a:lnTo>
                    <a:lnTo>
                      <a:pt x="20" y="0"/>
                    </a:lnTo>
                    <a:lnTo>
                      <a:pt x="18" y="2"/>
                    </a:lnTo>
                    <a:lnTo>
                      <a:pt x="18" y="2"/>
                    </a:lnTo>
                    <a:lnTo>
                      <a:pt x="16" y="4"/>
                    </a:lnTo>
                    <a:lnTo>
                      <a:pt x="14" y="4"/>
                    </a:lnTo>
                    <a:lnTo>
                      <a:pt x="12" y="4"/>
                    </a:lnTo>
                    <a:lnTo>
                      <a:pt x="10" y="8"/>
                    </a:lnTo>
                    <a:lnTo>
                      <a:pt x="10" y="8"/>
                    </a:lnTo>
                    <a:lnTo>
                      <a:pt x="8" y="10"/>
                    </a:lnTo>
                    <a:lnTo>
                      <a:pt x="8" y="8"/>
                    </a:lnTo>
                    <a:lnTo>
                      <a:pt x="6" y="6"/>
                    </a:lnTo>
                    <a:lnTo>
                      <a:pt x="0" y="6"/>
                    </a:lnTo>
                    <a:lnTo>
                      <a:pt x="0"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5" name="Freeform 469">
                <a:extLst>
                  <a:ext uri="{FF2B5EF4-FFF2-40B4-BE49-F238E27FC236}">
                    <a16:creationId xmlns:a16="http://schemas.microsoft.com/office/drawing/2014/main" id="{54EC3F0A-962D-4082-BFDE-74E5CE7BB4E8}"/>
                  </a:ext>
                </a:extLst>
              </p:cNvPr>
              <p:cNvSpPr>
                <a:spLocks/>
              </p:cNvSpPr>
              <p:nvPr/>
            </p:nvSpPr>
            <p:spPr bwMode="auto">
              <a:xfrm>
                <a:off x="4303527" y="2533164"/>
                <a:ext cx="66188" cy="43720"/>
              </a:xfrm>
              <a:custGeom>
                <a:avLst/>
                <a:gdLst/>
                <a:ahLst/>
                <a:cxnLst>
                  <a:cxn ang="0">
                    <a:pos x="12" y="2"/>
                  </a:cxn>
                  <a:cxn ang="0">
                    <a:pos x="12" y="2"/>
                  </a:cxn>
                  <a:cxn ang="0">
                    <a:pos x="10" y="4"/>
                  </a:cxn>
                  <a:cxn ang="0">
                    <a:pos x="8" y="8"/>
                  </a:cxn>
                  <a:cxn ang="0">
                    <a:pos x="8" y="10"/>
                  </a:cxn>
                  <a:cxn ang="0">
                    <a:pos x="8" y="10"/>
                  </a:cxn>
                  <a:cxn ang="0">
                    <a:pos x="8" y="14"/>
                  </a:cxn>
                  <a:cxn ang="0">
                    <a:pos x="4" y="18"/>
                  </a:cxn>
                  <a:cxn ang="0">
                    <a:pos x="2" y="22"/>
                  </a:cxn>
                  <a:cxn ang="0">
                    <a:pos x="0" y="26"/>
                  </a:cxn>
                  <a:cxn ang="0">
                    <a:pos x="0" y="26"/>
                  </a:cxn>
                  <a:cxn ang="0">
                    <a:pos x="2" y="28"/>
                  </a:cxn>
                  <a:cxn ang="0">
                    <a:pos x="6" y="28"/>
                  </a:cxn>
                  <a:cxn ang="0">
                    <a:pos x="10" y="28"/>
                  </a:cxn>
                  <a:cxn ang="0">
                    <a:pos x="16" y="30"/>
                  </a:cxn>
                  <a:cxn ang="0">
                    <a:pos x="44" y="30"/>
                  </a:cxn>
                  <a:cxn ang="0">
                    <a:pos x="46" y="16"/>
                  </a:cxn>
                  <a:cxn ang="0">
                    <a:pos x="42" y="16"/>
                  </a:cxn>
                  <a:cxn ang="0">
                    <a:pos x="44" y="14"/>
                  </a:cxn>
                  <a:cxn ang="0">
                    <a:pos x="46" y="2"/>
                  </a:cxn>
                  <a:cxn ang="0">
                    <a:pos x="46" y="2"/>
                  </a:cxn>
                  <a:cxn ang="0">
                    <a:pos x="38" y="2"/>
                  </a:cxn>
                  <a:cxn ang="0">
                    <a:pos x="38" y="2"/>
                  </a:cxn>
                  <a:cxn ang="0">
                    <a:pos x="32" y="2"/>
                  </a:cxn>
                  <a:cxn ang="0">
                    <a:pos x="28" y="0"/>
                  </a:cxn>
                  <a:cxn ang="0">
                    <a:pos x="22" y="0"/>
                  </a:cxn>
                  <a:cxn ang="0">
                    <a:pos x="12" y="2"/>
                  </a:cxn>
                  <a:cxn ang="0">
                    <a:pos x="12" y="2"/>
                  </a:cxn>
                </a:cxnLst>
                <a:rect l="0" t="0" r="r" b="b"/>
                <a:pathLst>
                  <a:path w="46" h="30">
                    <a:moveTo>
                      <a:pt x="12" y="2"/>
                    </a:moveTo>
                    <a:lnTo>
                      <a:pt x="12" y="2"/>
                    </a:lnTo>
                    <a:lnTo>
                      <a:pt x="10" y="4"/>
                    </a:lnTo>
                    <a:lnTo>
                      <a:pt x="8" y="8"/>
                    </a:lnTo>
                    <a:lnTo>
                      <a:pt x="8" y="10"/>
                    </a:lnTo>
                    <a:lnTo>
                      <a:pt x="8" y="10"/>
                    </a:lnTo>
                    <a:lnTo>
                      <a:pt x="8" y="14"/>
                    </a:lnTo>
                    <a:lnTo>
                      <a:pt x="4" y="18"/>
                    </a:lnTo>
                    <a:lnTo>
                      <a:pt x="2" y="22"/>
                    </a:lnTo>
                    <a:lnTo>
                      <a:pt x="0" y="26"/>
                    </a:lnTo>
                    <a:lnTo>
                      <a:pt x="0" y="26"/>
                    </a:lnTo>
                    <a:lnTo>
                      <a:pt x="2" y="28"/>
                    </a:lnTo>
                    <a:lnTo>
                      <a:pt x="6" y="28"/>
                    </a:lnTo>
                    <a:lnTo>
                      <a:pt x="10" y="28"/>
                    </a:lnTo>
                    <a:lnTo>
                      <a:pt x="16" y="30"/>
                    </a:lnTo>
                    <a:lnTo>
                      <a:pt x="44" y="30"/>
                    </a:lnTo>
                    <a:lnTo>
                      <a:pt x="46" y="16"/>
                    </a:lnTo>
                    <a:lnTo>
                      <a:pt x="42" y="16"/>
                    </a:lnTo>
                    <a:lnTo>
                      <a:pt x="44" y="14"/>
                    </a:lnTo>
                    <a:lnTo>
                      <a:pt x="46" y="2"/>
                    </a:lnTo>
                    <a:lnTo>
                      <a:pt x="46" y="2"/>
                    </a:lnTo>
                    <a:lnTo>
                      <a:pt x="38" y="2"/>
                    </a:lnTo>
                    <a:lnTo>
                      <a:pt x="38" y="2"/>
                    </a:lnTo>
                    <a:lnTo>
                      <a:pt x="32" y="2"/>
                    </a:lnTo>
                    <a:lnTo>
                      <a:pt x="28" y="0"/>
                    </a:lnTo>
                    <a:lnTo>
                      <a:pt x="22" y="0"/>
                    </a:lnTo>
                    <a:lnTo>
                      <a:pt x="12" y="2"/>
                    </a:lnTo>
                    <a:lnTo>
                      <a:pt x="12"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6" name="Freeform 470">
                <a:extLst>
                  <a:ext uri="{FF2B5EF4-FFF2-40B4-BE49-F238E27FC236}">
                    <a16:creationId xmlns:a16="http://schemas.microsoft.com/office/drawing/2014/main" id="{A7EEDAB2-7F29-4779-B2B9-4FE055CA519B}"/>
                  </a:ext>
                </a:extLst>
              </p:cNvPr>
              <p:cNvSpPr>
                <a:spLocks/>
              </p:cNvSpPr>
              <p:nvPr/>
            </p:nvSpPr>
            <p:spPr bwMode="auto">
              <a:xfrm>
                <a:off x="4286259" y="2527334"/>
                <a:ext cx="187050" cy="230257"/>
              </a:xfrm>
              <a:custGeom>
                <a:avLst/>
                <a:gdLst/>
                <a:ahLst/>
                <a:cxnLst>
                  <a:cxn ang="0">
                    <a:pos x="24" y="36"/>
                  </a:cxn>
                  <a:cxn ang="0">
                    <a:pos x="22" y="46"/>
                  </a:cxn>
                  <a:cxn ang="0">
                    <a:pos x="14" y="46"/>
                  </a:cxn>
                  <a:cxn ang="0">
                    <a:pos x="24" y="56"/>
                  </a:cxn>
                  <a:cxn ang="0">
                    <a:pos x="26" y="58"/>
                  </a:cxn>
                  <a:cxn ang="0">
                    <a:pos x="20" y="56"/>
                  </a:cxn>
                  <a:cxn ang="0">
                    <a:pos x="14" y="52"/>
                  </a:cxn>
                  <a:cxn ang="0">
                    <a:pos x="12" y="60"/>
                  </a:cxn>
                  <a:cxn ang="0">
                    <a:pos x="10" y="68"/>
                  </a:cxn>
                  <a:cxn ang="0">
                    <a:pos x="6" y="78"/>
                  </a:cxn>
                  <a:cxn ang="0">
                    <a:pos x="0" y="76"/>
                  </a:cxn>
                  <a:cxn ang="0">
                    <a:pos x="10" y="100"/>
                  </a:cxn>
                  <a:cxn ang="0">
                    <a:pos x="12" y="102"/>
                  </a:cxn>
                  <a:cxn ang="0">
                    <a:pos x="10" y="106"/>
                  </a:cxn>
                  <a:cxn ang="0">
                    <a:pos x="16" y="116"/>
                  </a:cxn>
                  <a:cxn ang="0">
                    <a:pos x="16" y="118"/>
                  </a:cxn>
                  <a:cxn ang="0">
                    <a:pos x="28" y="132"/>
                  </a:cxn>
                  <a:cxn ang="0">
                    <a:pos x="32" y="138"/>
                  </a:cxn>
                  <a:cxn ang="0">
                    <a:pos x="44" y="150"/>
                  </a:cxn>
                  <a:cxn ang="0">
                    <a:pos x="44" y="154"/>
                  </a:cxn>
                  <a:cxn ang="0">
                    <a:pos x="48" y="158"/>
                  </a:cxn>
                  <a:cxn ang="0">
                    <a:pos x="56" y="150"/>
                  </a:cxn>
                  <a:cxn ang="0">
                    <a:pos x="62" y="156"/>
                  </a:cxn>
                  <a:cxn ang="0">
                    <a:pos x="64" y="154"/>
                  </a:cxn>
                  <a:cxn ang="0">
                    <a:pos x="62" y="138"/>
                  </a:cxn>
                  <a:cxn ang="0">
                    <a:pos x="58" y="124"/>
                  </a:cxn>
                  <a:cxn ang="0">
                    <a:pos x="64" y="124"/>
                  </a:cxn>
                  <a:cxn ang="0">
                    <a:pos x="70" y="124"/>
                  </a:cxn>
                  <a:cxn ang="0">
                    <a:pos x="72" y="124"/>
                  </a:cxn>
                  <a:cxn ang="0">
                    <a:pos x="74" y="112"/>
                  </a:cxn>
                  <a:cxn ang="0">
                    <a:pos x="78" y="110"/>
                  </a:cxn>
                  <a:cxn ang="0">
                    <a:pos x="86" y="120"/>
                  </a:cxn>
                  <a:cxn ang="0">
                    <a:pos x="88" y="122"/>
                  </a:cxn>
                  <a:cxn ang="0">
                    <a:pos x="98" y="120"/>
                  </a:cxn>
                  <a:cxn ang="0">
                    <a:pos x="104" y="118"/>
                  </a:cxn>
                  <a:cxn ang="0">
                    <a:pos x="114" y="126"/>
                  </a:cxn>
                  <a:cxn ang="0">
                    <a:pos x="120" y="114"/>
                  </a:cxn>
                  <a:cxn ang="0">
                    <a:pos x="126" y="106"/>
                  </a:cxn>
                  <a:cxn ang="0">
                    <a:pos x="128" y="100"/>
                  </a:cxn>
                  <a:cxn ang="0">
                    <a:pos x="128" y="92"/>
                  </a:cxn>
                  <a:cxn ang="0">
                    <a:pos x="126" y="82"/>
                  </a:cxn>
                  <a:cxn ang="0">
                    <a:pos x="126" y="76"/>
                  </a:cxn>
                  <a:cxn ang="0">
                    <a:pos x="124" y="72"/>
                  </a:cxn>
                  <a:cxn ang="0">
                    <a:pos x="120" y="64"/>
                  </a:cxn>
                  <a:cxn ang="0">
                    <a:pos x="124" y="60"/>
                  </a:cxn>
                  <a:cxn ang="0">
                    <a:pos x="122" y="54"/>
                  </a:cxn>
                  <a:cxn ang="0">
                    <a:pos x="126" y="46"/>
                  </a:cxn>
                  <a:cxn ang="0">
                    <a:pos x="130" y="36"/>
                  </a:cxn>
                  <a:cxn ang="0">
                    <a:pos x="130" y="28"/>
                  </a:cxn>
                  <a:cxn ang="0">
                    <a:pos x="126" y="24"/>
                  </a:cxn>
                  <a:cxn ang="0">
                    <a:pos x="108" y="24"/>
                  </a:cxn>
                  <a:cxn ang="0">
                    <a:pos x="104" y="16"/>
                  </a:cxn>
                  <a:cxn ang="0">
                    <a:pos x="104" y="4"/>
                  </a:cxn>
                  <a:cxn ang="0">
                    <a:pos x="84" y="2"/>
                  </a:cxn>
                  <a:cxn ang="0">
                    <a:pos x="50" y="6"/>
                  </a:cxn>
                  <a:cxn ang="0">
                    <a:pos x="56" y="18"/>
                  </a:cxn>
                  <a:cxn ang="0">
                    <a:pos x="56" y="34"/>
                  </a:cxn>
                </a:cxnLst>
                <a:rect l="0" t="0" r="r" b="b"/>
                <a:pathLst>
                  <a:path w="130" h="158">
                    <a:moveTo>
                      <a:pt x="28" y="34"/>
                    </a:moveTo>
                    <a:lnTo>
                      <a:pt x="28" y="34"/>
                    </a:lnTo>
                    <a:lnTo>
                      <a:pt x="24" y="36"/>
                    </a:lnTo>
                    <a:lnTo>
                      <a:pt x="22" y="38"/>
                    </a:lnTo>
                    <a:lnTo>
                      <a:pt x="22" y="42"/>
                    </a:lnTo>
                    <a:lnTo>
                      <a:pt x="22" y="46"/>
                    </a:lnTo>
                    <a:lnTo>
                      <a:pt x="16" y="46"/>
                    </a:lnTo>
                    <a:lnTo>
                      <a:pt x="16" y="46"/>
                    </a:lnTo>
                    <a:lnTo>
                      <a:pt x="14" y="46"/>
                    </a:lnTo>
                    <a:lnTo>
                      <a:pt x="14" y="48"/>
                    </a:lnTo>
                    <a:lnTo>
                      <a:pt x="16" y="50"/>
                    </a:lnTo>
                    <a:lnTo>
                      <a:pt x="24" y="56"/>
                    </a:lnTo>
                    <a:lnTo>
                      <a:pt x="24" y="56"/>
                    </a:lnTo>
                    <a:lnTo>
                      <a:pt x="26" y="56"/>
                    </a:lnTo>
                    <a:lnTo>
                      <a:pt x="26" y="58"/>
                    </a:lnTo>
                    <a:lnTo>
                      <a:pt x="26" y="60"/>
                    </a:lnTo>
                    <a:lnTo>
                      <a:pt x="26" y="60"/>
                    </a:lnTo>
                    <a:lnTo>
                      <a:pt x="20" y="56"/>
                    </a:lnTo>
                    <a:lnTo>
                      <a:pt x="16" y="54"/>
                    </a:lnTo>
                    <a:lnTo>
                      <a:pt x="16" y="52"/>
                    </a:lnTo>
                    <a:lnTo>
                      <a:pt x="14" y="52"/>
                    </a:lnTo>
                    <a:lnTo>
                      <a:pt x="14" y="52"/>
                    </a:lnTo>
                    <a:lnTo>
                      <a:pt x="12" y="54"/>
                    </a:lnTo>
                    <a:lnTo>
                      <a:pt x="12" y="60"/>
                    </a:lnTo>
                    <a:lnTo>
                      <a:pt x="12" y="64"/>
                    </a:lnTo>
                    <a:lnTo>
                      <a:pt x="10" y="68"/>
                    </a:lnTo>
                    <a:lnTo>
                      <a:pt x="10" y="68"/>
                    </a:lnTo>
                    <a:lnTo>
                      <a:pt x="8" y="72"/>
                    </a:lnTo>
                    <a:lnTo>
                      <a:pt x="8" y="76"/>
                    </a:lnTo>
                    <a:lnTo>
                      <a:pt x="6" y="78"/>
                    </a:lnTo>
                    <a:lnTo>
                      <a:pt x="0" y="76"/>
                    </a:lnTo>
                    <a:lnTo>
                      <a:pt x="0" y="76"/>
                    </a:lnTo>
                    <a:lnTo>
                      <a:pt x="0" y="76"/>
                    </a:lnTo>
                    <a:lnTo>
                      <a:pt x="0" y="78"/>
                    </a:lnTo>
                    <a:lnTo>
                      <a:pt x="2" y="86"/>
                    </a:lnTo>
                    <a:lnTo>
                      <a:pt x="10" y="100"/>
                    </a:lnTo>
                    <a:lnTo>
                      <a:pt x="10" y="100"/>
                    </a:lnTo>
                    <a:lnTo>
                      <a:pt x="12" y="100"/>
                    </a:lnTo>
                    <a:lnTo>
                      <a:pt x="12" y="102"/>
                    </a:lnTo>
                    <a:lnTo>
                      <a:pt x="10" y="104"/>
                    </a:lnTo>
                    <a:lnTo>
                      <a:pt x="10" y="104"/>
                    </a:lnTo>
                    <a:lnTo>
                      <a:pt x="10" y="106"/>
                    </a:lnTo>
                    <a:lnTo>
                      <a:pt x="10" y="110"/>
                    </a:lnTo>
                    <a:lnTo>
                      <a:pt x="16" y="116"/>
                    </a:lnTo>
                    <a:lnTo>
                      <a:pt x="16" y="116"/>
                    </a:lnTo>
                    <a:lnTo>
                      <a:pt x="18" y="118"/>
                    </a:lnTo>
                    <a:lnTo>
                      <a:pt x="18" y="120"/>
                    </a:lnTo>
                    <a:lnTo>
                      <a:pt x="16" y="118"/>
                    </a:lnTo>
                    <a:lnTo>
                      <a:pt x="16" y="118"/>
                    </a:lnTo>
                    <a:lnTo>
                      <a:pt x="22" y="128"/>
                    </a:lnTo>
                    <a:lnTo>
                      <a:pt x="28" y="132"/>
                    </a:lnTo>
                    <a:lnTo>
                      <a:pt x="32" y="136"/>
                    </a:lnTo>
                    <a:lnTo>
                      <a:pt x="32" y="138"/>
                    </a:lnTo>
                    <a:lnTo>
                      <a:pt x="32" y="138"/>
                    </a:lnTo>
                    <a:lnTo>
                      <a:pt x="36" y="142"/>
                    </a:lnTo>
                    <a:lnTo>
                      <a:pt x="40" y="146"/>
                    </a:lnTo>
                    <a:lnTo>
                      <a:pt x="44" y="150"/>
                    </a:lnTo>
                    <a:lnTo>
                      <a:pt x="46" y="152"/>
                    </a:lnTo>
                    <a:lnTo>
                      <a:pt x="46" y="152"/>
                    </a:lnTo>
                    <a:lnTo>
                      <a:pt x="44" y="154"/>
                    </a:lnTo>
                    <a:lnTo>
                      <a:pt x="46" y="156"/>
                    </a:lnTo>
                    <a:lnTo>
                      <a:pt x="48" y="158"/>
                    </a:lnTo>
                    <a:lnTo>
                      <a:pt x="48" y="158"/>
                    </a:lnTo>
                    <a:lnTo>
                      <a:pt x="48" y="158"/>
                    </a:lnTo>
                    <a:lnTo>
                      <a:pt x="54" y="152"/>
                    </a:lnTo>
                    <a:lnTo>
                      <a:pt x="56" y="150"/>
                    </a:lnTo>
                    <a:lnTo>
                      <a:pt x="60" y="150"/>
                    </a:lnTo>
                    <a:lnTo>
                      <a:pt x="60" y="152"/>
                    </a:lnTo>
                    <a:lnTo>
                      <a:pt x="62" y="156"/>
                    </a:lnTo>
                    <a:lnTo>
                      <a:pt x="62" y="156"/>
                    </a:lnTo>
                    <a:lnTo>
                      <a:pt x="64" y="154"/>
                    </a:lnTo>
                    <a:lnTo>
                      <a:pt x="64" y="154"/>
                    </a:lnTo>
                    <a:lnTo>
                      <a:pt x="66" y="150"/>
                    </a:lnTo>
                    <a:lnTo>
                      <a:pt x="66" y="144"/>
                    </a:lnTo>
                    <a:lnTo>
                      <a:pt x="62" y="138"/>
                    </a:lnTo>
                    <a:lnTo>
                      <a:pt x="60" y="130"/>
                    </a:lnTo>
                    <a:lnTo>
                      <a:pt x="58" y="124"/>
                    </a:lnTo>
                    <a:lnTo>
                      <a:pt x="58" y="124"/>
                    </a:lnTo>
                    <a:lnTo>
                      <a:pt x="60" y="126"/>
                    </a:lnTo>
                    <a:lnTo>
                      <a:pt x="62" y="126"/>
                    </a:lnTo>
                    <a:lnTo>
                      <a:pt x="64" y="124"/>
                    </a:lnTo>
                    <a:lnTo>
                      <a:pt x="64" y="124"/>
                    </a:lnTo>
                    <a:lnTo>
                      <a:pt x="68" y="122"/>
                    </a:lnTo>
                    <a:lnTo>
                      <a:pt x="70" y="124"/>
                    </a:lnTo>
                    <a:lnTo>
                      <a:pt x="70" y="124"/>
                    </a:lnTo>
                    <a:lnTo>
                      <a:pt x="72" y="124"/>
                    </a:lnTo>
                    <a:lnTo>
                      <a:pt x="72" y="124"/>
                    </a:lnTo>
                    <a:lnTo>
                      <a:pt x="76" y="122"/>
                    </a:lnTo>
                    <a:lnTo>
                      <a:pt x="76" y="118"/>
                    </a:lnTo>
                    <a:lnTo>
                      <a:pt x="74" y="112"/>
                    </a:lnTo>
                    <a:lnTo>
                      <a:pt x="78" y="110"/>
                    </a:lnTo>
                    <a:lnTo>
                      <a:pt x="78" y="110"/>
                    </a:lnTo>
                    <a:lnTo>
                      <a:pt x="78" y="110"/>
                    </a:lnTo>
                    <a:lnTo>
                      <a:pt x="80" y="112"/>
                    </a:lnTo>
                    <a:lnTo>
                      <a:pt x="82" y="116"/>
                    </a:lnTo>
                    <a:lnTo>
                      <a:pt x="86" y="120"/>
                    </a:lnTo>
                    <a:lnTo>
                      <a:pt x="86" y="122"/>
                    </a:lnTo>
                    <a:lnTo>
                      <a:pt x="88" y="122"/>
                    </a:lnTo>
                    <a:lnTo>
                      <a:pt x="88" y="122"/>
                    </a:lnTo>
                    <a:lnTo>
                      <a:pt x="90" y="120"/>
                    </a:lnTo>
                    <a:lnTo>
                      <a:pt x="94" y="120"/>
                    </a:lnTo>
                    <a:lnTo>
                      <a:pt x="98" y="120"/>
                    </a:lnTo>
                    <a:lnTo>
                      <a:pt x="100" y="120"/>
                    </a:lnTo>
                    <a:lnTo>
                      <a:pt x="100" y="120"/>
                    </a:lnTo>
                    <a:lnTo>
                      <a:pt x="104" y="118"/>
                    </a:lnTo>
                    <a:lnTo>
                      <a:pt x="106" y="120"/>
                    </a:lnTo>
                    <a:lnTo>
                      <a:pt x="114" y="126"/>
                    </a:lnTo>
                    <a:lnTo>
                      <a:pt x="114" y="126"/>
                    </a:lnTo>
                    <a:lnTo>
                      <a:pt x="116" y="126"/>
                    </a:lnTo>
                    <a:lnTo>
                      <a:pt x="118" y="124"/>
                    </a:lnTo>
                    <a:lnTo>
                      <a:pt x="120" y="114"/>
                    </a:lnTo>
                    <a:lnTo>
                      <a:pt x="120" y="114"/>
                    </a:lnTo>
                    <a:lnTo>
                      <a:pt x="122" y="108"/>
                    </a:lnTo>
                    <a:lnTo>
                      <a:pt x="126" y="106"/>
                    </a:lnTo>
                    <a:lnTo>
                      <a:pt x="128" y="104"/>
                    </a:lnTo>
                    <a:lnTo>
                      <a:pt x="128" y="100"/>
                    </a:lnTo>
                    <a:lnTo>
                      <a:pt x="128" y="100"/>
                    </a:lnTo>
                    <a:lnTo>
                      <a:pt x="126" y="96"/>
                    </a:lnTo>
                    <a:lnTo>
                      <a:pt x="128" y="94"/>
                    </a:lnTo>
                    <a:lnTo>
                      <a:pt x="128" y="92"/>
                    </a:lnTo>
                    <a:lnTo>
                      <a:pt x="126" y="88"/>
                    </a:lnTo>
                    <a:lnTo>
                      <a:pt x="126" y="88"/>
                    </a:lnTo>
                    <a:lnTo>
                      <a:pt x="126" y="82"/>
                    </a:lnTo>
                    <a:lnTo>
                      <a:pt x="128" y="80"/>
                    </a:lnTo>
                    <a:lnTo>
                      <a:pt x="128" y="78"/>
                    </a:lnTo>
                    <a:lnTo>
                      <a:pt x="126" y="76"/>
                    </a:lnTo>
                    <a:lnTo>
                      <a:pt x="126" y="76"/>
                    </a:lnTo>
                    <a:lnTo>
                      <a:pt x="124" y="74"/>
                    </a:lnTo>
                    <a:lnTo>
                      <a:pt x="124" y="72"/>
                    </a:lnTo>
                    <a:lnTo>
                      <a:pt x="122" y="70"/>
                    </a:lnTo>
                    <a:lnTo>
                      <a:pt x="120" y="64"/>
                    </a:lnTo>
                    <a:lnTo>
                      <a:pt x="120" y="64"/>
                    </a:lnTo>
                    <a:lnTo>
                      <a:pt x="116" y="58"/>
                    </a:lnTo>
                    <a:lnTo>
                      <a:pt x="120" y="60"/>
                    </a:lnTo>
                    <a:lnTo>
                      <a:pt x="124" y="60"/>
                    </a:lnTo>
                    <a:lnTo>
                      <a:pt x="124" y="58"/>
                    </a:lnTo>
                    <a:lnTo>
                      <a:pt x="122" y="54"/>
                    </a:lnTo>
                    <a:lnTo>
                      <a:pt x="122" y="54"/>
                    </a:lnTo>
                    <a:lnTo>
                      <a:pt x="122" y="50"/>
                    </a:lnTo>
                    <a:lnTo>
                      <a:pt x="122" y="48"/>
                    </a:lnTo>
                    <a:lnTo>
                      <a:pt x="126" y="46"/>
                    </a:lnTo>
                    <a:lnTo>
                      <a:pt x="130" y="44"/>
                    </a:lnTo>
                    <a:lnTo>
                      <a:pt x="130" y="40"/>
                    </a:lnTo>
                    <a:lnTo>
                      <a:pt x="130" y="36"/>
                    </a:lnTo>
                    <a:lnTo>
                      <a:pt x="130" y="36"/>
                    </a:lnTo>
                    <a:lnTo>
                      <a:pt x="130" y="32"/>
                    </a:lnTo>
                    <a:lnTo>
                      <a:pt x="130" y="28"/>
                    </a:lnTo>
                    <a:lnTo>
                      <a:pt x="130" y="26"/>
                    </a:lnTo>
                    <a:lnTo>
                      <a:pt x="126" y="24"/>
                    </a:lnTo>
                    <a:lnTo>
                      <a:pt x="126" y="24"/>
                    </a:lnTo>
                    <a:lnTo>
                      <a:pt x="116" y="24"/>
                    </a:lnTo>
                    <a:lnTo>
                      <a:pt x="108" y="24"/>
                    </a:lnTo>
                    <a:lnTo>
                      <a:pt x="108" y="24"/>
                    </a:lnTo>
                    <a:lnTo>
                      <a:pt x="106" y="24"/>
                    </a:lnTo>
                    <a:lnTo>
                      <a:pt x="104" y="22"/>
                    </a:lnTo>
                    <a:lnTo>
                      <a:pt x="104" y="16"/>
                    </a:lnTo>
                    <a:lnTo>
                      <a:pt x="110" y="6"/>
                    </a:lnTo>
                    <a:lnTo>
                      <a:pt x="110" y="6"/>
                    </a:lnTo>
                    <a:lnTo>
                      <a:pt x="104" y="4"/>
                    </a:lnTo>
                    <a:lnTo>
                      <a:pt x="96" y="4"/>
                    </a:lnTo>
                    <a:lnTo>
                      <a:pt x="96" y="4"/>
                    </a:lnTo>
                    <a:lnTo>
                      <a:pt x="84" y="2"/>
                    </a:lnTo>
                    <a:lnTo>
                      <a:pt x="76" y="0"/>
                    </a:lnTo>
                    <a:lnTo>
                      <a:pt x="68" y="0"/>
                    </a:lnTo>
                    <a:lnTo>
                      <a:pt x="50" y="6"/>
                    </a:lnTo>
                    <a:lnTo>
                      <a:pt x="50" y="6"/>
                    </a:lnTo>
                    <a:lnTo>
                      <a:pt x="58" y="6"/>
                    </a:lnTo>
                    <a:lnTo>
                      <a:pt x="56" y="18"/>
                    </a:lnTo>
                    <a:lnTo>
                      <a:pt x="54" y="20"/>
                    </a:lnTo>
                    <a:lnTo>
                      <a:pt x="58" y="20"/>
                    </a:lnTo>
                    <a:lnTo>
                      <a:pt x="56" y="34"/>
                    </a:lnTo>
                    <a:lnTo>
                      <a:pt x="28" y="34"/>
                    </a:lnTo>
                    <a:lnTo>
                      <a:pt x="28" y="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7" name="Freeform 471">
                <a:extLst>
                  <a:ext uri="{FF2B5EF4-FFF2-40B4-BE49-F238E27FC236}">
                    <a16:creationId xmlns:a16="http://schemas.microsoft.com/office/drawing/2014/main" id="{CC9E48E6-62B5-4911-A1FB-145AEBFA7969}"/>
                  </a:ext>
                </a:extLst>
              </p:cNvPr>
              <p:cNvSpPr>
                <a:spLocks/>
              </p:cNvSpPr>
              <p:nvPr/>
            </p:nvSpPr>
            <p:spPr bwMode="auto">
              <a:xfrm>
                <a:off x="4280504" y="2139688"/>
                <a:ext cx="235972" cy="405134"/>
              </a:xfrm>
              <a:custGeom>
                <a:avLst/>
                <a:gdLst/>
                <a:ahLst/>
                <a:cxnLst>
                  <a:cxn ang="0">
                    <a:pos x="2" y="196"/>
                  </a:cxn>
                  <a:cxn ang="0">
                    <a:pos x="8" y="184"/>
                  </a:cxn>
                  <a:cxn ang="0">
                    <a:pos x="22" y="160"/>
                  </a:cxn>
                  <a:cxn ang="0">
                    <a:pos x="34" y="150"/>
                  </a:cxn>
                  <a:cxn ang="0">
                    <a:pos x="46" y="154"/>
                  </a:cxn>
                  <a:cxn ang="0">
                    <a:pos x="52" y="158"/>
                  </a:cxn>
                  <a:cxn ang="0">
                    <a:pos x="60" y="158"/>
                  </a:cxn>
                  <a:cxn ang="0">
                    <a:pos x="66" y="150"/>
                  </a:cxn>
                  <a:cxn ang="0">
                    <a:pos x="74" y="134"/>
                  </a:cxn>
                  <a:cxn ang="0">
                    <a:pos x="76" y="120"/>
                  </a:cxn>
                  <a:cxn ang="0">
                    <a:pos x="86" y="110"/>
                  </a:cxn>
                  <a:cxn ang="0">
                    <a:pos x="90" y="98"/>
                  </a:cxn>
                  <a:cxn ang="0">
                    <a:pos x="96" y="90"/>
                  </a:cxn>
                  <a:cxn ang="0">
                    <a:pos x="94" y="84"/>
                  </a:cxn>
                  <a:cxn ang="0">
                    <a:pos x="100" y="78"/>
                  </a:cxn>
                  <a:cxn ang="0">
                    <a:pos x="100" y="64"/>
                  </a:cxn>
                  <a:cxn ang="0">
                    <a:pos x="116" y="30"/>
                  </a:cxn>
                  <a:cxn ang="0">
                    <a:pos x="126" y="12"/>
                  </a:cxn>
                  <a:cxn ang="0">
                    <a:pos x="122" y="2"/>
                  </a:cxn>
                  <a:cxn ang="0">
                    <a:pos x="130" y="0"/>
                  </a:cxn>
                  <a:cxn ang="0">
                    <a:pos x="134" y="30"/>
                  </a:cxn>
                  <a:cxn ang="0">
                    <a:pos x="152" y="66"/>
                  </a:cxn>
                  <a:cxn ang="0">
                    <a:pos x="138" y="66"/>
                  </a:cxn>
                  <a:cxn ang="0">
                    <a:pos x="128" y="68"/>
                  </a:cxn>
                  <a:cxn ang="0">
                    <a:pos x="118" y="72"/>
                  </a:cxn>
                  <a:cxn ang="0">
                    <a:pos x="126" y="90"/>
                  </a:cxn>
                  <a:cxn ang="0">
                    <a:pos x="148" y="122"/>
                  </a:cxn>
                  <a:cxn ang="0">
                    <a:pos x="142" y="142"/>
                  </a:cxn>
                  <a:cxn ang="0">
                    <a:pos x="128" y="184"/>
                  </a:cxn>
                  <a:cxn ang="0">
                    <a:pos x="128" y="204"/>
                  </a:cxn>
                  <a:cxn ang="0">
                    <a:pos x="146" y="228"/>
                  </a:cxn>
                  <a:cxn ang="0">
                    <a:pos x="164" y="244"/>
                  </a:cxn>
                  <a:cxn ang="0">
                    <a:pos x="162" y="260"/>
                  </a:cxn>
                  <a:cxn ang="0">
                    <a:pos x="162" y="278"/>
                  </a:cxn>
                  <a:cxn ang="0">
                    <a:pos x="144" y="274"/>
                  </a:cxn>
                  <a:cxn ang="0">
                    <a:pos x="128" y="272"/>
                  </a:cxn>
                  <a:cxn ang="0">
                    <a:pos x="108" y="270"/>
                  </a:cxn>
                  <a:cxn ang="0">
                    <a:pos x="80" y="266"/>
                  </a:cxn>
                  <a:cxn ang="0">
                    <a:pos x="48" y="272"/>
                  </a:cxn>
                  <a:cxn ang="0">
                    <a:pos x="28" y="272"/>
                  </a:cxn>
                  <a:cxn ang="0">
                    <a:pos x="28" y="250"/>
                  </a:cxn>
                  <a:cxn ang="0">
                    <a:pos x="26" y="236"/>
                  </a:cxn>
                  <a:cxn ang="0">
                    <a:pos x="20" y="230"/>
                  </a:cxn>
                  <a:cxn ang="0">
                    <a:pos x="28" y="228"/>
                  </a:cxn>
                  <a:cxn ang="0">
                    <a:pos x="26" y="224"/>
                  </a:cxn>
                  <a:cxn ang="0">
                    <a:pos x="22" y="222"/>
                  </a:cxn>
                  <a:cxn ang="0">
                    <a:pos x="16" y="224"/>
                  </a:cxn>
                  <a:cxn ang="0">
                    <a:pos x="8" y="212"/>
                  </a:cxn>
                  <a:cxn ang="0">
                    <a:pos x="4" y="212"/>
                  </a:cxn>
                </a:cxnLst>
                <a:rect l="0" t="0" r="r" b="b"/>
                <a:pathLst>
                  <a:path w="164" h="278">
                    <a:moveTo>
                      <a:pt x="4" y="212"/>
                    </a:moveTo>
                    <a:lnTo>
                      <a:pt x="4" y="212"/>
                    </a:lnTo>
                    <a:lnTo>
                      <a:pt x="0" y="200"/>
                    </a:lnTo>
                    <a:lnTo>
                      <a:pt x="2" y="196"/>
                    </a:lnTo>
                    <a:lnTo>
                      <a:pt x="6" y="192"/>
                    </a:lnTo>
                    <a:lnTo>
                      <a:pt x="6" y="192"/>
                    </a:lnTo>
                    <a:lnTo>
                      <a:pt x="10" y="188"/>
                    </a:lnTo>
                    <a:lnTo>
                      <a:pt x="8" y="184"/>
                    </a:lnTo>
                    <a:lnTo>
                      <a:pt x="10" y="178"/>
                    </a:lnTo>
                    <a:lnTo>
                      <a:pt x="18" y="168"/>
                    </a:lnTo>
                    <a:lnTo>
                      <a:pt x="18" y="168"/>
                    </a:lnTo>
                    <a:lnTo>
                      <a:pt x="22" y="160"/>
                    </a:lnTo>
                    <a:lnTo>
                      <a:pt x="24" y="156"/>
                    </a:lnTo>
                    <a:lnTo>
                      <a:pt x="28" y="152"/>
                    </a:lnTo>
                    <a:lnTo>
                      <a:pt x="34" y="150"/>
                    </a:lnTo>
                    <a:lnTo>
                      <a:pt x="34" y="150"/>
                    </a:lnTo>
                    <a:lnTo>
                      <a:pt x="40" y="150"/>
                    </a:lnTo>
                    <a:lnTo>
                      <a:pt x="42" y="152"/>
                    </a:lnTo>
                    <a:lnTo>
                      <a:pt x="44" y="154"/>
                    </a:lnTo>
                    <a:lnTo>
                      <a:pt x="46" y="154"/>
                    </a:lnTo>
                    <a:lnTo>
                      <a:pt x="46" y="154"/>
                    </a:lnTo>
                    <a:lnTo>
                      <a:pt x="50" y="154"/>
                    </a:lnTo>
                    <a:lnTo>
                      <a:pt x="50" y="156"/>
                    </a:lnTo>
                    <a:lnTo>
                      <a:pt x="52" y="158"/>
                    </a:lnTo>
                    <a:lnTo>
                      <a:pt x="56" y="160"/>
                    </a:lnTo>
                    <a:lnTo>
                      <a:pt x="56" y="160"/>
                    </a:lnTo>
                    <a:lnTo>
                      <a:pt x="58" y="160"/>
                    </a:lnTo>
                    <a:lnTo>
                      <a:pt x="60" y="158"/>
                    </a:lnTo>
                    <a:lnTo>
                      <a:pt x="60" y="154"/>
                    </a:lnTo>
                    <a:lnTo>
                      <a:pt x="64" y="152"/>
                    </a:lnTo>
                    <a:lnTo>
                      <a:pt x="64" y="152"/>
                    </a:lnTo>
                    <a:lnTo>
                      <a:pt x="66" y="150"/>
                    </a:lnTo>
                    <a:lnTo>
                      <a:pt x="66" y="148"/>
                    </a:lnTo>
                    <a:lnTo>
                      <a:pt x="68" y="144"/>
                    </a:lnTo>
                    <a:lnTo>
                      <a:pt x="74" y="134"/>
                    </a:lnTo>
                    <a:lnTo>
                      <a:pt x="74" y="134"/>
                    </a:lnTo>
                    <a:lnTo>
                      <a:pt x="80" y="128"/>
                    </a:lnTo>
                    <a:lnTo>
                      <a:pt x="80" y="124"/>
                    </a:lnTo>
                    <a:lnTo>
                      <a:pt x="78" y="124"/>
                    </a:lnTo>
                    <a:lnTo>
                      <a:pt x="76" y="120"/>
                    </a:lnTo>
                    <a:lnTo>
                      <a:pt x="76" y="120"/>
                    </a:lnTo>
                    <a:lnTo>
                      <a:pt x="80" y="116"/>
                    </a:lnTo>
                    <a:lnTo>
                      <a:pt x="82" y="112"/>
                    </a:lnTo>
                    <a:lnTo>
                      <a:pt x="86" y="110"/>
                    </a:lnTo>
                    <a:lnTo>
                      <a:pt x="88" y="106"/>
                    </a:lnTo>
                    <a:lnTo>
                      <a:pt x="88" y="106"/>
                    </a:lnTo>
                    <a:lnTo>
                      <a:pt x="88" y="100"/>
                    </a:lnTo>
                    <a:lnTo>
                      <a:pt x="90" y="98"/>
                    </a:lnTo>
                    <a:lnTo>
                      <a:pt x="92" y="98"/>
                    </a:lnTo>
                    <a:lnTo>
                      <a:pt x="96" y="94"/>
                    </a:lnTo>
                    <a:lnTo>
                      <a:pt x="96" y="94"/>
                    </a:lnTo>
                    <a:lnTo>
                      <a:pt x="96" y="90"/>
                    </a:lnTo>
                    <a:lnTo>
                      <a:pt x="94" y="88"/>
                    </a:lnTo>
                    <a:lnTo>
                      <a:pt x="94" y="86"/>
                    </a:lnTo>
                    <a:lnTo>
                      <a:pt x="94" y="84"/>
                    </a:lnTo>
                    <a:lnTo>
                      <a:pt x="94" y="84"/>
                    </a:lnTo>
                    <a:lnTo>
                      <a:pt x="96" y="80"/>
                    </a:lnTo>
                    <a:lnTo>
                      <a:pt x="98" y="80"/>
                    </a:lnTo>
                    <a:lnTo>
                      <a:pt x="98" y="80"/>
                    </a:lnTo>
                    <a:lnTo>
                      <a:pt x="100" y="78"/>
                    </a:lnTo>
                    <a:lnTo>
                      <a:pt x="100" y="78"/>
                    </a:lnTo>
                    <a:lnTo>
                      <a:pt x="100" y="74"/>
                    </a:lnTo>
                    <a:lnTo>
                      <a:pt x="100" y="72"/>
                    </a:lnTo>
                    <a:lnTo>
                      <a:pt x="100" y="64"/>
                    </a:lnTo>
                    <a:lnTo>
                      <a:pt x="110" y="42"/>
                    </a:lnTo>
                    <a:lnTo>
                      <a:pt x="110" y="42"/>
                    </a:lnTo>
                    <a:lnTo>
                      <a:pt x="114" y="32"/>
                    </a:lnTo>
                    <a:lnTo>
                      <a:pt x="116" y="30"/>
                    </a:lnTo>
                    <a:lnTo>
                      <a:pt x="120" y="28"/>
                    </a:lnTo>
                    <a:lnTo>
                      <a:pt x="124" y="20"/>
                    </a:lnTo>
                    <a:lnTo>
                      <a:pt x="124" y="20"/>
                    </a:lnTo>
                    <a:lnTo>
                      <a:pt x="126" y="12"/>
                    </a:lnTo>
                    <a:lnTo>
                      <a:pt x="124" y="10"/>
                    </a:lnTo>
                    <a:lnTo>
                      <a:pt x="124" y="10"/>
                    </a:lnTo>
                    <a:lnTo>
                      <a:pt x="122" y="8"/>
                    </a:lnTo>
                    <a:lnTo>
                      <a:pt x="122" y="2"/>
                    </a:lnTo>
                    <a:lnTo>
                      <a:pt x="122" y="2"/>
                    </a:lnTo>
                    <a:lnTo>
                      <a:pt x="126" y="2"/>
                    </a:lnTo>
                    <a:lnTo>
                      <a:pt x="130" y="0"/>
                    </a:lnTo>
                    <a:lnTo>
                      <a:pt x="130" y="0"/>
                    </a:lnTo>
                    <a:lnTo>
                      <a:pt x="130" y="12"/>
                    </a:lnTo>
                    <a:lnTo>
                      <a:pt x="132" y="16"/>
                    </a:lnTo>
                    <a:lnTo>
                      <a:pt x="134" y="18"/>
                    </a:lnTo>
                    <a:lnTo>
                      <a:pt x="134" y="30"/>
                    </a:lnTo>
                    <a:lnTo>
                      <a:pt x="134" y="30"/>
                    </a:lnTo>
                    <a:lnTo>
                      <a:pt x="134" y="40"/>
                    </a:lnTo>
                    <a:lnTo>
                      <a:pt x="136" y="50"/>
                    </a:lnTo>
                    <a:lnTo>
                      <a:pt x="152" y="66"/>
                    </a:lnTo>
                    <a:lnTo>
                      <a:pt x="152" y="66"/>
                    </a:lnTo>
                    <a:lnTo>
                      <a:pt x="148" y="68"/>
                    </a:lnTo>
                    <a:lnTo>
                      <a:pt x="146" y="68"/>
                    </a:lnTo>
                    <a:lnTo>
                      <a:pt x="138" y="66"/>
                    </a:lnTo>
                    <a:lnTo>
                      <a:pt x="138" y="66"/>
                    </a:lnTo>
                    <a:lnTo>
                      <a:pt x="140" y="68"/>
                    </a:lnTo>
                    <a:lnTo>
                      <a:pt x="138" y="70"/>
                    </a:lnTo>
                    <a:lnTo>
                      <a:pt x="128" y="68"/>
                    </a:lnTo>
                    <a:lnTo>
                      <a:pt x="128" y="68"/>
                    </a:lnTo>
                    <a:lnTo>
                      <a:pt x="122" y="68"/>
                    </a:lnTo>
                    <a:lnTo>
                      <a:pt x="118" y="70"/>
                    </a:lnTo>
                    <a:lnTo>
                      <a:pt x="118" y="72"/>
                    </a:lnTo>
                    <a:lnTo>
                      <a:pt x="120" y="78"/>
                    </a:lnTo>
                    <a:lnTo>
                      <a:pt x="120" y="78"/>
                    </a:lnTo>
                    <a:lnTo>
                      <a:pt x="124" y="86"/>
                    </a:lnTo>
                    <a:lnTo>
                      <a:pt x="126" y="90"/>
                    </a:lnTo>
                    <a:lnTo>
                      <a:pt x="130" y="92"/>
                    </a:lnTo>
                    <a:lnTo>
                      <a:pt x="136" y="102"/>
                    </a:lnTo>
                    <a:lnTo>
                      <a:pt x="136" y="102"/>
                    </a:lnTo>
                    <a:lnTo>
                      <a:pt x="148" y="122"/>
                    </a:lnTo>
                    <a:lnTo>
                      <a:pt x="150" y="128"/>
                    </a:lnTo>
                    <a:lnTo>
                      <a:pt x="148" y="134"/>
                    </a:lnTo>
                    <a:lnTo>
                      <a:pt x="148" y="134"/>
                    </a:lnTo>
                    <a:lnTo>
                      <a:pt x="142" y="142"/>
                    </a:lnTo>
                    <a:lnTo>
                      <a:pt x="138" y="150"/>
                    </a:lnTo>
                    <a:lnTo>
                      <a:pt x="134" y="170"/>
                    </a:lnTo>
                    <a:lnTo>
                      <a:pt x="134" y="170"/>
                    </a:lnTo>
                    <a:lnTo>
                      <a:pt x="128" y="184"/>
                    </a:lnTo>
                    <a:lnTo>
                      <a:pt x="124" y="190"/>
                    </a:lnTo>
                    <a:lnTo>
                      <a:pt x="124" y="194"/>
                    </a:lnTo>
                    <a:lnTo>
                      <a:pt x="128" y="204"/>
                    </a:lnTo>
                    <a:lnTo>
                      <a:pt x="128" y="204"/>
                    </a:lnTo>
                    <a:lnTo>
                      <a:pt x="132" y="214"/>
                    </a:lnTo>
                    <a:lnTo>
                      <a:pt x="136" y="216"/>
                    </a:lnTo>
                    <a:lnTo>
                      <a:pt x="140" y="220"/>
                    </a:lnTo>
                    <a:lnTo>
                      <a:pt x="146" y="228"/>
                    </a:lnTo>
                    <a:lnTo>
                      <a:pt x="146" y="228"/>
                    </a:lnTo>
                    <a:lnTo>
                      <a:pt x="154" y="238"/>
                    </a:lnTo>
                    <a:lnTo>
                      <a:pt x="160" y="242"/>
                    </a:lnTo>
                    <a:lnTo>
                      <a:pt x="164" y="244"/>
                    </a:lnTo>
                    <a:lnTo>
                      <a:pt x="162" y="250"/>
                    </a:lnTo>
                    <a:lnTo>
                      <a:pt x="162" y="250"/>
                    </a:lnTo>
                    <a:lnTo>
                      <a:pt x="162" y="254"/>
                    </a:lnTo>
                    <a:lnTo>
                      <a:pt x="162" y="260"/>
                    </a:lnTo>
                    <a:lnTo>
                      <a:pt x="162" y="260"/>
                    </a:lnTo>
                    <a:lnTo>
                      <a:pt x="164" y="274"/>
                    </a:lnTo>
                    <a:lnTo>
                      <a:pt x="164" y="276"/>
                    </a:lnTo>
                    <a:lnTo>
                      <a:pt x="162" y="278"/>
                    </a:lnTo>
                    <a:lnTo>
                      <a:pt x="158" y="276"/>
                    </a:lnTo>
                    <a:lnTo>
                      <a:pt x="152" y="274"/>
                    </a:lnTo>
                    <a:lnTo>
                      <a:pt x="152" y="274"/>
                    </a:lnTo>
                    <a:lnTo>
                      <a:pt x="144" y="274"/>
                    </a:lnTo>
                    <a:lnTo>
                      <a:pt x="138" y="274"/>
                    </a:lnTo>
                    <a:lnTo>
                      <a:pt x="138" y="274"/>
                    </a:lnTo>
                    <a:lnTo>
                      <a:pt x="132" y="274"/>
                    </a:lnTo>
                    <a:lnTo>
                      <a:pt x="128" y="272"/>
                    </a:lnTo>
                    <a:lnTo>
                      <a:pt x="122" y="272"/>
                    </a:lnTo>
                    <a:lnTo>
                      <a:pt x="114" y="272"/>
                    </a:lnTo>
                    <a:lnTo>
                      <a:pt x="114" y="272"/>
                    </a:lnTo>
                    <a:lnTo>
                      <a:pt x="108" y="270"/>
                    </a:lnTo>
                    <a:lnTo>
                      <a:pt x="100" y="270"/>
                    </a:lnTo>
                    <a:lnTo>
                      <a:pt x="100" y="270"/>
                    </a:lnTo>
                    <a:lnTo>
                      <a:pt x="88" y="268"/>
                    </a:lnTo>
                    <a:lnTo>
                      <a:pt x="80" y="266"/>
                    </a:lnTo>
                    <a:lnTo>
                      <a:pt x="72" y="266"/>
                    </a:lnTo>
                    <a:lnTo>
                      <a:pt x="54" y="272"/>
                    </a:lnTo>
                    <a:lnTo>
                      <a:pt x="54" y="272"/>
                    </a:lnTo>
                    <a:lnTo>
                      <a:pt x="48" y="272"/>
                    </a:lnTo>
                    <a:lnTo>
                      <a:pt x="44" y="270"/>
                    </a:lnTo>
                    <a:lnTo>
                      <a:pt x="38" y="270"/>
                    </a:lnTo>
                    <a:lnTo>
                      <a:pt x="28" y="272"/>
                    </a:lnTo>
                    <a:lnTo>
                      <a:pt x="28" y="272"/>
                    </a:lnTo>
                    <a:lnTo>
                      <a:pt x="28" y="258"/>
                    </a:lnTo>
                    <a:lnTo>
                      <a:pt x="28" y="254"/>
                    </a:lnTo>
                    <a:lnTo>
                      <a:pt x="28" y="250"/>
                    </a:lnTo>
                    <a:lnTo>
                      <a:pt x="28" y="250"/>
                    </a:lnTo>
                    <a:lnTo>
                      <a:pt x="30" y="244"/>
                    </a:lnTo>
                    <a:lnTo>
                      <a:pt x="28" y="240"/>
                    </a:lnTo>
                    <a:lnTo>
                      <a:pt x="26" y="238"/>
                    </a:lnTo>
                    <a:lnTo>
                      <a:pt x="26" y="236"/>
                    </a:lnTo>
                    <a:lnTo>
                      <a:pt x="26" y="236"/>
                    </a:lnTo>
                    <a:lnTo>
                      <a:pt x="26" y="234"/>
                    </a:lnTo>
                    <a:lnTo>
                      <a:pt x="22" y="232"/>
                    </a:lnTo>
                    <a:lnTo>
                      <a:pt x="20" y="230"/>
                    </a:lnTo>
                    <a:lnTo>
                      <a:pt x="24" y="230"/>
                    </a:lnTo>
                    <a:lnTo>
                      <a:pt x="24" y="230"/>
                    </a:lnTo>
                    <a:lnTo>
                      <a:pt x="28" y="230"/>
                    </a:lnTo>
                    <a:lnTo>
                      <a:pt x="28" y="228"/>
                    </a:lnTo>
                    <a:lnTo>
                      <a:pt x="26" y="226"/>
                    </a:lnTo>
                    <a:lnTo>
                      <a:pt x="26" y="226"/>
                    </a:lnTo>
                    <a:lnTo>
                      <a:pt x="26" y="224"/>
                    </a:lnTo>
                    <a:lnTo>
                      <a:pt x="26" y="224"/>
                    </a:lnTo>
                    <a:lnTo>
                      <a:pt x="28" y="222"/>
                    </a:lnTo>
                    <a:lnTo>
                      <a:pt x="26" y="224"/>
                    </a:lnTo>
                    <a:lnTo>
                      <a:pt x="24" y="224"/>
                    </a:lnTo>
                    <a:lnTo>
                      <a:pt x="22" y="222"/>
                    </a:lnTo>
                    <a:lnTo>
                      <a:pt x="22" y="222"/>
                    </a:lnTo>
                    <a:lnTo>
                      <a:pt x="22" y="224"/>
                    </a:lnTo>
                    <a:lnTo>
                      <a:pt x="20" y="226"/>
                    </a:lnTo>
                    <a:lnTo>
                      <a:pt x="16" y="224"/>
                    </a:lnTo>
                    <a:lnTo>
                      <a:pt x="16" y="224"/>
                    </a:lnTo>
                    <a:lnTo>
                      <a:pt x="10" y="218"/>
                    </a:lnTo>
                    <a:lnTo>
                      <a:pt x="8" y="214"/>
                    </a:lnTo>
                    <a:lnTo>
                      <a:pt x="8" y="212"/>
                    </a:lnTo>
                    <a:lnTo>
                      <a:pt x="6" y="214"/>
                    </a:lnTo>
                    <a:lnTo>
                      <a:pt x="6" y="214"/>
                    </a:lnTo>
                    <a:lnTo>
                      <a:pt x="6" y="214"/>
                    </a:lnTo>
                    <a:lnTo>
                      <a:pt x="4" y="212"/>
                    </a:lnTo>
                    <a:lnTo>
                      <a:pt x="4" y="2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8" name="Freeform 473">
                <a:extLst>
                  <a:ext uri="{FF2B5EF4-FFF2-40B4-BE49-F238E27FC236}">
                    <a16:creationId xmlns:a16="http://schemas.microsoft.com/office/drawing/2014/main" id="{6EE69612-7DE2-4288-89FF-1D02B8CA6844}"/>
                  </a:ext>
                </a:extLst>
              </p:cNvPr>
              <p:cNvSpPr>
                <a:spLocks/>
              </p:cNvSpPr>
              <p:nvPr/>
            </p:nvSpPr>
            <p:spPr bwMode="auto">
              <a:xfrm>
                <a:off x="4355324" y="2471957"/>
                <a:ext cx="238849" cy="326438"/>
              </a:xfrm>
              <a:custGeom>
                <a:avLst/>
                <a:gdLst/>
                <a:ahLst/>
                <a:cxnLst>
                  <a:cxn ang="0">
                    <a:pos x="70" y="44"/>
                  </a:cxn>
                  <a:cxn ang="0">
                    <a:pos x="86" y="46"/>
                  </a:cxn>
                  <a:cxn ang="0">
                    <a:pos x="100" y="46"/>
                  </a:cxn>
                  <a:cxn ang="0">
                    <a:pos x="110" y="50"/>
                  </a:cxn>
                  <a:cxn ang="0">
                    <a:pos x="110" y="32"/>
                  </a:cxn>
                  <a:cxn ang="0">
                    <a:pos x="120" y="20"/>
                  </a:cxn>
                  <a:cxn ang="0">
                    <a:pos x="126" y="0"/>
                  </a:cxn>
                  <a:cxn ang="0">
                    <a:pos x="148" y="0"/>
                  </a:cxn>
                  <a:cxn ang="0">
                    <a:pos x="164" y="16"/>
                  </a:cxn>
                  <a:cxn ang="0">
                    <a:pos x="160" y="34"/>
                  </a:cxn>
                  <a:cxn ang="0">
                    <a:pos x="158" y="42"/>
                  </a:cxn>
                  <a:cxn ang="0">
                    <a:pos x="154" y="70"/>
                  </a:cxn>
                  <a:cxn ang="0">
                    <a:pos x="152" y="98"/>
                  </a:cxn>
                  <a:cxn ang="0">
                    <a:pos x="138" y="124"/>
                  </a:cxn>
                  <a:cxn ang="0">
                    <a:pos x="126" y="134"/>
                  </a:cxn>
                  <a:cxn ang="0">
                    <a:pos x="120" y="160"/>
                  </a:cxn>
                  <a:cxn ang="0">
                    <a:pos x="112" y="188"/>
                  </a:cxn>
                  <a:cxn ang="0">
                    <a:pos x="100" y="200"/>
                  </a:cxn>
                  <a:cxn ang="0">
                    <a:pos x="86" y="216"/>
                  </a:cxn>
                  <a:cxn ang="0">
                    <a:pos x="80" y="224"/>
                  </a:cxn>
                  <a:cxn ang="0">
                    <a:pos x="74" y="214"/>
                  </a:cxn>
                  <a:cxn ang="0">
                    <a:pos x="66" y="214"/>
                  </a:cxn>
                  <a:cxn ang="0">
                    <a:pos x="60" y="216"/>
                  </a:cxn>
                  <a:cxn ang="0">
                    <a:pos x="52" y="218"/>
                  </a:cxn>
                  <a:cxn ang="0">
                    <a:pos x="40" y="210"/>
                  </a:cxn>
                  <a:cxn ang="0">
                    <a:pos x="34" y="212"/>
                  </a:cxn>
                  <a:cxn ang="0">
                    <a:pos x="28" y="214"/>
                  </a:cxn>
                  <a:cxn ang="0">
                    <a:pos x="24" y="220"/>
                  </a:cxn>
                  <a:cxn ang="0">
                    <a:pos x="16" y="216"/>
                  </a:cxn>
                  <a:cxn ang="0">
                    <a:pos x="2" y="200"/>
                  </a:cxn>
                  <a:cxn ang="0">
                    <a:pos x="0" y="196"/>
                  </a:cxn>
                  <a:cxn ang="0">
                    <a:pos x="12" y="188"/>
                  </a:cxn>
                  <a:cxn ang="0">
                    <a:pos x="14" y="194"/>
                  </a:cxn>
                  <a:cxn ang="0">
                    <a:pos x="18" y="188"/>
                  </a:cxn>
                  <a:cxn ang="0">
                    <a:pos x="12" y="168"/>
                  </a:cxn>
                  <a:cxn ang="0">
                    <a:pos x="12" y="164"/>
                  </a:cxn>
                  <a:cxn ang="0">
                    <a:pos x="16" y="162"/>
                  </a:cxn>
                  <a:cxn ang="0">
                    <a:pos x="22" y="162"/>
                  </a:cxn>
                  <a:cxn ang="0">
                    <a:pos x="28" y="160"/>
                  </a:cxn>
                  <a:cxn ang="0">
                    <a:pos x="30" y="148"/>
                  </a:cxn>
                  <a:cxn ang="0">
                    <a:pos x="32" y="150"/>
                  </a:cxn>
                  <a:cxn ang="0">
                    <a:pos x="38" y="160"/>
                  </a:cxn>
                  <a:cxn ang="0">
                    <a:pos x="42" y="158"/>
                  </a:cxn>
                  <a:cxn ang="0">
                    <a:pos x="52" y="158"/>
                  </a:cxn>
                  <a:cxn ang="0">
                    <a:pos x="58" y="158"/>
                  </a:cxn>
                  <a:cxn ang="0">
                    <a:pos x="68" y="164"/>
                  </a:cxn>
                  <a:cxn ang="0">
                    <a:pos x="72" y="152"/>
                  </a:cxn>
                  <a:cxn ang="0">
                    <a:pos x="80" y="142"/>
                  </a:cxn>
                  <a:cxn ang="0">
                    <a:pos x="78" y="134"/>
                  </a:cxn>
                  <a:cxn ang="0">
                    <a:pos x="78" y="126"/>
                  </a:cxn>
                  <a:cxn ang="0">
                    <a:pos x="80" y="118"/>
                  </a:cxn>
                  <a:cxn ang="0">
                    <a:pos x="78" y="114"/>
                  </a:cxn>
                  <a:cxn ang="0">
                    <a:pos x="74" y="108"/>
                  </a:cxn>
                  <a:cxn ang="0">
                    <a:pos x="68" y="96"/>
                  </a:cxn>
                  <a:cxn ang="0">
                    <a:pos x="76" y="96"/>
                  </a:cxn>
                  <a:cxn ang="0">
                    <a:pos x="74" y="88"/>
                  </a:cxn>
                  <a:cxn ang="0">
                    <a:pos x="82" y="82"/>
                  </a:cxn>
                  <a:cxn ang="0">
                    <a:pos x="82" y="74"/>
                  </a:cxn>
                  <a:cxn ang="0">
                    <a:pos x="82" y="64"/>
                  </a:cxn>
                  <a:cxn ang="0">
                    <a:pos x="68" y="62"/>
                  </a:cxn>
                  <a:cxn ang="0">
                    <a:pos x="58" y="62"/>
                  </a:cxn>
                  <a:cxn ang="0">
                    <a:pos x="62" y="44"/>
                  </a:cxn>
                </a:cxnLst>
                <a:rect l="0" t="0" r="r" b="b"/>
                <a:pathLst>
                  <a:path w="166" h="224">
                    <a:moveTo>
                      <a:pt x="62" y="44"/>
                    </a:moveTo>
                    <a:lnTo>
                      <a:pt x="62" y="44"/>
                    </a:lnTo>
                    <a:lnTo>
                      <a:pt x="70" y="44"/>
                    </a:lnTo>
                    <a:lnTo>
                      <a:pt x="76" y="44"/>
                    </a:lnTo>
                    <a:lnTo>
                      <a:pt x="80" y="46"/>
                    </a:lnTo>
                    <a:lnTo>
                      <a:pt x="86" y="46"/>
                    </a:lnTo>
                    <a:lnTo>
                      <a:pt x="86" y="46"/>
                    </a:lnTo>
                    <a:lnTo>
                      <a:pt x="92" y="46"/>
                    </a:lnTo>
                    <a:lnTo>
                      <a:pt x="100" y="46"/>
                    </a:lnTo>
                    <a:lnTo>
                      <a:pt x="100" y="46"/>
                    </a:lnTo>
                    <a:lnTo>
                      <a:pt x="106" y="48"/>
                    </a:lnTo>
                    <a:lnTo>
                      <a:pt x="110" y="50"/>
                    </a:lnTo>
                    <a:lnTo>
                      <a:pt x="112" y="48"/>
                    </a:lnTo>
                    <a:lnTo>
                      <a:pt x="112" y="46"/>
                    </a:lnTo>
                    <a:lnTo>
                      <a:pt x="110" y="32"/>
                    </a:lnTo>
                    <a:lnTo>
                      <a:pt x="110" y="32"/>
                    </a:lnTo>
                    <a:lnTo>
                      <a:pt x="116" y="26"/>
                    </a:lnTo>
                    <a:lnTo>
                      <a:pt x="120" y="20"/>
                    </a:lnTo>
                    <a:lnTo>
                      <a:pt x="122" y="10"/>
                    </a:lnTo>
                    <a:lnTo>
                      <a:pt x="124" y="2"/>
                    </a:lnTo>
                    <a:lnTo>
                      <a:pt x="126" y="0"/>
                    </a:lnTo>
                    <a:lnTo>
                      <a:pt x="128" y="0"/>
                    </a:lnTo>
                    <a:lnTo>
                      <a:pt x="128" y="0"/>
                    </a:lnTo>
                    <a:lnTo>
                      <a:pt x="148" y="0"/>
                    </a:lnTo>
                    <a:lnTo>
                      <a:pt x="166" y="0"/>
                    </a:lnTo>
                    <a:lnTo>
                      <a:pt x="166" y="0"/>
                    </a:lnTo>
                    <a:lnTo>
                      <a:pt x="164" y="16"/>
                    </a:lnTo>
                    <a:lnTo>
                      <a:pt x="160" y="24"/>
                    </a:lnTo>
                    <a:lnTo>
                      <a:pt x="158" y="28"/>
                    </a:lnTo>
                    <a:lnTo>
                      <a:pt x="160" y="34"/>
                    </a:lnTo>
                    <a:lnTo>
                      <a:pt x="160" y="34"/>
                    </a:lnTo>
                    <a:lnTo>
                      <a:pt x="160" y="38"/>
                    </a:lnTo>
                    <a:lnTo>
                      <a:pt x="158" y="42"/>
                    </a:lnTo>
                    <a:lnTo>
                      <a:pt x="156" y="50"/>
                    </a:lnTo>
                    <a:lnTo>
                      <a:pt x="154" y="70"/>
                    </a:lnTo>
                    <a:lnTo>
                      <a:pt x="154" y="70"/>
                    </a:lnTo>
                    <a:lnTo>
                      <a:pt x="152" y="84"/>
                    </a:lnTo>
                    <a:lnTo>
                      <a:pt x="154" y="92"/>
                    </a:lnTo>
                    <a:lnTo>
                      <a:pt x="152" y="98"/>
                    </a:lnTo>
                    <a:lnTo>
                      <a:pt x="148" y="108"/>
                    </a:lnTo>
                    <a:lnTo>
                      <a:pt x="148" y="108"/>
                    </a:lnTo>
                    <a:lnTo>
                      <a:pt x="138" y="124"/>
                    </a:lnTo>
                    <a:lnTo>
                      <a:pt x="134" y="128"/>
                    </a:lnTo>
                    <a:lnTo>
                      <a:pt x="130" y="130"/>
                    </a:lnTo>
                    <a:lnTo>
                      <a:pt x="126" y="134"/>
                    </a:lnTo>
                    <a:lnTo>
                      <a:pt x="126" y="134"/>
                    </a:lnTo>
                    <a:lnTo>
                      <a:pt x="122" y="146"/>
                    </a:lnTo>
                    <a:lnTo>
                      <a:pt x="120" y="160"/>
                    </a:lnTo>
                    <a:lnTo>
                      <a:pt x="118" y="174"/>
                    </a:lnTo>
                    <a:lnTo>
                      <a:pt x="112" y="188"/>
                    </a:lnTo>
                    <a:lnTo>
                      <a:pt x="112" y="188"/>
                    </a:lnTo>
                    <a:lnTo>
                      <a:pt x="108" y="194"/>
                    </a:lnTo>
                    <a:lnTo>
                      <a:pt x="106" y="198"/>
                    </a:lnTo>
                    <a:lnTo>
                      <a:pt x="100" y="200"/>
                    </a:lnTo>
                    <a:lnTo>
                      <a:pt x="94" y="204"/>
                    </a:lnTo>
                    <a:lnTo>
                      <a:pt x="90" y="208"/>
                    </a:lnTo>
                    <a:lnTo>
                      <a:pt x="86" y="216"/>
                    </a:lnTo>
                    <a:lnTo>
                      <a:pt x="86" y="216"/>
                    </a:lnTo>
                    <a:lnTo>
                      <a:pt x="80" y="224"/>
                    </a:lnTo>
                    <a:lnTo>
                      <a:pt x="80" y="224"/>
                    </a:lnTo>
                    <a:lnTo>
                      <a:pt x="78" y="222"/>
                    </a:lnTo>
                    <a:lnTo>
                      <a:pt x="76" y="216"/>
                    </a:lnTo>
                    <a:lnTo>
                      <a:pt x="74" y="214"/>
                    </a:lnTo>
                    <a:lnTo>
                      <a:pt x="70" y="214"/>
                    </a:lnTo>
                    <a:lnTo>
                      <a:pt x="70" y="214"/>
                    </a:lnTo>
                    <a:lnTo>
                      <a:pt x="66" y="214"/>
                    </a:lnTo>
                    <a:lnTo>
                      <a:pt x="66" y="212"/>
                    </a:lnTo>
                    <a:lnTo>
                      <a:pt x="64" y="212"/>
                    </a:lnTo>
                    <a:lnTo>
                      <a:pt x="60" y="216"/>
                    </a:lnTo>
                    <a:lnTo>
                      <a:pt x="60" y="216"/>
                    </a:lnTo>
                    <a:lnTo>
                      <a:pt x="56" y="218"/>
                    </a:lnTo>
                    <a:lnTo>
                      <a:pt x="52" y="218"/>
                    </a:lnTo>
                    <a:lnTo>
                      <a:pt x="44" y="212"/>
                    </a:lnTo>
                    <a:lnTo>
                      <a:pt x="44" y="212"/>
                    </a:lnTo>
                    <a:lnTo>
                      <a:pt x="40" y="210"/>
                    </a:lnTo>
                    <a:lnTo>
                      <a:pt x="36" y="210"/>
                    </a:lnTo>
                    <a:lnTo>
                      <a:pt x="34" y="212"/>
                    </a:lnTo>
                    <a:lnTo>
                      <a:pt x="34" y="212"/>
                    </a:lnTo>
                    <a:lnTo>
                      <a:pt x="32" y="214"/>
                    </a:lnTo>
                    <a:lnTo>
                      <a:pt x="30" y="214"/>
                    </a:lnTo>
                    <a:lnTo>
                      <a:pt x="28" y="214"/>
                    </a:lnTo>
                    <a:lnTo>
                      <a:pt x="26" y="218"/>
                    </a:lnTo>
                    <a:lnTo>
                      <a:pt x="26" y="218"/>
                    </a:lnTo>
                    <a:lnTo>
                      <a:pt x="24" y="220"/>
                    </a:lnTo>
                    <a:lnTo>
                      <a:pt x="24" y="218"/>
                    </a:lnTo>
                    <a:lnTo>
                      <a:pt x="22" y="216"/>
                    </a:lnTo>
                    <a:lnTo>
                      <a:pt x="16" y="216"/>
                    </a:lnTo>
                    <a:lnTo>
                      <a:pt x="16" y="216"/>
                    </a:lnTo>
                    <a:lnTo>
                      <a:pt x="8" y="206"/>
                    </a:lnTo>
                    <a:lnTo>
                      <a:pt x="2" y="200"/>
                    </a:lnTo>
                    <a:lnTo>
                      <a:pt x="0" y="198"/>
                    </a:lnTo>
                    <a:lnTo>
                      <a:pt x="0" y="196"/>
                    </a:lnTo>
                    <a:lnTo>
                      <a:pt x="0" y="196"/>
                    </a:lnTo>
                    <a:lnTo>
                      <a:pt x="6" y="190"/>
                    </a:lnTo>
                    <a:lnTo>
                      <a:pt x="8" y="188"/>
                    </a:lnTo>
                    <a:lnTo>
                      <a:pt x="12" y="188"/>
                    </a:lnTo>
                    <a:lnTo>
                      <a:pt x="12" y="190"/>
                    </a:lnTo>
                    <a:lnTo>
                      <a:pt x="14" y="194"/>
                    </a:lnTo>
                    <a:lnTo>
                      <a:pt x="14" y="194"/>
                    </a:lnTo>
                    <a:lnTo>
                      <a:pt x="16" y="192"/>
                    </a:lnTo>
                    <a:lnTo>
                      <a:pt x="16" y="192"/>
                    </a:lnTo>
                    <a:lnTo>
                      <a:pt x="18" y="188"/>
                    </a:lnTo>
                    <a:lnTo>
                      <a:pt x="18" y="182"/>
                    </a:lnTo>
                    <a:lnTo>
                      <a:pt x="14" y="176"/>
                    </a:lnTo>
                    <a:lnTo>
                      <a:pt x="12" y="168"/>
                    </a:lnTo>
                    <a:lnTo>
                      <a:pt x="10" y="162"/>
                    </a:lnTo>
                    <a:lnTo>
                      <a:pt x="10" y="162"/>
                    </a:lnTo>
                    <a:lnTo>
                      <a:pt x="12" y="164"/>
                    </a:lnTo>
                    <a:lnTo>
                      <a:pt x="14" y="164"/>
                    </a:lnTo>
                    <a:lnTo>
                      <a:pt x="16" y="162"/>
                    </a:lnTo>
                    <a:lnTo>
                      <a:pt x="16" y="162"/>
                    </a:lnTo>
                    <a:lnTo>
                      <a:pt x="20" y="160"/>
                    </a:lnTo>
                    <a:lnTo>
                      <a:pt x="22" y="162"/>
                    </a:lnTo>
                    <a:lnTo>
                      <a:pt x="22" y="162"/>
                    </a:lnTo>
                    <a:lnTo>
                      <a:pt x="24" y="162"/>
                    </a:lnTo>
                    <a:lnTo>
                      <a:pt x="24" y="162"/>
                    </a:lnTo>
                    <a:lnTo>
                      <a:pt x="28" y="160"/>
                    </a:lnTo>
                    <a:lnTo>
                      <a:pt x="28" y="156"/>
                    </a:lnTo>
                    <a:lnTo>
                      <a:pt x="26" y="150"/>
                    </a:lnTo>
                    <a:lnTo>
                      <a:pt x="30" y="148"/>
                    </a:lnTo>
                    <a:lnTo>
                      <a:pt x="30" y="148"/>
                    </a:lnTo>
                    <a:lnTo>
                      <a:pt x="30" y="148"/>
                    </a:lnTo>
                    <a:lnTo>
                      <a:pt x="32" y="150"/>
                    </a:lnTo>
                    <a:lnTo>
                      <a:pt x="34" y="154"/>
                    </a:lnTo>
                    <a:lnTo>
                      <a:pt x="38" y="158"/>
                    </a:lnTo>
                    <a:lnTo>
                      <a:pt x="38" y="160"/>
                    </a:lnTo>
                    <a:lnTo>
                      <a:pt x="40" y="160"/>
                    </a:lnTo>
                    <a:lnTo>
                      <a:pt x="40" y="160"/>
                    </a:lnTo>
                    <a:lnTo>
                      <a:pt x="42" y="158"/>
                    </a:lnTo>
                    <a:lnTo>
                      <a:pt x="46" y="158"/>
                    </a:lnTo>
                    <a:lnTo>
                      <a:pt x="50" y="158"/>
                    </a:lnTo>
                    <a:lnTo>
                      <a:pt x="52" y="158"/>
                    </a:lnTo>
                    <a:lnTo>
                      <a:pt x="52" y="158"/>
                    </a:lnTo>
                    <a:lnTo>
                      <a:pt x="56" y="156"/>
                    </a:lnTo>
                    <a:lnTo>
                      <a:pt x="58" y="158"/>
                    </a:lnTo>
                    <a:lnTo>
                      <a:pt x="66" y="164"/>
                    </a:lnTo>
                    <a:lnTo>
                      <a:pt x="66" y="164"/>
                    </a:lnTo>
                    <a:lnTo>
                      <a:pt x="68" y="164"/>
                    </a:lnTo>
                    <a:lnTo>
                      <a:pt x="70" y="162"/>
                    </a:lnTo>
                    <a:lnTo>
                      <a:pt x="72" y="152"/>
                    </a:lnTo>
                    <a:lnTo>
                      <a:pt x="72" y="152"/>
                    </a:lnTo>
                    <a:lnTo>
                      <a:pt x="74" y="146"/>
                    </a:lnTo>
                    <a:lnTo>
                      <a:pt x="78" y="144"/>
                    </a:lnTo>
                    <a:lnTo>
                      <a:pt x="80" y="142"/>
                    </a:lnTo>
                    <a:lnTo>
                      <a:pt x="80" y="138"/>
                    </a:lnTo>
                    <a:lnTo>
                      <a:pt x="80" y="138"/>
                    </a:lnTo>
                    <a:lnTo>
                      <a:pt x="78" y="134"/>
                    </a:lnTo>
                    <a:lnTo>
                      <a:pt x="80" y="132"/>
                    </a:lnTo>
                    <a:lnTo>
                      <a:pt x="80" y="130"/>
                    </a:lnTo>
                    <a:lnTo>
                      <a:pt x="78" y="126"/>
                    </a:lnTo>
                    <a:lnTo>
                      <a:pt x="78" y="126"/>
                    </a:lnTo>
                    <a:lnTo>
                      <a:pt x="78" y="120"/>
                    </a:lnTo>
                    <a:lnTo>
                      <a:pt x="80" y="118"/>
                    </a:lnTo>
                    <a:lnTo>
                      <a:pt x="80" y="116"/>
                    </a:lnTo>
                    <a:lnTo>
                      <a:pt x="78" y="114"/>
                    </a:lnTo>
                    <a:lnTo>
                      <a:pt x="78" y="114"/>
                    </a:lnTo>
                    <a:lnTo>
                      <a:pt x="76" y="112"/>
                    </a:lnTo>
                    <a:lnTo>
                      <a:pt x="76" y="110"/>
                    </a:lnTo>
                    <a:lnTo>
                      <a:pt x="74" y="108"/>
                    </a:lnTo>
                    <a:lnTo>
                      <a:pt x="72" y="102"/>
                    </a:lnTo>
                    <a:lnTo>
                      <a:pt x="72" y="102"/>
                    </a:lnTo>
                    <a:lnTo>
                      <a:pt x="68" y="96"/>
                    </a:lnTo>
                    <a:lnTo>
                      <a:pt x="72" y="98"/>
                    </a:lnTo>
                    <a:lnTo>
                      <a:pt x="76" y="98"/>
                    </a:lnTo>
                    <a:lnTo>
                      <a:pt x="76" y="96"/>
                    </a:lnTo>
                    <a:lnTo>
                      <a:pt x="74" y="92"/>
                    </a:lnTo>
                    <a:lnTo>
                      <a:pt x="74" y="92"/>
                    </a:lnTo>
                    <a:lnTo>
                      <a:pt x="74" y="88"/>
                    </a:lnTo>
                    <a:lnTo>
                      <a:pt x="74" y="86"/>
                    </a:lnTo>
                    <a:lnTo>
                      <a:pt x="78" y="84"/>
                    </a:lnTo>
                    <a:lnTo>
                      <a:pt x="82" y="82"/>
                    </a:lnTo>
                    <a:lnTo>
                      <a:pt x="82" y="78"/>
                    </a:lnTo>
                    <a:lnTo>
                      <a:pt x="82" y="74"/>
                    </a:lnTo>
                    <a:lnTo>
                      <a:pt x="82" y="74"/>
                    </a:lnTo>
                    <a:lnTo>
                      <a:pt x="82" y="70"/>
                    </a:lnTo>
                    <a:lnTo>
                      <a:pt x="82" y="66"/>
                    </a:lnTo>
                    <a:lnTo>
                      <a:pt x="82" y="64"/>
                    </a:lnTo>
                    <a:lnTo>
                      <a:pt x="78" y="62"/>
                    </a:lnTo>
                    <a:lnTo>
                      <a:pt x="78" y="62"/>
                    </a:lnTo>
                    <a:lnTo>
                      <a:pt x="68" y="62"/>
                    </a:lnTo>
                    <a:lnTo>
                      <a:pt x="60" y="62"/>
                    </a:lnTo>
                    <a:lnTo>
                      <a:pt x="60" y="62"/>
                    </a:lnTo>
                    <a:lnTo>
                      <a:pt x="58" y="62"/>
                    </a:lnTo>
                    <a:lnTo>
                      <a:pt x="56" y="60"/>
                    </a:lnTo>
                    <a:lnTo>
                      <a:pt x="56" y="54"/>
                    </a:lnTo>
                    <a:lnTo>
                      <a:pt x="62" y="44"/>
                    </a:lnTo>
                    <a:lnTo>
                      <a:pt x="62"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9" name="Freeform 474">
                <a:extLst>
                  <a:ext uri="{FF2B5EF4-FFF2-40B4-BE49-F238E27FC236}">
                    <a16:creationId xmlns:a16="http://schemas.microsoft.com/office/drawing/2014/main" id="{05A96632-BBB9-4398-A360-0659ABDEAA97}"/>
                  </a:ext>
                </a:extLst>
              </p:cNvPr>
              <p:cNvSpPr>
                <a:spLocks/>
              </p:cNvSpPr>
              <p:nvPr/>
            </p:nvSpPr>
            <p:spPr bwMode="auto">
              <a:xfrm>
                <a:off x="5011444" y="2979104"/>
                <a:ext cx="100720" cy="276890"/>
              </a:xfrm>
              <a:custGeom>
                <a:avLst/>
                <a:gdLst/>
                <a:ahLst/>
                <a:cxnLst>
                  <a:cxn ang="0">
                    <a:pos x="6" y="116"/>
                  </a:cxn>
                  <a:cxn ang="0">
                    <a:pos x="0" y="114"/>
                  </a:cxn>
                  <a:cxn ang="0">
                    <a:pos x="0" y="110"/>
                  </a:cxn>
                  <a:cxn ang="0">
                    <a:pos x="4" y="98"/>
                  </a:cxn>
                  <a:cxn ang="0">
                    <a:pos x="16" y="84"/>
                  </a:cxn>
                  <a:cxn ang="0">
                    <a:pos x="22" y="78"/>
                  </a:cxn>
                  <a:cxn ang="0">
                    <a:pos x="20" y="76"/>
                  </a:cxn>
                  <a:cxn ang="0">
                    <a:pos x="16" y="56"/>
                  </a:cxn>
                  <a:cxn ang="0">
                    <a:pos x="20" y="38"/>
                  </a:cxn>
                  <a:cxn ang="0">
                    <a:pos x="26" y="32"/>
                  </a:cxn>
                  <a:cxn ang="0">
                    <a:pos x="22" y="20"/>
                  </a:cxn>
                  <a:cxn ang="0">
                    <a:pos x="24" y="14"/>
                  </a:cxn>
                  <a:cxn ang="0">
                    <a:pos x="18" y="2"/>
                  </a:cxn>
                  <a:cxn ang="0">
                    <a:pos x="36" y="6"/>
                  </a:cxn>
                  <a:cxn ang="0">
                    <a:pos x="36" y="12"/>
                  </a:cxn>
                  <a:cxn ang="0">
                    <a:pos x="40" y="26"/>
                  </a:cxn>
                  <a:cxn ang="0">
                    <a:pos x="40" y="44"/>
                  </a:cxn>
                  <a:cxn ang="0">
                    <a:pos x="44" y="50"/>
                  </a:cxn>
                  <a:cxn ang="0">
                    <a:pos x="36" y="66"/>
                  </a:cxn>
                  <a:cxn ang="0">
                    <a:pos x="36" y="72"/>
                  </a:cxn>
                  <a:cxn ang="0">
                    <a:pos x="38" y="84"/>
                  </a:cxn>
                  <a:cxn ang="0">
                    <a:pos x="38" y="92"/>
                  </a:cxn>
                  <a:cxn ang="0">
                    <a:pos x="36" y="106"/>
                  </a:cxn>
                  <a:cxn ang="0">
                    <a:pos x="42" y="110"/>
                  </a:cxn>
                  <a:cxn ang="0">
                    <a:pos x="44" y="120"/>
                  </a:cxn>
                  <a:cxn ang="0">
                    <a:pos x="52" y="120"/>
                  </a:cxn>
                  <a:cxn ang="0">
                    <a:pos x="54" y="120"/>
                  </a:cxn>
                  <a:cxn ang="0">
                    <a:pos x="58" y="114"/>
                  </a:cxn>
                  <a:cxn ang="0">
                    <a:pos x="70" y="126"/>
                  </a:cxn>
                  <a:cxn ang="0">
                    <a:pos x="68" y="140"/>
                  </a:cxn>
                  <a:cxn ang="0">
                    <a:pos x="68" y="154"/>
                  </a:cxn>
                  <a:cxn ang="0">
                    <a:pos x="62" y="164"/>
                  </a:cxn>
                  <a:cxn ang="0">
                    <a:pos x="58" y="172"/>
                  </a:cxn>
                  <a:cxn ang="0">
                    <a:pos x="58" y="188"/>
                  </a:cxn>
                  <a:cxn ang="0">
                    <a:pos x="54" y="190"/>
                  </a:cxn>
                  <a:cxn ang="0">
                    <a:pos x="46" y="180"/>
                  </a:cxn>
                  <a:cxn ang="0">
                    <a:pos x="40" y="176"/>
                  </a:cxn>
                  <a:cxn ang="0">
                    <a:pos x="34" y="152"/>
                  </a:cxn>
                  <a:cxn ang="0">
                    <a:pos x="38" y="148"/>
                  </a:cxn>
                  <a:cxn ang="0">
                    <a:pos x="36" y="128"/>
                  </a:cxn>
                  <a:cxn ang="0">
                    <a:pos x="30" y="130"/>
                  </a:cxn>
                  <a:cxn ang="0">
                    <a:pos x="22" y="132"/>
                  </a:cxn>
                  <a:cxn ang="0">
                    <a:pos x="14" y="122"/>
                  </a:cxn>
                </a:cxnLst>
                <a:rect l="0" t="0" r="r" b="b"/>
                <a:pathLst>
                  <a:path w="70" h="190">
                    <a:moveTo>
                      <a:pt x="10" y="116"/>
                    </a:moveTo>
                    <a:lnTo>
                      <a:pt x="10" y="116"/>
                    </a:lnTo>
                    <a:lnTo>
                      <a:pt x="6" y="116"/>
                    </a:lnTo>
                    <a:lnTo>
                      <a:pt x="4" y="116"/>
                    </a:lnTo>
                    <a:lnTo>
                      <a:pt x="2" y="116"/>
                    </a:lnTo>
                    <a:lnTo>
                      <a:pt x="0" y="114"/>
                    </a:lnTo>
                    <a:lnTo>
                      <a:pt x="0" y="114"/>
                    </a:lnTo>
                    <a:lnTo>
                      <a:pt x="0" y="112"/>
                    </a:lnTo>
                    <a:lnTo>
                      <a:pt x="0" y="110"/>
                    </a:lnTo>
                    <a:lnTo>
                      <a:pt x="2" y="106"/>
                    </a:lnTo>
                    <a:lnTo>
                      <a:pt x="4" y="98"/>
                    </a:lnTo>
                    <a:lnTo>
                      <a:pt x="4" y="98"/>
                    </a:lnTo>
                    <a:lnTo>
                      <a:pt x="6" y="92"/>
                    </a:lnTo>
                    <a:lnTo>
                      <a:pt x="8" y="88"/>
                    </a:lnTo>
                    <a:lnTo>
                      <a:pt x="16" y="84"/>
                    </a:lnTo>
                    <a:lnTo>
                      <a:pt x="16" y="84"/>
                    </a:lnTo>
                    <a:lnTo>
                      <a:pt x="20" y="80"/>
                    </a:lnTo>
                    <a:lnTo>
                      <a:pt x="22" y="78"/>
                    </a:lnTo>
                    <a:lnTo>
                      <a:pt x="22" y="76"/>
                    </a:lnTo>
                    <a:lnTo>
                      <a:pt x="20" y="76"/>
                    </a:lnTo>
                    <a:lnTo>
                      <a:pt x="20" y="76"/>
                    </a:lnTo>
                    <a:lnTo>
                      <a:pt x="18" y="76"/>
                    </a:lnTo>
                    <a:lnTo>
                      <a:pt x="18" y="72"/>
                    </a:lnTo>
                    <a:lnTo>
                      <a:pt x="16" y="56"/>
                    </a:lnTo>
                    <a:lnTo>
                      <a:pt x="16" y="56"/>
                    </a:lnTo>
                    <a:lnTo>
                      <a:pt x="18" y="42"/>
                    </a:lnTo>
                    <a:lnTo>
                      <a:pt x="20" y="38"/>
                    </a:lnTo>
                    <a:lnTo>
                      <a:pt x="24" y="36"/>
                    </a:lnTo>
                    <a:lnTo>
                      <a:pt x="24" y="36"/>
                    </a:lnTo>
                    <a:lnTo>
                      <a:pt x="26" y="32"/>
                    </a:lnTo>
                    <a:lnTo>
                      <a:pt x="24" y="30"/>
                    </a:lnTo>
                    <a:lnTo>
                      <a:pt x="22" y="26"/>
                    </a:lnTo>
                    <a:lnTo>
                      <a:pt x="22" y="20"/>
                    </a:lnTo>
                    <a:lnTo>
                      <a:pt x="22" y="20"/>
                    </a:lnTo>
                    <a:lnTo>
                      <a:pt x="24" y="16"/>
                    </a:lnTo>
                    <a:lnTo>
                      <a:pt x="24" y="14"/>
                    </a:lnTo>
                    <a:lnTo>
                      <a:pt x="20" y="10"/>
                    </a:lnTo>
                    <a:lnTo>
                      <a:pt x="18" y="6"/>
                    </a:lnTo>
                    <a:lnTo>
                      <a:pt x="18" y="2"/>
                    </a:lnTo>
                    <a:lnTo>
                      <a:pt x="20" y="0"/>
                    </a:lnTo>
                    <a:lnTo>
                      <a:pt x="20" y="0"/>
                    </a:lnTo>
                    <a:lnTo>
                      <a:pt x="36" y="6"/>
                    </a:lnTo>
                    <a:lnTo>
                      <a:pt x="36" y="6"/>
                    </a:lnTo>
                    <a:lnTo>
                      <a:pt x="36" y="8"/>
                    </a:lnTo>
                    <a:lnTo>
                      <a:pt x="36" y="12"/>
                    </a:lnTo>
                    <a:lnTo>
                      <a:pt x="40" y="20"/>
                    </a:lnTo>
                    <a:lnTo>
                      <a:pt x="40" y="20"/>
                    </a:lnTo>
                    <a:lnTo>
                      <a:pt x="40" y="26"/>
                    </a:lnTo>
                    <a:lnTo>
                      <a:pt x="40" y="32"/>
                    </a:lnTo>
                    <a:lnTo>
                      <a:pt x="38" y="40"/>
                    </a:lnTo>
                    <a:lnTo>
                      <a:pt x="40" y="44"/>
                    </a:lnTo>
                    <a:lnTo>
                      <a:pt x="42" y="46"/>
                    </a:lnTo>
                    <a:lnTo>
                      <a:pt x="42" y="46"/>
                    </a:lnTo>
                    <a:lnTo>
                      <a:pt x="44" y="50"/>
                    </a:lnTo>
                    <a:lnTo>
                      <a:pt x="44" y="52"/>
                    </a:lnTo>
                    <a:lnTo>
                      <a:pt x="40" y="60"/>
                    </a:lnTo>
                    <a:lnTo>
                      <a:pt x="36" y="66"/>
                    </a:lnTo>
                    <a:lnTo>
                      <a:pt x="34" y="70"/>
                    </a:lnTo>
                    <a:lnTo>
                      <a:pt x="36" y="72"/>
                    </a:lnTo>
                    <a:lnTo>
                      <a:pt x="36" y="72"/>
                    </a:lnTo>
                    <a:lnTo>
                      <a:pt x="40" y="76"/>
                    </a:lnTo>
                    <a:lnTo>
                      <a:pt x="40" y="80"/>
                    </a:lnTo>
                    <a:lnTo>
                      <a:pt x="38" y="84"/>
                    </a:lnTo>
                    <a:lnTo>
                      <a:pt x="38" y="88"/>
                    </a:lnTo>
                    <a:lnTo>
                      <a:pt x="38" y="88"/>
                    </a:lnTo>
                    <a:lnTo>
                      <a:pt x="38" y="92"/>
                    </a:lnTo>
                    <a:lnTo>
                      <a:pt x="36" y="98"/>
                    </a:lnTo>
                    <a:lnTo>
                      <a:pt x="36" y="102"/>
                    </a:lnTo>
                    <a:lnTo>
                      <a:pt x="36" y="106"/>
                    </a:lnTo>
                    <a:lnTo>
                      <a:pt x="38" y="108"/>
                    </a:lnTo>
                    <a:lnTo>
                      <a:pt x="38" y="108"/>
                    </a:lnTo>
                    <a:lnTo>
                      <a:pt x="42" y="110"/>
                    </a:lnTo>
                    <a:lnTo>
                      <a:pt x="40" y="112"/>
                    </a:lnTo>
                    <a:lnTo>
                      <a:pt x="40" y="114"/>
                    </a:lnTo>
                    <a:lnTo>
                      <a:pt x="44" y="120"/>
                    </a:lnTo>
                    <a:lnTo>
                      <a:pt x="44" y="120"/>
                    </a:lnTo>
                    <a:lnTo>
                      <a:pt x="50" y="122"/>
                    </a:lnTo>
                    <a:lnTo>
                      <a:pt x="52" y="120"/>
                    </a:lnTo>
                    <a:lnTo>
                      <a:pt x="54" y="120"/>
                    </a:lnTo>
                    <a:lnTo>
                      <a:pt x="54" y="120"/>
                    </a:lnTo>
                    <a:lnTo>
                      <a:pt x="54" y="120"/>
                    </a:lnTo>
                    <a:lnTo>
                      <a:pt x="58" y="126"/>
                    </a:lnTo>
                    <a:lnTo>
                      <a:pt x="58" y="122"/>
                    </a:lnTo>
                    <a:lnTo>
                      <a:pt x="58" y="114"/>
                    </a:lnTo>
                    <a:lnTo>
                      <a:pt x="58" y="114"/>
                    </a:lnTo>
                    <a:lnTo>
                      <a:pt x="66" y="122"/>
                    </a:lnTo>
                    <a:lnTo>
                      <a:pt x="70" y="126"/>
                    </a:lnTo>
                    <a:lnTo>
                      <a:pt x="70" y="132"/>
                    </a:lnTo>
                    <a:lnTo>
                      <a:pt x="68" y="140"/>
                    </a:lnTo>
                    <a:lnTo>
                      <a:pt x="68" y="140"/>
                    </a:lnTo>
                    <a:lnTo>
                      <a:pt x="66" y="144"/>
                    </a:lnTo>
                    <a:lnTo>
                      <a:pt x="66" y="148"/>
                    </a:lnTo>
                    <a:lnTo>
                      <a:pt x="68" y="154"/>
                    </a:lnTo>
                    <a:lnTo>
                      <a:pt x="68" y="158"/>
                    </a:lnTo>
                    <a:lnTo>
                      <a:pt x="66" y="162"/>
                    </a:lnTo>
                    <a:lnTo>
                      <a:pt x="62" y="164"/>
                    </a:lnTo>
                    <a:lnTo>
                      <a:pt x="62" y="164"/>
                    </a:lnTo>
                    <a:lnTo>
                      <a:pt x="60" y="168"/>
                    </a:lnTo>
                    <a:lnTo>
                      <a:pt x="58" y="172"/>
                    </a:lnTo>
                    <a:lnTo>
                      <a:pt x="56" y="180"/>
                    </a:lnTo>
                    <a:lnTo>
                      <a:pt x="58" y="186"/>
                    </a:lnTo>
                    <a:lnTo>
                      <a:pt x="58" y="188"/>
                    </a:lnTo>
                    <a:lnTo>
                      <a:pt x="56" y="190"/>
                    </a:lnTo>
                    <a:lnTo>
                      <a:pt x="56" y="190"/>
                    </a:lnTo>
                    <a:lnTo>
                      <a:pt x="54" y="190"/>
                    </a:lnTo>
                    <a:lnTo>
                      <a:pt x="52" y="188"/>
                    </a:lnTo>
                    <a:lnTo>
                      <a:pt x="50" y="184"/>
                    </a:lnTo>
                    <a:lnTo>
                      <a:pt x="46" y="180"/>
                    </a:lnTo>
                    <a:lnTo>
                      <a:pt x="46" y="180"/>
                    </a:lnTo>
                    <a:lnTo>
                      <a:pt x="42" y="180"/>
                    </a:lnTo>
                    <a:lnTo>
                      <a:pt x="40" y="176"/>
                    </a:lnTo>
                    <a:lnTo>
                      <a:pt x="34" y="164"/>
                    </a:lnTo>
                    <a:lnTo>
                      <a:pt x="32" y="154"/>
                    </a:lnTo>
                    <a:lnTo>
                      <a:pt x="34" y="152"/>
                    </a:lnTo>
                    <a:lnTo>
                      <a:pt x="36" y="150"/>
                    </a:lnTo>
                    <a:lnTo>
                      <a:pt x="36" y="150"/>
                    </a:lnTo>
                    <a:lnTo>
                      <a:pt x="38" y="148"/>
                    </a:lnTo>
                    <a:lnTo>
                      <a:pt x="38" y="140"/>
                    </a:lnTo>
                    <a:lnTo>
                      <a:pt x="38" y="132"/>
                    </a:lnTo>
                    <a:lnTo>
                      <a:pt x="36" y="128"/>
                    </a:lnTo>
                    <a:lnTo>
                      <a:pt x="36" y="128"/>
                    </a:lnTo>
                    <a:lnTo>
                      <a:pt x="34" y="128"/>
                    </a:lnTo>
                    <a:lnTo>
                      <a:pt x="30" y="130"/>
                    </a:lnTo>
                    <a:lnTo>
                      <a:pt x="26" y="132"/>
                    </a:lnTo>
                    <a:lnTo>
                      <a:pt x="22" y="132"/>
                    </a:lnTo>
                    <a:lnTo>
                      <a:pt x="22" y="132"/>
                    </a:lnTo>
                    <a:lnTo>
                      <a:pt x="20" y="130"/>
                    </a:lnTo>
                    <a:lnTo>
                      <a:pt x="18" y="126"/>
                    </a:lnTo>
                    <a:lnTo>
                      <a:pt x="14" y="122"/>
                    </a:lnTo>
                    <a:lnTo>
                      <a:pt x="10" y="116"/>
                    </a:lnTo>
                    <a:lnTo>
                      <a:pt x="10" y="11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0" name="Freeform 475">
                <a:extLst>
                  <a:ext uri="{FF2B5EF4-FFF2-40B4-BE49-F238E27FC236}">
                    <a16:creationId xmlns:a16="http://schemas.microsoft.com/office/drawing/2014/main" id="{025B84CC-2CF2-410F-92C5-7A37B2E0CFB3}"/>
                  </a:ext>
                </a:extLst>
              </p:cNvPr>
              <p:cNvSpPr>
                <a:spLocks/>
              </p:cNvSpPr>
              <p:nvPr/>
            </p:nvSpPr>
            <p:spPr bwMode="auto">
              <a:xfrm>
                <a:off x="4775471" y="3203532"/>
                <a:ext cx="241728" cy="250658"/>
              </a:xfrm>
              <a:custGeom>
                <a:avLst/>
                <a:gdLst/>
                <a:ahLst/>
                <a:cxnLst>
                  <a:cxn ang="0">
                    <a:pos x="84" y="168"/>
                  </a:cxn>
                  <a:cxn ang="0">
                    <a:pos x="94" y="166"/>
                  </a:cxn>
                  <a:cxn ang="0">
                    <a:pos x="108" y="170"/>
                  </a:cxn>
                  <a:cxn ang="0">
                    <a:pos x="114" y="170"/>
                  </a:cxn>
                  <a:cxn ang="0">
                    <a:pos x="126" y="172"/>
                  </a:cxn>
                  <a:cxn ang="0">
                    <a:pos x="128" y="172"/>
                  </a:cxn>
                  <a:cxn ang="0">
                    <a:pos x="142" y="146"/>
                  </a:cxn>
                  <a:cxn ang="0">
                    <a:pos x="142" y="142"/>
                  </a:cxn>
                  <a:cxn ang="0">
                    <a:pos x="142" y="138"/>
                  </a:cxn>
                  <a:cxn ang="0">
                    <a:pos x="142" y="134"/>
                  </a:cxn>
                  <a:cxn ang="0">
                    <a:pos x="146" y="134"/>
                  </a:cxn>
                  <a:cxn ang="0">
                    <a:pos x="150" y="126"/>
                  </a:cxn>
                  <a:cxn ang="0">
                    <a:pos x="160" y="116"/>
                  </a:cxn>
                  <a:cxn ang="0">
                    <a:pos x="160" y="110"/>
                  </a:cxn>
                  <a:cxn ang="0">
                    <a:pos x="158" y="106"/>
                  </a:cxn>
                  <a:cxn ang="0">
                    <a:pos x="158" y="102"/>
                  </a:cxn>
                  <a:cxn ang="0">
                    <a:pos x="152" y="96"/>
                  </a:cxn>
                  <a:cxn ang="0">
                    <a:pos x="162" y="80"/>
                  </a:cxn>
                  <a:cxn ang="0">
                    <a:pos x="164" y="74"/>
                  </a:cxn>
                  <a:cxn ang="0">
                    <a:pos x="168" y="70"/>
                  </a:cxn>
                  <a:cxn ang="0">
                    <a:pos x="164" y="58"/>
                  </a:cxn>
                  <a:cxn ang="0">
                    <a:pos x="164" y="52"/>
                  </a:cxn>
                  <a:cxn ang="0">
                    <a:pos x="166" y="40"/>
                  </a:cxn>
                  <a:cxn ang="0">
                    <a:pos x="164" y="32"/>
                  </a:cxn>
                  <a:cxn ang="0">
                    <a:pos x="158" y="24"/>
                  </a:cxn>
                  <a:cxn ang="0">
                    <a:pos x="150" y="24"/>
                  </a:cxn>
                  <a:cxn ang="0">
                    <a:pos x="136" y="18"/>
                  </a:cxn>
                  <a:cxn ang="0">
                    <a:pos x="122" y="12"/>
                  </a:cxn>
                  <a:cxn ang="0">
                    <a:pos x="116" y="12"/>
                  </a:cxn>
                  <a:cxn ang="0">
                    <a:pos x="110" y="0"/>
                  </a:cxn>
                  <a:cxn ang="0">
                    <a:pos x="96" y="4"/>
                  </a:cxn>
                  <a:cxn ang="0">
                    <a:pos x="94" y="4"/>
                  </a:cxn>
                  <a:cxn ang="0">
                    <a:pos x="94" y="6"/>
                  </a:cxn>
                  <a:cxn ang="0">
                    <a:pos x="86" y="10"/>
                  </a:cxn>
                  <a:cxn ang="0">
                    <a:pos x="72" y="20"/>
                  </a:cxn>
                  <a:cxn ang="0">
                    <a:pos x="64" y="34"/>
                  </a:cxn>
                  <a:cxn ang="0">
                    <a:pos x="54" y="50"/>
                  </a:cxn>
                  <a:cxn ang="0">
                    <a:pos x="50" y="52"/>
                  </a:cxn>
                  <a:cxn ang="0">
                    <a:pos x="40" y="54"/>
                  </a:cxn>
                  <a:cxn ang="0">
                    <a:pos x="34" y="54"/>
                  </a:cxn>
                  <a:cxn ang="0">
                    <a:pos x="26" y="54"/>
                  </a:cxn>
                  <a:cxn ang="0">
                    <a:pos x="0" y="54"/>
                  </a:cxn>
                  <a:cxn ang="0">
                    <a:pos x="4" y="66"/>
                  </a:cxn>
                  <a:cxn ang="0">
                    <a:pos x="10" y="72"/>
                  </a:cxn>
                  <a:cxn ang="0">
                    <a:pos x="12" y="82"/>
                  </a:cxn>
                  <a:cxn ang="0">
                    <a:pos x="18" y="98"/>
                  </a:cxn>
                  <a:cxn ang="0">
                    <a:pos x="32" y="112"/>
                  </a:cxn>
                  <a:cxn ang="0">
                    <a:pos x="42" y="126"/>
                  </a:cxn>
                  <a:cxn ang="0">
                    <a:pos x="46" y="130"/>
                  </a:cxn>
                  <a:cxn ang="0">
                    <a:pos x="46" y="134"/>
                  </a:cxn>
                  <a:cxn ang="0">
                    <a:pos x="52" y="148"/>
                  </a:cxn>
                  <a:cxn ang="0">
                    <a:pos x="60" y="156"/>
                  </a:cxn>
                  <a:cxn ang="0">
                    <a:pos x="66" y="158"/>
                  </a:cxn>
                  <a:cxn ang="0">
                    <a:pos x="84" y="164"/>
                  </a:cxn>
                  <a:cxn ang="0">
                    <a:pos x="84" y="168"/>
                  </a:cxn>
                </a:cxnLst>
                <a:rect l="0" t="0" r="r" b="b"/>
                <a:pathLst>
                  <a:path w="168" h="172">
                    <a:moveTo>
                      <a:pt x="84" y="168"/>
                    </a:moveTo>
                    <a:lnTo>
                      <a:pt x="84" y="168"/>
                    </a:lnTo>
                    <a:lnTo>
                      <a:pt x="88" y="166"/>
                    </a:lnTo>
                    <a:lnTo>
                      <a:pt x="94" y="166"/>
                    </a:lnTo>
                    <a:lnTo>
                      <a:pt x="100" y="168"/>
                    </a:lnTo>
                    <a:lnTo>
                      <a:pt x="108" y="170"/>
                    </a:lnTo>
                    <a:lnTo>
                      <a:pt x="114" y="170"/>
                    </a:lnTo>
                    <a:lnTo>
                      <a:pt x="114" y="170"/>
                    </a:lnTo>
                    <a:lnTo>
                      <a:pt x="122" y="170"/>
                    </a:lnTo>
                    <a:lnTo>
                      <a:pt x="126" y="172"/>
                    </a:lnTo>
                    <a:lnTo>
                      <a:pt x="128" y="172"/>
                    </a:lnTo>
                    <a:lnTo>
                      <a:pt x="128" y="172"/>
                    </a:lnTo>
                    <a:lnTo>
                      <a:pt x="142" y="146"/>
                    </a:lnTo>
                    <a:lnTo>
                      <a:pt x="142" y="146"/>
                    </a:lnTo>
                    <a:lnTo>
                      <a:pt x="142" y="144"/>
                    </a:lnTo>
                    <a:lnTo>
                      <a:pt x="142" y="142"/>
                    </a:lnTo>
                    <a:lnTo>
                      <a:pt x="142" y="142"/>
                    </a:lnTo>
                    <a:lnTo>
                      <a:pt x="142" y="138"/>
                    </a:lnTo>
                    <a:lnTo>
                      <a:pt x="142" y="138"/>
                    </a:lnTo>
                    <a:lnTo>
                      <a:pt x="142" y="134"/>
                    </a:lnTo>
                    <a:lnTo>
                      <a:pt x="144" y="134"/>
                    </a:lnTo>
                    <a:lnTo>
                      <a:pt x="146" y="134"/>
                    </a:lnTo>
                    <a:lnTo>
                      <a:pt x="150" y="126"/>
                    </a:lnTo>
                    <a:lnTo>
                      <a:pt x="150" y="126"/>
                    </a:lnTo>
                    <a:lnTo>
                      <a:pt x="156" y="118"/>
                    </a:lnTo>
                    <a:lnTo>
                      <a:pt x="160" y="116"/>
                    </a:lnTo>
                    <a:lnTo>
                      <a:pt x="162" y="116"/>
                    </a:lnTo>
                    <a:lnTo>
                      <a:pt x="160" y="110"/>
                    </a:lnTo>
                    <a:lnTo>
                      <a:pt x="160" y="110"/>
                    </a:lnTo>
                    <a:lnTo>
                      <a:pt x="158" y="106"/>
                    </a:lnTo>
                    <a:lnTo>
                      <a:pt x="160" y="104"/>
                    </a:lnTo>
                    <a:lnTo>
                      <a:pt x="158" y="102"/>
                    </a:lnTo>
                    <a:lnTo>
                      <a:pt x="152" y="96"/>
                    </a:lnTo>
                    <a:lnTo>
                      <a:pt x="152" y="96"/>
                    </a:lnTo>
                    <a:lnTo>
                      <a:pt x="160" y="86"/>
                    </a:lnTo>
                    <a:lnTo>
                      <a:pt x="162" y="80"/>
                    </a:lnTo>
                    <a:lnTo>
                      <a:pt x="162" y="76"/>
                    </a:lnTo>
                    <a:lnTo>
                      <a:pt x="164" y="74"/>
                    </a:lnTo>
                    <a:lnTo>
                      <a:pt x="164" y="74"/>
                    </a:lnTo>
                    <a:lnTo>
                      <a:pt x="168" y="70"/>
                    </a:lnTo>
                    <a:lnTo>
                      <a:pt x="166" y="64"/>
                    </a:lnTo>
                    <a:lnTo>
                      <a:pt x="164" y="58"/>
                    </a:lnTo>
                    <a:lnTo>
                      <a:pt x="164" y="52"/>
                    </a:lnTo>
                    <a:lnTo>
                      <a:pt x="164" y="52"/>
                    </a:lnTo>
                    <a:lnTo>
                      <a:pt x="164" y="44"/>
                    </a:lnTo>
                    <a:lnTo>
                      <a:pt x="166" y="40"/>
                    </a:lnTo>
                    <a:lnTo>
                      <a:pt x="168" y="38"/>
                    </a:lnTo>
                    <a:lnTo>
                      <a:pt x="164" y="32"/>
                    </a:lnTo>
                    <a:lnTo>
                      <a:pt x="164" y="32"/>
                    </a:lnTo>
                    <a:lnTo>
                      <a:pt x="158" y="24"/>
                    </a:lnTo>
                    <a:lnTo>
                      <a:pt x="150" y="24"/>
                    </a:lnTo>
                    <a:lnTo>
                      <a:pt x="150" y="24"/>
                    </a:lnTo>
                    <a:lnTo>
                      <a:pt x="142" y="20"/>
                    </a:lnTo>
                    <a:lnTo>
                      <a:pt x="136" y="18"/>
                    </a:lnTo>
                    <a:lnTo>
                      <a:pt x="132" y="14"/>
                    </a:lnTo>
                    <a:lnTo>
                      <a:pt x="122" y="12"/>
                    </a:lnTo>
                    <a:lnTo>
                      <a:pt x="122" y="12"/>
                    </a:lnTo>
                    <a:lnTo>
                      <a:pt x="116" y="12"/>
                    </a:lnTo>
                    <a:lnTo>
                      <a:pt x="114" y="10"/>
                    </a:lnTo>
                    <a:lnTo>
                      <a:pt x="110" y="0"/>
                    </a:lnTo>
                    <a:lnTo>
                      <a:pt x="110" y="0"/>
                    </a:lnTo>
                    <a:lnTo>
                      <a:pt x="96" y="4"/>
                    </a:lnTo>
                    <a:lnTo>
                      <a:pt x="94" y="4"/>
                    </a:lnTo>
                    <a:lnTo>
                      <a:pt x="94" y="4"/>
                    </a:lnTo>
                    <a:lnTo>
                      <a:pt x="96" y="4"/>
                    </a:lnTo>
                    <a:lnTo>
                      <a:pt x="94" y="6"/>
                    </a:lnTo>
                    <a:lnTo>
                      <a:pt x="86" y="10"/>
                    </a:lnTo>
                    <a:lnTo>
                      <a:pt x="86" y="10"/>
                    </a:lnTo>
                    <a:lnTo>
                      <a:pt x="78" y="14"/>
                    </a:lnTo>
                    <a:lnTo>
                      <a:pt x="72" y="20"/>
                    </a:lnTo>
                    <a:lnTo>
                      <a:pt x="66" y="26"/>
                    </a:lnTo>
                    <a:lnTo>
                      <a:pt x="64" y="34"/>
                    </a:lnTo>
                    <a:lnTo>
                      <a:pt x="58" y="46"/>
                    </a:lnTo>
                    <a:lnTo>
                      <a:pt x="54" y="50"/>
                    </a:lnTo>
                    <a:lnTo>
                      <a:pt x="50" y="52"/>
                    </a:lnTo>
                    <a:lnTo>
                      <a:pt x="50" y="52"/>
                    </a:lnTo>
                    <a:lnTo>
                      <a:pt x="44" y="52"/>
                    </a:lnTo>
                    <a:lnTo>
                      <a:pt x="40" y="54"/>
                    </a:lnTo>
                    <a:lnTo>
                      <a:pt x="38" y="56"/>
                    </a:lnTo>
                    <a:lnTo>
                      <a:pt x="34" y="54"/>
                    </a:lnTo>
                    <a:lnTo>
                      <a:pt x="34" y="54"/>
                    </a:lnTo>
                    <a:lnTo>
                      <a:pt x="26" y="54"/>
                    </a:lnTo>
                    <a:lnTo>
                      <a:pt x="16" y="54"/>
                    </a:lnTo>
                    <a:lnTo>
                      <a:pt x="0" y="54"/>
                    </a:lnTo>
                    <a:lnTo>
                      <a:pt x="0" y="54"/>
                    </a:lnTo>
                    <a:lnTo>
                      <a:pt x="4" y="66"/>
                    </a:lnTo>
                    <a:lnTo>
                      <a:pt x="8" y="70"/>
                    </a:lnTo>
                    <a:lnTo>
                      <a:pt x="10" y="72"/>
                    </a:lnTo>
                    <a:lnTo>
                      <a:pt x="12" y="82"/>
                    </a:lnTo>
                    <a:lnTo>
                      <a:pt x="12" y="82"/>
                    </a:lnTo>
                    <a:lnTo>
                      <a:pt x="14" y="92"/>
                    </a:lnTo>
                    <a:lnTo>
                      <a:pt x="18" y="98"/>
                    </a:lnTo>
                    <a:lnTo>
                      <a:pt x="32" y="112"/>
                    </a:lnTo>
                    <a:lnTo>
                      <a:pt x="32" y="112"/>
                    </a:lnTo>
                    <a:lnTo>
                      <a:pt x="38" y="120"/>
                    </a:lnTo>
                    <a:lnTo>
                      <a:pt x="42" y="126"/>
                    </a:lnTo>
                    <a:lnTo>
                      <a:pt x="44" y="128"/>
                    </a:lnTo>
                    <a:lnTo>
                      <a:pt x="46" y="130"/>
                    </a:lnTo>
                    <a:lnTo>
                      <a:pt x="46" y="130"/>
                    </a:lnTo>
                    <a:lnTo>
                      <a:pt x="46" y="134"/>
                    </a:lnTo>
                    <a:lnTo>
                      <a:pt x="50" y="144"/>
                    </a:lnTo>
                    <a:lnTo>
                      <a:pt x="52" y="148"/>
                    </a:lnTo>
                    <a:lnTo>
                      <a:pt x="54" y="152"/>
                    </a:lnTo>
                    <a:lnTo>
                      <a:pt x="60" y="156"/>
                    </a:lnTo>
                    <a:lnTo>
                      <a:pt x="66" y="158"/>
                    </a:lnTo>
                    <a:lnTo>
                      <a:pt x="66" y="158"/>
                    </a:lnTo>
                    <a:lnTo>
                      <a:pt x="78" y="162"/>
                    </a:lnTo>
                    <a:lnTo>
                      <a:pt x="84" y="164"/>
                    </a:lnTo>
                    <a:lnTo>
                      <a:pt x="84" y="166"/>
                    </a:lnTo>
                    <a:lnTo>
                      <a:pt x="84" y="168"/>
                    </a:lnTo>
                    <a:lnTo>
                      <a:pt x="84" y="16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1" name="Freeform 476">
                <a:extLst>
                  <a:ext uri="{FF2B5EF4-FFF2-40B4-BE49-F238E27FC236}">
                    <a16:creationId xmlns:a16="http://schemas.microsoft.com/office/drawing/2014/main" id="{77716269-D17B-4ECA-A7CF-6C9C1A5B400C}"/>
                  </a:ext>
                </a:extLst>
              </p:cNvPr>
              <p:cNvSpPr>
                <a:spLocks/>
              </p:cNvSpPr>
              <p:nvPr/>
            </p:nvSpPr>
            <p:spPr bwMode="auto">
              <a:xfrm>
                <a:off x="4605687" y="3282226"/>
                <a:ext cx="290648" cy="326438"/>
              </a:xfrm>
              <a:custGeom>
                <a:avLst/>
                <a:gdLst/>
                <a:ahLst/>
                <a:cxnLst>
                  <a:cxn ang="0">
                    <a:pos x="0" y="180"/>
                  </a:cxn>
                  <a:cxn ang="0">
                    <a:pos x="24" y="106"/>
                  </a:cxn>
                  <a:cxn ang="0">
                    <a:pos x="28" y="22"/>
                  </a:cxn>
                  <a:cxn ang="0">
                    <a:pos x="68" y="10"/>
                  </a:cxn>
                  <a:cxn ang="0">
                    <a:pos x="78" y="10"/>
                  </a:cxn>
                  <a:cxn ang="0">
                    <a:pos x="88" y="18"/>
                  </a:cxn>
                  <a:cxn ang="0">
                    <a:pos x="94" y="16"/>
                  </a:cxn>
                  <a:cxn ang="0">
                    <a:pos x="102" y="8"/>
                  </a:cxn>
                  <a:cxn ang="0">
                    <a:pos x="112" y="6"/>
                  </a:cxn>
                  <a:cxn ang="0">
                    <a:pos x="118" y="0"/>
                  </a:cxn>
                  <a:cxn ang="0">
                    <a:pos x="126" y="16"/>
                  </a:cxn>
                  <a:cxn ang="0">
                    <a:pos x="130" y="28"/>
                  </a:cxn>
                  <a:cxn ang="0">
                    <a:pos x="132" y="38"/>
                  </a:cxn>
                  <a:cxn ang="0">
                    <a:pos x="150" y="58"/>
                  </a:cxn>
                  <a:cxn ang="0">
                    <a:pos x="156" y="66"/>
                  </a:cxn>
                  <a:cxn ang="0">
                    <a:pos x="162" y="74"/>
                  </a:cxn>
                  <a:cxn ang="0">
                    <a:pos x="164" y="76"/>
                  </a:cxn>
                  <a:cxn ang="0">
                    <a:pos x="168" y="90"/>
                  </a:cxn>
                  <a:cxn ang="0">
                    <a:pos x="172" y="98"/>
                  </a:cxn>
                  <a:cxn ang="0">
                    <a:pos x="184" y="104"/>
                  </a:cxn>
                  <a:cxn ang="0">
                    <a:pos x="196" y="108"/>
                  </a:cxn>
                  <a:cxn ang="0">
                    <a:pos x="202" y="112"/>
                  </a:cxn>
                  <a:cxn ang="0">
                    <a:pos x="202" y="114"/>
                  </a:cxn>
                  <a:cxn ang="0">
                    <a:pos x="196" y="118"/>
                  </a:cxn>
                  <a:cxn ang="0">
                    <a:pos x="188" y="120"/>
                  </a:cxn>
                  <a:cxn ang="0">
                    <a:pos x="182" y="122"/>
                  </a:cxn>
                  <a:cxn ang="0">
                    <a:pos x="176" y="130"/>
                  </a:cxn>
                  <a:cxn ang="0">
                    <a:pos x="166" y="136"/>
                  </a:cxn>
                  <a:cxn ang="0">
                    <a:pos x="158" y="144"/>
                  </a:cxn>
                  <a:cxn ang="0">
                    <a:pos x="150" y="158"/>
                  </a:cxn>
                  <a:cxn ang="0">
                    <a:pos x="138" y="168"/>
                  </a:cxn>
                  <a:cxn ang="0">
                    <a:pos x="126" y="190"/>
                  </a:cxn>
                  <a:cxn ang="0">
                    <a:pos x="118" y="192"/>
                  </a:cxn>
                  <a:cxn ang="0">
                    <a:pos x="104" y="198"/>
                  </a:cxn>
                  <a:cxn ang="0">
                    <a:pos x="94" y="196"/>
                  </a:cxn>
                  <a:cxn ang="0">
                    <a:pos x="88" y="194"/>
                  </a:cxn>
                  <a:cxn ang="0">
                    <a:pos x="88" y="190"/>
                  </a:cxn>
                  <a:cxn ang="0">
                    <a:pos x="84" y="190"/>
                  </a:cxn>
                  <a:cxn ang="0">
                    <a:pos x="66" y="194"/>
                  </a:cxn>
                  <a:cxn ang="0">
                    <a:pos x="60" y="202"/>
                  </a:cxn>
                  <a:cxn ang="0">
                    <a:pos x="62" y="204"/>
                  </a:cxn>
                  <a:cxn ang="0">
                    <a:pos x="62" y="206"/>
                  </a:cxn>
                  <a:cxn ang="0">
                    <a:pos x="54" y="212"/>
                  </a:cxn>
                  <a:cxn ang="0">
                    <a:pos x="50" y="218"/>
                  </a:cxn>
                  <a:cxn ang="0">
                    <a:pos x="48" y="220"/>
                  </a:cxn>
                  <a:cxn ang="0">
                    <a:pos x="42" y="222"/>
                  </a:cxn>
                  <a:cxn ang="0">
                    <a:pos x="42" y="224"/>
                  </a:cxn>
                  <a:cxn ang="0">
                    <a:pos x="34" y="224"/>
                  </a:cxn>
                  <a:cxn ang="0">
                    <a:pos x="28" y="224"/>
                  </a:cxn>
                  <a:cxn ang="0">
                    <a:pos x="22" y="222"/>
                  </a:cxn>
                  <a:cxn ang="0">
                    <a:pos x="26" y="212"/>
                  </a:cxn>
                  <a:cxn ang="0">
                    <a:pos x="24" y="198"/>
                  </a:cxn>
                  <a:cxn ang="0">
                    <a:pos x="16" y="188"/>
                  </a:cxn>
                  <a:cxn ang="0">
                    <a:pos x="0" y="180"/>
                  </a:cxn>
                </a:cxnLst>
                <a:rect l="0" t="0" r="r" b="b"/>
                <a:pathLst>
                  <a:path w="202" h="224">
                    <a:moveTo>
                      <a:pt x="0" y="180"/>
                    </a:moveTo>
                    <a:lnTo>
                      <a:pt x="0" y="180"/>
                    </a:lnTo>
                    <a:lnTo>
                      <a:pt x="4" y="106"/>
                    </a:lnTo>
                    <a:lnTo>
                      <a:pt x="24" y="106"/>
                    </a:lnTo>
                    <a:lnTo>
                      <a:pt x="28" y="22"/>
                    </a:lnTo>
                    <a:lnTo>
                      <a:pt x="28" y="22"/>
                    </a:lnTo>
                    <a:lnTo>
                      <a:pt x="68" y="10"/>
                    </a:lnTo>
                    <a:lnTo>
                      <a:pt x="68" y="10"/>
                    </a:lnTo>
                    <a:lnTo>
                      <a:pt x="72" y="10"/>
                    </a:lnTo>
                    <a:lnTo>
                      <a:pt x="78" y="10"/>
                    </a:lnTo>
                    <a:lnTo>
                      <a:pt x="84" y="14"/>
                    </a:lnTo>
                    <a:lnTo>
                      <a:pt x="88" y="18"/>
                    </a:lnTo>
                    <a:lnTo>
                      <a:pt x="92" y="18"/>
                    </a:lnTo>
                    <a:lnTo>
                      <a:pt x="94" y="16"/>
                    </a:lnTo>
                    <a:lnTo>
                      <a:pt x="94" y="16"/>
                    </a:lnTo>
                    <a:lnTo>
                      <a:pt x="102" y="8"/>
                    </a:lnTo>
                    <a:lnTo>
                      <a:pt x="108" y="6"/>
                    </a:lnTo>
                    <a:lnTo>
                      <a:pt x="112" y="6"/>
                    </a:lnTo>
                    <a:lnTo>
                      <a:pt x="118" y="0"/>
                    </a:lnTo>
                    <a:lnTo>
                      <a:pt x="118" y="0"/>
                    </a:lnTo>
                    <a:lnTo>
                      <a:pt x="122" y="12"/>
                    </a:lnTo>
                    <a:lnTo>
                      <a:pt x="126" y="16"/>
                    </a:lnTo>
                    <a:lnTo>
                      <a:pt x="128" y="18"/>
                    </a:lnTo>
                    <a:lnTo>
                      <a:pt x="130" y="28"/>
                    </a:lnTo>
                    <a:lnTo>
                      <a:pt x="130" y="28"/>
                    </a:lnTo>
                    <a:lnTo>
                      <a:pt x="132" y="38"/>
                    </a:lnTo>
                    <a:lnTo>
                      <a:pt x="136" y="44"/>
                    </a:lnTo>
                    <a:lnTo>
                      <a:pt x="150" y="58"/>
                    </a:lnTo>
                    <a:lnTo>
                      <a:pt x="150" y="58"/>
                    </a:lnTo>
                    <a:lnTo>
                      <a:pt x="156" y="66"/>
                    </a:lnTo>
                    <a:lnTo>
                      <a:pt x="160" y="72"/>
                    </a:lnTo>
                    <a:lnTo>
                      <a:pt x="162" y="74"/>
                    </a:lnTo>
                    <a:lnTo>
                      <a:pt x="164" y="76"/>
                    </a:lnTo>
                    <a:lnTo>
                      <a:pt x="164" y="76"/>
                    </a:lnTo>
                    <a:lnTo>
                      <a:pt x="164" y="80"/>
                    </a:lnTo>
                    <a:lnTo>
                      <a:pt x="168" y="90"/>
                    </a:lnTo>
                    <a:lnTo>
                      <a:pt x="170" y="94"/>
                    </a:lnTo>
                    <a:lnTo>
                      <a:pt x="172" y="98"/>
                    </a:lnTo>
                    <a:lnTo>
                      <a:pt x="178" y="102"/>
                    </a:lnTo>
                    <a:lnTo>
                      <a:pt x="184" y="104"/>
                    </a:lnTo>
                    <a:lnTo>
                      <a:pt x="184" y="104"/>
                    </a:lnTo>
                    <a:lnTo>
                      <a:pt x="196" y="108"/>
                    </a:lnTo>
                    <a:lnTo>
                      <a:pt x="202" y="110"/>
                    </a:lnTo>
                    <a:lnTo>
                      <a:pt x="202" y="112"/>
                    </a:lnTo>
                    <a:lnTo>
                      <a:pt x="202" y="114"/>
                    </a:lnTo>
                    <a:lnTo>
                      <a:pt x="202" y="114"/>
                    </a:lnTo>
                    <a:lnTo>
                      <a:pt x="198" y="116"/>
                    </a:lnTo>
                    <a:lnTo>
                      <a:pt x="196" y="118"/>
                    </a:lnTo>
                    <a:lnTo>
                      <a:pt x="194" y="120"/>
                    </a:lnTo>
                    <a:lnTo>
                      <a:pt x="188" y="120"/>
                    </a:lnTo>
                    <a:lnTo>
                      <a:pt x="188" y="120"/>
                    </a:lnTo>
                    <a:lnTo>
                      <a:pt x="182" y="122"/>
                    </a:lnTo>
                    <a:lnTo>
                      <a:pt x="180" y="126"/>
                    </a:lnTo>
                    <a:lnTo>
                      <a:pt x="176" y="130"/>
                    </a:lnTo>
                    <a:lnTo>
                      <a:pt x="166" y="136"/>
                    </a:lnTo>
                    <a:lnTo>
                      <a:pt x="166" y="136"/>
                    </a:lnTo>
                    <a:lnTo>
                      <a:pt x="162" y="138"/>
                    </a:lnTo>
                    <a:lnTo>
                      <a:pt x="158" y="144"/>
                    </a:lnTo>
                    <a:lnTo>
                      <a:pt x="150" y="158"/>
                    </a:lnTo>
                    <a:lnTo>
                      <a:pt x="150" y="158"/>
                    </a:lnTo>
                    <a:lnTo>
                      <a:pt x="144" y="164"/>
                    </a:lnTo>
                    <a:lnTo>
                      <a:pt x="138" y="168"/>
                    </a:lnTo>
                    <a:lnTo>
                      <a:pt x="132" y="174"/>
                    </a:lnTo>
                    <a:lnTo>
                      <a:pt x="126" y="190"/>
                    </a:lnTo>
                    <a:lnTo>
                      <a:pt x="126" y="190"/>
                    </a:lnTo>
                    <a:lnTo>
                      <a:pt x="118" y="192"/>
                    </a:lnTo>
                    <a:lnTo>
                      <a:pt x="112" y="194"/>
                    </a:lnTo>
                    <a:lnTo>
                      <a:pt x="104" y="198"/>
                    </a:lnTo>
                    <a:lnTo>
                      <a:pt x="100" y="198"/>
                    </a:lnTo>
                    <a:lnTo>
                      <a:pt x="94" y="196"/>
                    </a:lnTo>
                    <a:lnTo>
                      <a:pt x="94" y="196"/>
                    </a:lnTo>
                    <a:lnTo>
                      <a:pt x="88" y="194"/>
                    </a:lnTo>
                    <a:lnTo>
                      <a:pt x="88" y="192"/>
                    </a:lnTo>
                    <a:lnTo>
                      <a:pt x="88" y="190"/>
                    </a:lnTo>
                    <a:lnTo>
                      <a:pt x="84" y="190"/>
                    </a:lnTo>
                    <a:lnTo>
                      <a:pt x="84" y="190"/>
                    </a:lnTo>
                    <a:lnTo>
                      <a:pt x="74" y="190"/>
                    </a:lnTo>
                    <a:lnTo>
                      <a:pt x="66" y="194"/>
                    </a:lnTo>
                    <a:lnTo>
                      <a:pt x="62" y="198"/>
                    </a:lnTo>
                    <a:lnTo>
                      <a:pt x="60" y="202"/>
                    </a:lnTo>
                    <a:lnTo>
                      <a:pt x="62" y="204"/>
                    </a:lnTo>
                    <a:lnTo>
                      <a:pt x="62" y="204"/>
                    </a:lnTo>
                    <a:lnTo>
                      <a:pt x="62" y="206"/>
                    </a:lnTo>
                    <a:lnTo>
                      <a:pt x="62" y="206"/>
                    </a:lnTo>
                    <a:lnTo>
                      <a:pt x="58" y="208"/>
                    </a:lnTo>
                    <a:lnTo>
                      <a:pt x="54" y="212"/>
                    </a:lnTo>
                    <a:lnTo>
                      <a:pt x="50" y="218"/>
                    </a:lnTo>
                    <a:lnTo>
                      <a:pt x="50" y="218"/>
                    </a:lnTo>
                    <a:lnTo>
                      <a:pt x="48" y="220"/>
                    </a:lnTo>
                    <a:lnTo>
                      <a:pt x="48" y="220"/>
                    </a:lnTo>
                    <a:lnTo>
                      <a:pt x="46" y="218"/>
                    </a:lnTo>
                    <a:lnTo>
                      <a:pt x="42" y="222"/>
                    </a:lnTo>
                    <a:lnTo>
                      <a:pt x="42" y="222"/>
                    </a:lnTo>
                    <a:lnTo>
                      <a:pt x="42" y="224"/>
                    </a:lnTo>
                    <a:lnTo>
                      <a:pt x="38" y="224"/>
                    </a:lnTo>
                    <a:lnTo>
                      <a:pt x="34" y="224"/>
                    </a:lnTo>
                    <a:lnTo>
                      <a:pt x="28" y="224"/>
                    </a:lnTo>
                    <a:lnTo>
                      <a:pt x="28" y="224"/>
                    </a:lnTo>
                    <a:lnTo>
                      <a:pt x="22" y="224"/>
                    </a:lnTo>
                    <a:lnTo>
                      <a:pt x="22" y="222"/>
                    </a:lnTo>
                    <a:lnTo>
                      <a:pt x="26" y="212"/>
                    </a:lnTo>
                    <a:lnTo>
                      <a:pt x="26" y="212"/>
                    </a:lnTo>
                    <a:lnTo>
                      <a:pt x="26" y="206"/>
                    </a:lnTo>
                    <a:lnTo>
                      <a:pt x="24" y="198"/>
                    </a:lnTo>
                    <a:lnTo>
                      <a:pt x="20" y="192"/>
                    </a:lnTo>
                    <a:lnTo>
                      <a:pt x="16" y="188"/>
                    </a:lnTo>
                    <a:lnTo>
                      <a:pt x="10" y="184"/>
                    </a:lnTo>
                    <a:lnTo>
                      <a:pt x="0" y="180"/>
                    </a:lnTo>
                    <a:lnTo>
                      <a:pt x="0" y="18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2" name="Freeform 477">
                <a:extLst>
                  <a:ext uri="{FF2B5EF4-FFF2-40B4-BE49-F238E27FC236}">
                    <a16:creationId xmlns:a16="http://schemas.microsoft.com/office/drawing/2014/main" id="{89DD1D1E-34CB-46E2-86F1-9112CE3866C4}"/>
                  </a:ext>
                </a:extLst>
              </p:cNvPr>
              <p:cNvSpPr>
                <a:spLocks/>
              </p:cNvSpPr>
              <p:nvPr/>
            </p:nvSpPr>
            <p:spPr bwMode="auto">
              <a:xfrm>
                <a:off x="4375468" y="3255994"/>
                <a:ext cx="400003" cy="419709"/>
              </a:xfrm>
              <a:custGeom>
                <a:avLst/>
                <a:gdLst/>
                <a:ahLst/>
                <a:cxnLst>
                  <a:cxn ang="0">
                    <a:pos x="0" y="10"/>
                  </a:cxn>
                  <a:cxn ang="0">
                    <a:pos x="4" y="30"/>
                  </a:cxn>
                  <a:cxn ang="0">
                    <a:pos x="18" y="60"/>
                  </a:cxn>
                  <a:cxn ang="0">
                    <a:pos x="20" y="72"/>
                  </a:cxn>
                  <a:cxn ang="0">
                    <a:pos x="22" y="82"/>
                  </a:cxn>
                  <a:cxn ang="0">
                    <a:pos x="38" y="118"/>
                  </a:cxn>
                  <a:cxn ang="0">
                    <a:pos x="54" y="146"/>
                  </a:cxn>
                  <a:cxn ang="0">
                    <a:pos x="56" y="150"/>
                  </a:cxn>
                  <a:cxn ang="0">
                    <a:pos x="54" y="162"/>
                  </a:cxn>
                  <a:cxn ang="0">
                    <a:pos x="54" y="172"/>
                  </a:cxn>
                  <a:cxn ang="0">
                    <a:pos x="54" y="180"/>
                  </a:cxn>
                  <a:cxn ang="0">
                    <a:pos x="60" y="214"/>
                  </a:cxn>
                  <a:cxn ang="0">
                    <a:pos x="68" y="244"/>
                  </a:cxn>
                  <a:cxn ang="0">
                    <a:pos x="68" y="248"/>
                  </a:cxn>
                  <a:cxn ang="0">
                    <a:pos x="70" y="262"/>
                  </a:cxn>
                  <a:cxn ang="0">
                    <a:pos x="80" y="282"/>
                  </a:cxn>
                  <a:cxn ang="0">
                    <a:pos x="92" y="274"/>
                  </a:cxn>
                  <a:cxn ang="0">
                    <a:pos x="104" y="270"/>
                  </a:cxn>
                  <a:cxn ang="0">
                    <a:pos x="108" y="272"/>
                  </a:cxn>
                  <a:cxn ang="0">
                    <a:pos x="110" y="280"/>
                  </a:cxn>
                  <a:cxn ang="0">
                    <a:pos x="118" y="288"/>
                  </a:cxn>
                  <a:cxn ang="0">
                    <a:pos x="122" y="288"/>
                  </a:cxn>
                  <a:cxn ang="0">
                    <a:pos x="136" y="286"/>
                  </a:cxn>
                  <a:cxn ang="0">
                    <a:pos x="144" y="282"/>
                  </a:cxn>
                  <a:cxn ang="0">
                    <a:pos x="152" y="276"/>
                  </a:cxn>
                  <a:cxn ang="0">
                    <a:pos x="160" y="198"/>
                  </a:cxn>
                  <a:cxn ang="0">
                    <a:pos x="164" y="124"/>
                  </a:cxn>
                  <a:cxn ang="0">
                    <a:pos x="188" y="40"/>
                  </a:cxn>
                  <a:cxn ang="0">
                    <a:pos x="228" y="28"/>
                  </a:cxn>
                  <a:cxn ang="0">
                    <a:pos x="232" y="28"/>
                  </a:cxn>
                  <a:cxn ang="0">
                    <a:pos x="244" y="32"/>
                  </a:cxn>
                  <a:cxn ang="0">
                    <a:pos x="252" y="36"/>
                  </a:cxn>
                  <a:cxn ang="0">
                    <a:pos x="254" y="34"/>
                  </a:cxn>
                  <a:cxn ang="0">
                    <a:pos x="268" y="24"/>
                  </a:cxn>
                  <a:cxn ang="0">
                    <a:pos x="278" y="18"/>
                  </a:cxn>
                  <a:cxn ang="0">
                    <a:pos x="274" y="16"/>
                  </a:cxn>
                  <a:cxn ang="0">
                    <a:pos x="268" y="10"/>
                  </a:cxn>
                  <a:cxn ang="0">
                    <a:pos x="260" y="12"/>
                  </a:cxn>
                  <a:cxn ang="0">
                    <a:pos x="244" y="12"/>
                  </a:cxn>
                  <a:cxn ang="0">
                    <a:pos x="234" y="12"/>
                  </a:cxn>
                  <a:cxn ang="0">
                    <a:pos x="204" y="22"/>
                  </a:cxn>
                  <a:cxn ang="0">
                    <a:pos x="184" y="22"/>
                  </a:cxn>
                  <a:cxn ang="0">
                    <a:pos x="176" y="20"/>
                  </a:cxn>
                  <a:cxn ang="0">
                    <a:pos x="160" y="22"/>
                  </a:cxn>
                  <a:cxn ang="0">
                    <a:pos x="160" y="20"/>
                  </a:cxn>
                  <a:cxn ang="0">
                    <a:pos x="134" y="10"/>
                  </a:cxn>
                  <a:cxn ang="0">
                    <a:pos x="134" y="8"/>
                  </a:cxn>
                  <a:cxn ang="0">
                    <a:pos x="60" y="8"/>
                  </a:cxn>
                  <a:cxn ang="0">
                    <a:pos x="48" y="6"/>
                  </a:cxn>
                  <a:cxn ang="0">
                    <a:pos x="32" y="2"/>
                  </a:cxn>
                  <a:cxn ang="0">
                    <a:pos x="24" y="2"/>
                  </a:cxn>
                  <a:cxn ang="0">
                    <a:pos x="18" y="6"/>
                  </a:cxn>
                  <a:cxn ang="0">
                    <a:pos x="12" y="6"/>
                  </a:cxn>
                  <a:cxn ang="0">
                    <a:pos x="0" y="10"/>
                  </a:cxn>
                </a:cxnLst>
                <a:rect l="0" t="0" r="r" b="b"/>
                <a:pathLst>
                  <a:path w="278" h="288">
                    <a:moveTo>
                      <a:pt x="0" y="10"/>
                    </a:moveTo>
                    <a:lnTo>
                      <a:pt x="0" y="10"/>
                    </a:lnTo>
                    <a:lnTo>
                      <a:pt x="2" y="20"/>
                    </a:lnTo>
                    <a:lnTo>
                      <a:pt x="4" y="30"/>
                    </a:lnTo>
                    <a:lnTo>
                      <a:pt x="10" y="46"/>
                    </a:lnTo>
                    <a:lnTo>
                      <a:pt x="18" y="60"/>
                    </a:lnTo>
                    <a:lnTo>
                      <a:pt x="20" y="66"/>
                    </a:lnTo>
                    <a:lnTo>
                      <a:pt x="20" y="72"/>
                    </a:lnTo>
                    <a:lnTo>
                      <a:pt x="20" y="72"/>
                    </a:lnTo>
                    <a:lnTo>
                      <a:pt x="22" y="82"/>
                    </a:lnTo>
                    <a:lnTo>
                      <a:pt x="26" y="92"/>
                    </a:lnTo>
                    <a:lnTo>
                      <a:pt x="38" y="118"/>
                    </a:lnTo>
                    <a:lnTo>
                      <a:pt x="52" y="138"/>
                    </a:lnTo>
                    <a:lnTo>
                      <a:pt x="54" y="146"/>
                    </a:lnTo>
                    <a:lnTo>
                      <a:pt x="56" y="150"/>
                    </a:lnTo>
                    <a:lnTo>
                      <a:pt x="56" y="150"/>
                    </a:lnTo>
                    <a:lnTo>
                      <a:pt x="54" y="158"/>
                    </a:lnTo>
                    <a:lnTo>
                      <a:pt x="54" y="162"/>
                    </a:lnTo>
                    <a:lnTo>
                      <a:pt x="56" y="164"/>
                    </a:lnTo>
                    <a:lnTo>
                      <a:pt x="54" y="172"/>
                    </a:lnTo>
                    <a:lnTo>
                      <a:pt x="54" y="172"/>
                    </a:lnTo>
                    <a:lnTo>
                      <a:pt x="54" y="180"/>
                    </a:lnTo>
                    <a:lnTo>
                      <a:pt x="56" y="190"/>
                    </a:lnTo>
                    <a:lnTo>
                      <a:pt x="60" y="214"/>
                    </a:lnTo>
                    <a:lnTo>
                      <a:pt x="66" y="236"/>
                    </a:lnTo>
                    <a:lnTo>
                      <a:pt x="68" y="244"/>
                    </a:lnTo>
                    <a:lnTo>
                      <a:pt x="68" y="248"/>
                    </a:lnTo>
                    <a:lnTo>
                      <a:pt x="68" y="248"/>
                    </a:lnTo>
                    <a:lnTo>
                      <a:pt x="68" y="254"/>
                    </a:lnTo>
                    <a:lnTo>
                      <a:pt x="70" y="262"/>
                    </a:lnTo>
                    <a:lnTo>
                      <a:pt x="74" y="272"/>
                    </a:lnTo>
                    <a:lnTo>
                      <a:pt x="80" y="282"/>
                    </a:lnTo>
                    <a:lnTo>
                      <a:pt x="80" y="282"/>
                    </a:lnTo>
                    <a:lnTo>
                      <a:pt x="92" y="274"/>
                    </a:lnTo>
                    <a:lnTo>
                      <a:pt x="98" y="272"/>
                    </a:lnTo>
                    <a:lnTo>
                      <a:pt x="104" y="270"/>
                    </a:lnTo>
                    <a:lnTo>
                      <a:pt x="104" y="270"/>
                    </a:lnTo>
                    <a:lnTo>
                      <a:pt x="108" y="272"/>
                    </a:lnTo>
                    <a:lnTo>
                      <a:pt x="108" y="274"/>
                    </a:lnTo>
                    <a:lnTo>
                      <a:pt x="110" y="280"/>
                    </a:lnTo>
                    <a:lnTo>
                      <a:pt x="114" y="286"/>
                    </a:lnTo>
                    <a:lnTo>
                      <a:pt x="118" y="288"/>
                    </a:lnTo>
                    <a:lnTo>
                      <a:pt x="122" y="288"/>
                    </a:lnTo>
                    <a:lnTo>
                      <a:pt x="122" y="288"/>
                    </a:lnTo>
                    <a:lnTo>
                      <a:pt x="130" y="288"/>
                    </a:lnTo>
                    <a:lnTo>
                      <a:pt x="136" y="286"/>
                    </a:lnTo>
                    <a:lnTo>
                      <a:pt x="140" y="284"/>
                    </a:lnTo>
                    <a:lnTo>
                      <a:pt x="144" y="282"/>
                    </a:lnTo>
                    <a:lnTo>
                      <a:pt x="148" y="278"/>
                    </a:lnTo>
                    <a:lnTo>
                      <a:pt x="152" y="276"/>
                    </a:lnTo>
                    <a:lnTo>
                      <a:pt x="156" y="276"/>
                    </a:lnTo>
                    <a:lnTo>
                      <a:pt x="160" y="198"/>
                    </a:lnTo>
                    <a:lnTo>
                      <a:pt x="160" y="198"/>
                    </a:lnTo>
                    <a:lnTo>
                      <a:pt x="164" y="124"/>
                    </a:lnTo>
                    <a:lnTo>
                      <a:pt x="184" y="124"/>
                    </a:lnTo>
                    <a:lnTo>
                      <a:pt x="188" y="40"/>
                    </a:lnTo>
                    <a:lnTo>
                      <a:pt x="188" y="40"/>
                    </a:lnTo>
                    <a:lnTo>
                      <a:pt x="228" y="28"/>
                    </a:lnTo>
                    <a:lnTo>
                      <a:pt x="228" y="28"/>
                    </a:lnTo>
                    <a:lnTo>
                      <a:pt x="232" y="28"/>
                    </a:lnTo>
                    <a:lnTo>
                      <a:pt x="238" y="28"/>
                    </a:lnTo>
                    <a:lnTo>
                      <a:pt x="244" y="32"/>
                    </a:lnTo>
                    <a:lnTo>
                      <a:pt x="248" y="36"/>
                    </a:lnTo>
                    <a:lnTo>
                      <a:pt x="252" y="36"/>
                    </a:lnTo>
                    <a:lnTo>
                      <a:pt x="254" y="34"/>
                    </a:lnTo>
                    <a:lnTo>
                      <a:pt x="254" y="34"/>
                    </a:lnTo>
                    <a:lnTo>
                      <a:pt x="262" y="26"/>
                    </a:lnTo>
                    <a:lnTo>
                      <a:pt x="268" y="24"/>
                    </a:lnTo>
                    <a:lnTo>
                      <a:pt x="272" y="24"/>
                    </a:lnTo>
                    <a:lnTo>
                      <a:pt x="278" y="18"/>
                    </a:lnTo>
                    <a:lnTo>
                      <a:pt x="278" y="18"/>
                    </a:lnTo>
                    <a:lnTo>
                      <a:pt x="274" y="16"/>
                    </a:lnTo>
                    <a:lnTo>
                      <a:pt x="272" y="12"/>
                    </a:lnTo>
                    <a:lnTo>
                      <a:pt x="268" y="10"/>
                    </a:lnTo>
                    <a:lnTo>
                      <a:pt x="260" y="12"/>
                    </a:lnTo>
                    <a:lnTo>
                      <a:pt x="260" y="12"/>
                    </a:lnTo>
                    <a:lnTo>
                      <a:pt x="250" y="12"/>
                    </a:lnTo>
                    <a:lnTo>
                      <a:pt x="244" y="12"/>
                    </a:lnTo>
                    <a:lnTo>
                      <a:pt x="240" y="12"/>
                    </a:lnTo>
                    <a:lnTo>
                      <a:pt x="234" y="12"/>
                    </a:lnTo>
                    <a:lnTo>
                      <a:pt x="234" y="12"/>
                    </a:lnTo>
                    <a:lnTo>
                      <a:pt x="204" y="22"/>
                    </a:lnTo>
                    <a:lnTo>
                      <a:pt x="190" y="24"/>
                    </a:lnTo>
                    <a:lnTo>
                      <a:pt x="184" y="22"/>
                    </a:lnTo>
                    <a:lnTo>
                      <a:pt x="176" y="20"/>
                    </a:lnTo>
                    <a:lnTo>
                      <a:pt x="176" y="20"/>
                    </a:lnTo>
                    <a:lnTo>
                      <a:pt x="162" y="22"/>
                    </a:lnTo>
                    <a:lnTo>
                      <a:pt x="160" y="22"/>
                    </a:lnTo>
                    <a:lnTo>
                      <a:pt x="160" y="20"/>
                    </a:lnTo>
                    <a:lnTo>
                      <a:pt x="160" y="20"/>
                    </a:lnTo>
                    <a:lnTo>
                      <a:pt x="142" y="14"/>
                    </a:lnTo>
                    <a:lnTo>
                      <a:pt x="134" y="10"/>
                    </a:lnTo>
                    <a:lnTo>
                      <a:pt x="134" y="8"/>
                    </a:lnTo>
                    <a:lnTo>
                      <a:pt x="134" y="8"/>
                    </a:lnTo>
                    <a:lnTo>
                      <a:pt x="134" y="8"/>
                    </a:lnTo>
                    <a:lnTo>
                      <a:pt x="60" y="8"/>
                    </a:lnTo>
                    <a:lnTo>
                      <a:pt x="60" y="8"/>
                    </a:lnTo>
                    <a:lnTo>
                      <a:pt x="48" y="6"/>
                    </a:lnTo>
                    <a:lnTo>
                      <a:pt x="40" y="6"/>
                    </a:lnTo>
                    <a:lnTo>
                      <a:pt x="32" y="2"/>
                    </a:lnTo>
                    <a:lnTo>
                      <a:pt x="30" y="0"/>
                    </a:lnTo>
                    <a:lnTo>
                      <a:pt x="24" y="2"/>
                    </a:lnTo>
                    <a:lnTo>
                      <a:pt x="24" y="2"/>
                    </a:lnTo>
                    <a:lnTo>
                      <a:pt x="18" y="6"/>
                    </a:lnTo>
                    <a:lnTo>
                      <a:pt x="16" y="4"/>
                    </a:lnTo>
                    <a:lnTo>
                      <a:pt x="12" y="6"/>
                    </a:lnTo>
                    <a:lnTo>
                      <a:pt x="0" y="10"/>
                    </a:lnTo>
                    <a:lnTo>
                      <a:pt x="0" y="1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3" name="Freeform 478">
                <a:extLst>
                  <a:ext uri="{FF2B5EF4-FFF2-40B4-BE49-F238E27FC236}">
                    <a16:creationId xmlns:a16="http://schemas.microsoft.com/office/drawing/2014/main" id="{0F2F51C0-C6B0-4658-A8A8-99CDFA5D5223}"/>
                  </a:ext>
                </a:extLst>
              </p:cNvPr>
              <p:cNvSpPr>
                <a:spLocks/>
              </p:cNvSpPr>
              <p:nvPr/>
            </p:nvSpPr>
            <p:spPr bwMode="auto">
              <a:xfrm>
                <a:off x="4689139" y="2926639"/>
                <a:ext cx="359715" cy="358502"/>
              </a:xfrm>
              <a:custGeom>
                <a:avLst/>
                <a:gdLst/>
                <a:ahLst/>
                <a:cxnLst>
                  <a:cxn ang="0">
                    <a:pos x="168" y="186"/>
                  </a:cxn>
                  <a:cxn ang="0">
                    <a:pos x="166" y="178"/>
                  </a:cxn>
                  <a:cxn ang="0">
                    <a:pos x="202" y="166"/>
                  </a:cxn>
                  <a:cxn ang="0">
                    <a:pos x="234" y="152"/>
                  </a:cxn>
                  <a:cxn ang="0">
                    <a:pos x="228" y="152"/>
                  </a:cxn>
                  <a:cxn ang="0">
                    <a:pos x="224" y="150"/>
                  </a:cxn>
                  <a:cxn ang="0">
                    <a:pos x="226" y="142"/>
                  </a:cxn>
                  <a:cxn ang="0">
                    <a:pos x="230" y="128"/>
                  </a:cxn>
                  <a:cxn ang="0">
                    <a:pos x="240" y="120"/>
                  </a:cxn>
                  <a:cxn ang="0">
                    <a:pos x="246" y="112"/>
                  </a:cxn>
                  <a:cxn ang="0">
                    <a:pos x="242" y="112"/>
                  </a:cxn>
                  <a:cxn ang="0">
                    <a:pos x="240" y="92"/>
                  </a:cxn>
                  <a:cxn ang="0">
                    <a:pos x="248" y="72"/>
                  </a:cxn>
                  <a:cxn ang="0">
                    <a:pos x="248" y="66"/>
                  </a:cxn>
                  <a:cxn ang="0">
                    <a:pos x="246" y="56"/>
                  </a:cxn>
                  <a:cxn ang="0">
                    <a:pos x="244" y="46"/>
                  </a:cxn>
                  <a:cxn ang="0">
                    <a:pos x="244" y="36"/>
                  </a:cxn>
                  <a:cxn ang="0">
                    <a:pos x="218" y="24"/>
                  </a:cxn>
                  <a:cxn ang="0">
                    <a:pos x="200" y="14"/>
                  </a:cxn>
                  <a:cxn ang="0">
                    <a:pos x="190" y="12"/>
                  </a:cxn>
                  <a:cxn ang="0">
                    <a:pos x="184" y="4"/>
                  </a:cxn>
                  <a:cxn ang="0">
                    <a:pos x="154" y="10"/>
                  </a:cxn>
                  <a:cxn ang="0">
                    <a:pos x="156" y="20"/>
                  </a:cxn>
                  <a:cxn ang="0">
                    <a:pos x="148" y="30"/>
                  </a:cxn>
                  <a:cxn ang="0">
                    <a:pos x="154" y="40"/>
                  </a:cxn>
                  <a:cxn ang="0">
                    <a:pos x="152" y="48"/>
                  </a:cxn>
                  <a:cxn ang="0">
                    <a:pos x="146" y="60"/>
                  </a:cxn>
                  <a:cxn ang="0">
                    <a:pos x="142" y="68"/>
                  </a:cxn>
                  <a:cxn ang="0">
                    <a:pos x="144" y="86"/>
                  </a:cxn>
                  <a:cxn ang="0">
                    <a:pos x="142" y="92"/>
                  </a:cxn>
                  <a:cxn ang="0">
                    <a:pos x="158" y="104"/>
                  </a:cxn>
                  <a:cxn ang="0">
                    <a:pos x="164" y="102"/>
                  </a:cxn>
                  <a:cxn ang="0">
                    <a:pos x="160" y="126"/>
                  </a:cxn>
                  <a:cxn ang="0">
                    <a:pos x="156" y="122"/>
                  </a:cxn>
                  <a:cxn ang="0">
                    <a:pos x="144" y="118"/>
                  </a:cxn>
                  <a:cxn ang="0">
                    <a:pos x="130" y="104"/>
                  </a:cxn>
                  <a:cxn ang="0">
                    <a:pos x="114" y="96"/>
                  </a:cxn>
                  <a:cxn ang="0">
                    <a:pos x="104" y="94"/>
                  </a:cxn>
                  <a:cxn ang="0">
                    <a:pos x="92" y="94"/>
                  </a:cxn>
                  <a:cxn ang="0">
                    <a:pos x="80" y="92"/>
                  </a:cxn>
                  <a:cxn ang="0">
                    <a:pos x="72" y="86"/>
                  </a:cxn>
                  <a:cxn ang="0">
                    <a:pos x="72" y="78"/>
                  </a:cxn>
                  <a:cxn ang="0">
                    <a:pos x="60" y="78"/>
                  </a:cxn>
                  <a:cxn ang="0">
                    <a:pos x="50" y="74"/>
                  </a:cxn>
                  <a:cxn ang="0">
                    <a:pos x="46" y="80"/>
                  </a:cxn>
                  <a:cxn ang="0">
                    <a:pos x="48" y="100"/>
                  </a:cxn>
                  <a:cxn ang="0">
                    <a:pos x="48" y="120"/>
                  </a:cxn>
                  <a:cxn ang="0">
                    <a:pos x="0" y="124"/>
                  </a:cxn>
                  <a:cxn ang="0">
                    <a:pos x="0" y="220"/>
                  </a:cxn>
                  <a:cxn ang="0">
                    <a:pos x="4" y="228"/>
                  </a:cxn>
                  <a:cxn ang="0">
                    <a:pos x="16" y="238"/>
                  </a:cxn>
                  <a:cxn ang="0">
                    <a:pos x="26" y="238"/>
                  </a:cxn>
                  <a:cxn ang="0">
                    <a:pos x="42" y="238"/>
                  </a:cxn>
                  <a:cxn ang="0">
                    <a:pos x="56" y="242"/>
                  </a:cxn>
                  <a:cxn ang="0">
                    <a:pos x="76" y="244"/>
                  </a:cxn>
                  <a:cxn ang="0">
                    <a:pos x="94" y="244"/>
                  </a:cxn>
                  <a:cxn ang="0">
                    <a:pos x="104" y="242"/>
                  </a:cxn>
                  <a:cxn ang="0">
                    <a:pos x="114" y="240"/>
                  </a:cxn>
                  <a:cxn ang="0">
                    <a:pos x="126" y="216"/>
                  </a:cxn>
                  <a:cxn ang="0">
                    <a:pos x="146" y="200"/>
                  </a:cxn>
                  <a:cxn ang="0">
                    <a:pos x="156" y="194"/>
                  </a:cxn>
                  <a:cxn ang="0">
                    <a:pos x="156" y="194"/>
                  </a:cxn>
                </a:cxnLst>
                <a:rect l="0" t="0" r="r" b="b"/>
                <a:pathLst>
                  <a:path w="250" h="246">
                    <a:moveTo>
                      <a:pt x="170" y="190"/>
                    </a:moveTo>
                    <a:lnTo>
                      <a:pt x="170" y="190"/>
                    </a:lnTo>
                    <a:lnTo>
                      <a:pt x="168" y="186"/>
                    </a:lnTo>
                    <a:lnTo>
                      <a:pt x="168" y="182"/>
                    </a:lnTo>
                    <a:lnTo>
                      <a:pt x="168" y="182"/>
                    </a:lnTo>
                    <a:lnTo>
                      <a:pt x="166" y="178"/>
                    </a:lnTo>
                    <a:lnTo>
                      <a:pt x="166" y="178"/>
                    </a:lnTo>
                    <a:lnTo>
                      <a:pt x="182" y="172"/>
                    </a:lnTo>
                    <a:lnTo>
                      <a:pt x="202" y="166"/>
                    </a:lnTo>
                    <a:lnTo>
                      <a:pt x="202" y="166"/>
                    </a:lnTo>
                    <a:lnTo>
                      <a:pt x="218" y="160"/>
                    </a:lnTo>
                    <a:lnTo>
                      <a:pt x="234" y="152"/>
                    </a:lnTo>
                    <a:lnTo>
                      <a:pt x="234" y="152"/>
                    </a:lnTo>
                    <a:lnTo>
                      <a:pt x="230" y="152"/>
                    </a:lnTo>
                    <a:lnTo>
                      <a:pt x="228" y="152"/>
                    </a:lnTo>
                    <a:lnTo>
                      <a:pt x="226" y="152"/>
                    </a:lnTo>
                    <a:lnTo>
                      <a:pt x="224" y="150"/>
                    </a:lnTo>
                    <a:lnTo>
                      <a:pt x="224" y="150"/>
                    </a:lnTo>
                    <a:lnTo>
                      <a:pt x="224" y="148"/>
                    </a:lnTo>
                    <a:lnTo>
                      <a:pt x="224" y="146"/>
                    </a:lnTo>
                    <a:lnTo>
                      <a:pt x="226" y="142"/>
                    </a:lnTo>
                    <a:lnTo>
                      <a:pt x="228" y="134"/>
                    </a:lnTo>
                    <a:lnTo>
                      <a:pt x="228" y="134"/>
                    </a:lnTo>
                    <a:lnTo>
                      <a:pt x="230" y="128"/>
                    </a:lnTo>
                    <a:lnTo>
                      <a:pt x="232" y="124"/>
                    </a:lnTo>
                    <a:lnTo>
                      <a:pt x="240" y="120"/>
                    </a:lnTo>
                    <a:lnTo>
                      <a:pt x="240" y="120"/>
                    </a:lnTo>
                    <a:lnTo>
                      <a:pt x="244" y="116"/>
                    </a:lnTo>
                    <a:lnTo>
                      <a:pt x="246" y="114"/>
                    </a:lnTo>
                    <a:lnTo>
                      <a:pt x="246" y="112"/>
                    </a:lnTo>
                    <a:lnTo>
                      <a:pt x="244" y="112"/>
                    </a:lnTo>
                    <a:lnTo>
                      <a:pt x="244" y="112"/>
                    </a:lnTo>
                    <a:lnTo>
                      <a:pt x="242" y="112"/>
                    </a:lnTo>
                    <a:lnTo>
                      <a:pt x="242" y="108"/>
                    </a:lnTo>
                    <a:lnTo>
                      <a:pt x="240" y="92"/>
                    </a:lnTo>
                    <a:lnTo>
                      <a:pt x="240" y="92"/>
                    </a:lnTo>
                    <a:lnTo>
                      <a:pt x="242" y="78"/>
                    </a:lnTo>
                    <a:lnTo>
                      <a:pt x="244" y="74"/>
                    </a:lnTo>
                    <a:lnTo>
                      <a:pt x="248" y="72"/>
                    </a:lnTo>
                    <a:lnTo>
                      <a:pt x="248" y="72"/>
                    </a:lnTo>
                    <a:lnTo>
                      <a:pt x="250" y="68"/>
                    </a:lnTo>
                    <a:lnTo>
                      <a:pt x="248" y="66"/>
                    </a:lnTo>
                    <a:lnTo>
                      <a:pt x="246" y="62"/>
                    </a:lnTo>
                    <a:lnTo>
                      <a:pt x="246" y="56"/>
                    </a:lnTo>
                    <a:lnTo>
                      <a:pt x="246" y="56"/>
                    </a:lnTo>
                    <a:lnTo>
                      <a:pt x="248" y="52"/>
                    </a:lnTo>
                    <a:lnTo>
                      <a:pt x="248" y="50"/>
                    </a:lnTo>
                    <a:lnTo>
                      <a:pt x="244" y="46"/>
                    </a:lnTo>
                    <a:lnTo>
                      <a:pt x="242" y="42"/>
                    </a:lnTo>
                    <a:lnTo>
                      <a:pt x="242" y="38"/>
                    </a:lnTo>
                    <a:lnTo>
                      <a:pt x="244" y="36"/>
                    </a:lnTo>
                    <a:lnTo>
                      <a:pt x="244" y="36"/>
                    </a:lnTo>
                    <a:lnTo>
                      <a:pt x="226" y="30"/>
                    </a:lnTo>
                    <a:lnTo>
                      <a:pt x="218" y="24"/>
                    </a:lnTo>
                    <a:lnTo>
                      <a:pt x="210" y="18"/>
                    </a:lnTo>
                    <a:lnTo>
                      <a:pt x="200" y="14"/>
                    </a:lnTo>
                    <a:lnTo>
                      <a:pt x="200" y="14"/>
                    </a:lnTo>
                    <a:lnTo>
                      <a:pt x="194" y="14"/>
                    </a:lnTo>
                    <a:lnTo>
                      <a:pt x="192" y="14"/>
                    </a:lnTo>
                    <a:lnTo>
                      <a:pt x="190" y="12"/>
                    </a:lnTo>
                    <a:lnTo>
                      <a:pt x="190" y="12"/>
                    </a:lnTo>
                    <a:lnTo>
                      <a:pt x="186" y="4"/>
                    </a:lnTo>
                    <a:lnTo>
                      <a:pt x="184" y="4"/>
                    </a:lnTo>
                    <a:lnTo>
                      <a:pt x="184" y="4"/>
                    </a:lnTo>
                    <a:lnTo>
                      <a:pt x="184" y="0"/>
                    </a:lnTo>
                    <a:lnTo>
                      <a:pt x="154" y="10"/>
                    </a:lnTo>
                    <a:lnTo>
                      <a:pt x="154" y="10"/>
                    </a:lnTo>
                    <a:lnTo>
                      <a:pt x="156" y="14"/>
                    </a:lnTo>
                    <a:lnTo>
                      <a:pt x="156" y="20"/>
                    </a:lnTo>
                    <a:lnTo>
                      <a:pt x="154" y="26"/>
                    </a:lnTo>
                    <a:lnTo>
                      <a:pt x="148" y="30"/>
                    </a:lnTo>
                    <a:lnTo>
                      <a:pt x="148" y="30"/>
                    </a:lnTo>
                    <a:lnTo>
                      <a:pt x="150" y="36"/>
                    </a:lnTo>
                    <a:lnTo>
                      <a:pt x="152" y="38"/>
                    </a:lnTo>
                    <a:lnTo>
                      <a:pt x="154" y="40"/>
                    </a:lnTo>
                    <a:lnTo>
                      <a:pt x="154" y="44"/>
                    </a:lnTo>
                    <a:lnTo>
                      <a:pt x="154" y="44"/>
                    </a:lnTo>
                    <a:lnTo>
                      <a:pt x="152" y="48"/>
                    </a:lnTo>
                    <a:lnTo>
                      <a:pt x="152" y="52"/>
                    </a:lnTo>
                    <a:lnTo>
                      <a:pt x="150" y="56"/>
                    </a:lnTo>
                    <a:lnTo>
                      <a:pt x="146" y="60"/>
                    </a:lnTo>
                    <a:lnTo>
                      <a:pt x="146" y="60"/>
                    </a:lnTo>
                    <a:lnTo>
                      <a:pt x="144" y="64"/>
                    </a:lnTo>
                    <a:lnTo>
                      <a:pt x="142" y="68"/>
                    </a:lnTo>
                    <a:lnTo>
                      <a:pt x="142" y="76"/>
                    </a:lnTo>
                    <a:lnTo>
                      <a:pt x="142" y="82"/>
                    </a:lnTo>
                    <a:lnTo>
                      <a:pt x="144" y="86"/>
                    </a:lnTo>
                    <a:lnTo>
                      <a:pt x="144" y="86"/>
                    </a:lnTo>
                    <a:lnTo>
                      <a:pt x="142" y="88"/>
                    </a:lnTo>
                    <a:lnTo>
                      <a:pt x="142" y="92"/>
                    </a:lnTo>
                    <a:lnTo>
                      <a:pt x="152" y="100"/>
                    </a:lnTo>
                    <a:lnTo>
                      <a:pt x="152" y="100"/>
                    </a:lnTo>
                    <a:lnTo>
                      <a:pt x="158" y="104"/>
                    </a:lnTo>
                    <a:lnTo>
                      <a:pt x="160" y="104"/>
                    </a:lnTo>
                    <a:lnTo>
                      <a:pt x="160" y="102"/>
                    </a:lnTo>
                    <a:lnTo>
                      <a:pt x="164" y="102"/>
                    </a:lnTo>
                    <a:lnTo>
                      <a:pt x="164" y="128"/>
                    </a:lnTo>
                    <a:lnTo>
                      <a:pt x="164" y="128"/>
                    </a:lnTo>
                    <a:lnTo>
                      <a:pt x="160" y="126"/>
                    </a:lnTo>
                    <a:lnTo>
                      <a:pt x="158" y="126"/>
                    </a:lnTo>
                    <a:lnTo>
                      <a:pt x="156" y="122"/>
                    </a:lnTo>
                    <a:lnTo>
                      <a:pt x="156" y="122"/>
                    </a:lnTo>
                    <a:lnTo>
                      <a:pt x="154" y="120"/>
                    </a:lnTo>
                    <a:lnTo>
                      <a:pt x="150" y="120"/>
                    </a:lnTo>
                    <a:lnTo>
                      <a:pt x="144" y="118"/>
                    </a:lnTo>
                    <a:lnTo>
                      <a:pt x="138" y="112"/>
                    </a:lnTo>
                    <a:lnTo>
                      <a:pt x="138" y="112"/>
                    </a:lnTo>
                    <a:lnTo>
                      <a:pt x="130" y="104"/>
                    </a:lnTo>
                    <a:lnTo>
                      <a:pt x="124" y="102"/>
                    </a:lnTo>
                    <a:lnTo>
                      <a:pt x="118" y="100"/>
                    </a:lnTo>
                    <a:lnTo>
                      <a:pt x="114" y="96"/>
                    </a:lnTo>
                    <a:lnTo>
                      <a:pt x="114" y="96"/>
                    </a:lnTo>
                    <a:lnTo>
                      <a:pt x="108" y="92"/>
                    </a:lnTo>
                    <a:lnTo>
                      <a:pt x="104" y="94"/>
                    </a:lnTo>
                    <a:lnTo>
                      <a:pt x="100" y="94"/>
                    </a:lnTo>
                    <a:lnTo>
                      <a:pt x="92" y="94"/>
                    </a:lnTo>
                    <a:lnTo>
                      <a:pt x="92" y="94"/>
                    </a:lnTo>
                    <a:lnTo>
                      <a:pt x="84" y="92"/>
                    </a:lnTo>
                    <a:lnTo>
                      <a:pt x="82" y="92"/>
                    </a:lnTo>
                    <a:lnTo>
                      <a:pt x="80" y="92"/>
                    </a:lnTo>
                    <a:lnTo>
                      <a:pt x="76" y="90"/>
                    </a:lnTo>
                    <a:lnTo>
                      <a:pt x="76" y="90"/>
                    </a:lnTo>
                    <a:lnTo>
                      <a:pt x="72" y="86"/>
                    </a:lnTo>
                    <a:lnTo>
                      <a:pt x="72" y="82"/>
                    </a:lnTo>
                    <a:lnTo>
                      <a:pt x="72" y="78"/>
                    </a:lnTo>
                    <a:lnTo>
                      <a:pt x="72" y="78"/>
                    </a:lnTo>
                    <a:lnTo>
                      <a:pt x="70" y="76"/>
                    </a:lnTo>
                    <a:lnTo>
                      <a:pt x="60" y="78"/>
                    </a:lnTo>
                    <a:lnTo>
                      <a:pt x="60" y="78"/>
                    </a:lnTo>
                    <a:lnTo>
                      <a:pt x="54" y="78"/>
                    </a:lnTo>
                    <a:lnTo>
                      <a:pt x="52" y="76"/>
                    </a:lnTo>
                    <a:lnTo>
                      <a:pt x="50" y="74"/>
                    </a:lnTo>
                    <a:lnTo>
                      <a:pt x="48" y="72"/>
                    </a:lnTo>
                    <a:lnTo>
                      <a:pt x="48" y="72"/>
                    </a:lnTo>
                    <a:lnTo>
                      <a:pt x="46" y="80"/>
                    </a:lnTo>
                    <a:lnTo>
                      <a:pt x="46" y="86"/>
                    </a:lnTo>
                    <a:lnTo>
                      <a:pt x="46" y="90"/>
                    </a:lnTo>
                    <a:lnTo>
                      <a:pt x="48" y="100"/>
                    </a:lnTo>
                    <a:lnTo>
                      <a:pt x="48" y="100"/>
                    </a:lnTo>
                    <a:lnTo>
                      <a:pt x="46" y="116"/>
                    </a:lnTo>
                    <a:lnTo>
                      <a:pt x="48" y="120"/>
                    </a:lnTo>
                    <a:lnTo>
                      <a:pt x="50" y="124"/>
                    </a:lnTo>
                    <a:lnTo>
                      <a:pt x="0" y="124"/>
                    </a:lnTo>
                    <a:lnTo>
                      <a:pt x="0" y="124"/>
                    </a:lnTo>
                    <a:lnTo>
                      <a:pt x="0" y="218"/>
                    </a:lnTo>
                    <a:lnTo>
                      <a:pt x="0" y="218"/>
                    </a:lnTo>
                    <a:lnTo>
                      <a:pt x="0" y="220"/>
                    </a:lnTo>
                    <a:lnTo>
                      <a:pt x="4" y="226"/>
                    </a:lnTo>
                    <a:lnTo>
                      <a:pt x="4" y="226"/>
                    </a:lnTo>
                    <a:lnTo>
                      <a:pt x="4" y="228"/>
                    </a:lnTo>
                    <a:lnTo>
                      <a:pt x="6" y="228"/>
                    </a:lnTo>
                    <a:lnTo>
                      <a:pt x="10" y="230"/>
                    </a:lnTo>
                    <a:lnTo>
                      <a:pt x="16" y="238"/>
                    </a:lnTo>
                    <a:lnTo>
                      <a:pt x="16" y="238"/>
                    </a:lnTo>
                    <a:lnTo>
                      <a:pt x="22" y="238"/>
                    </a:lnTo>
                    <a:lnTo>
                      <a:pt x="26" y="238"/>
                    </a:lnTo>
                    <a:lnTo>
                      <a:pt x="32" y="238"/>
                    </a:lnTo>
                    <a:lnTo>
                      <a:pt x="42" y="238"/>
                    </a:lnTo>
                    <a:lnTo>
                      <a:pt x="42" y="238"/>
                    </a:lnTo>
                    <a:lnTo>
                      <a:pt x="50" y="236"/>
                    </a:lnTo>
                    <a:lnTo>
                      <a:pt x="54" y="238"/>
                    </a:lnTo>
                    <a:lnTo>
                      <a:pt x="56" y="242"/>
                    </a:lnTo>
                    <a:lnTo>
                      <a:pt x="60" y="244"/>
                    </a:lnTo>
                    <a:lnTo>
                      <a:pt x="60" y="244"/>
                    </a:lnTo>
                    <a:lnTo>
                      <a:pt x="76" y="244"/>
                    </a:lnTo>
                    <a:lnTo>
                      <a:pt x="86" y="244"/>
                    </a:lnTo>
                    <a:lnTo>
                      <a:pt x="94" y="244"/>
                    </a:lnTo>
                    <a:lnTo>
                      <a:pt x="94" y="244"/>
                    </a:lnTo>
                    <a:lnTo>
                      <a:pt x="98" y="246"/>
                    </a:lnTo>
                    <a:lnTo>
                      <a:pt x="100" y="244"/>
                    </a:lnTo>
                    <a:lnTo>
                      <a:pt x="104" y="242"/>
                    </a:lnTo>
                    <a:lnTo>
                      <a:pt x="110" y="242"/>
                    </a:lnTo>
                    <a:lnTo>
                      <a:pt x="110" y="242"/>
                    </a:lnTo>
                    <a:lnTo>
                      <a:pt x="114" y="240"/>
                    </a:lnTo>
                    <a:lnTo>
                      <a:pt x="118" y="236"/>
                    </a:lnTo>
                    <a:lnTo>
                      <a:pt x="124" y="224"/>
                    </a:lnTo>
                    <a:lnTo>
                      <a:pt x="126" y="216"/>
                    </a:lnTo>
                    <a:lnTo>
                      <a:pt x="132" y="210"/>
                    </a:lnTo>
                    <a:lnTo>
                      <a:pt x="138" y="204"/>
                    </a:lnTo>
                    <a:lnTo>
                      <a:pt x="146" y="200"/>
                    </a:lnTo>
                    <a:lnTo>
                      <a:pt x="146" y="200"/>
                    </a:lnTo>
                    <a:lnTo>
                      <a:pt x="154" y="196"/>
                    </a:lnTo>
                    <a:lnTo>
                      <a:pt x="156" y="194"/>
                    </a:lnTo>
                    <a:lnTo>
                      <a:pt x="154" y="194"/>
                    </a:lnTo>
                    <a:lnTo>
                      <a:pt x="154" y="194"/>
                    </a:lnTo>
                    <a:lnTo>
                      <a:pt x="156" y="194"/>
                    </a:lnTo>
                    <a:lnTo>
                      <a:pt x="170" y="190"/>
                    </a:lnTo>
                    <a:lnTo>
                      <a:pt x="170" y="19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4" name="Freeform 479">
                <a:extLst>
                  <a:ext uri="{FF2B5EF4-FFF2-40B4-BE49-F238E27FC236}">
                    <a16:creationId xmlns:a16="http://schemas.microsoft.com/office/drawing/2014/main" id="{1A5EB329-6E3B-48F4-BE78-0CBF9B5A68AE}"/>
                  </a:ext>
                </a:extLst>
              </p:cNvPr>
              <p:cNvSpPr>
                <a:spLocks/>
              </p:cNvSpPr>
              <p:nvPr/>
            </p:nvSpPr>
            <p:spPr bwMode="auto">
              <a:xfrm>
                <a:off x="4375468" y="2836287"/>
                <a:ext cx="385614" cy="454682"/>
              </a:xfrm>
              <a:custGeom>
                <a:avLst/>
                <a:gdLst/>
                <a:ahLst/>
                <a:cxnLst>
                  <a:cxn ang="0">
                    <a:pos x="252" y="136"/>
                  </a:cxn>
                  <a:cxn ang="0">
                    <a:pos x="224" y="142"/>
                  </a:cxn>
                  <a:cxn ang="0">
                    <a:pos x="222" y="114"/>
                  </a:cxn>
                  <a:cxn ang="0">
                    <a:pos x="216" y="106"/>
                  </a:cxn>
                  <a:cxn ang="0">
                    <a:pos x="216" y="86"/>
                  </a:cxn>
                  <a:cxn ang="0">
                    <a:pos x="212" y="56"/>
                  </a:cxn>
                  <a:cxn ang="0">
                    <a:pos x="216" y="42"/>
                  </a:cxn>
                  <a:cxn ang="0">
                    <a:pos x="202" y="36"/>
                  </a:cxn>
                  <a:cxn ang="0">
                    <a:pos x="196" y="34"/>
                  </a:cxn>
                  <a:cxn ang="0">
                    <a:pos x="192" y="30"/>
                  </a:cxn>
                  <a:cxn ang="0">
                    <a:pos x="182" y="32"/>
                  </a:cxn>
                  <a:cxn ang="0">
                    <a:pos x="168" y="36"/>
                  </a:cxn>
                  <a:cxn ang="0">
                    <a:pos x="166" y="44"/>
                  </a:cxn>
                  <a:cxn ang="0">
                    <a:pos x="162" y="54"/>
                  </a:cxn>
                  <a:cxn ang="0">
                    <a:pos x="154" y="54"/>
                  </a:cxn>
                  <a:cxn ang="0">
                    <a:pos x="142" y="56"/>
                  </a:cxn>
                  <a:cxn ang="0">
                    <a:pos x="130" y="58"/>
                  </a:cxn>
                  <a:cxn ang="0">
                    <a:pos x="122" y="42"/>
                  </a:cxn>
                  <a:cxn ang="0">
                    <a:pos x="116" y="34"/>
                  </a:cxn>
                  <a:cxn ang="0">
                    <a:pos x="110" y="14"/>
                  </a:cxn>
                  <a:cxn ang="0">
                    <a:pos x="104" y="2"/>
                  </a:cxn>
                  <a:cxn ang="0">
                    <a:pos x="90" y="0"/>
                  </a:cxn>
                  <a:cxn ang="0">
                    <a:pos x="78" y="0"/>
                  </a:cxn>
                  <a:cxn ang="0">
                    <a:pos x="36" y="2"/>
                  </a:cxn>
                  <a:cxn ang="0">
                    <a:pos x="28" y="6"/>
                  </a:cxn>
                  <a:cxn ang="0">
                    <a:pos x="16" y="12"/>
                  </a:cxn>
                  <a:cxn ang="0">
                    <a:pos x="24" y="22"/>
                  </a:cxn>
                  <a:cxn ang="0">
                    <a:pos x="30" y="40"/>
                  </a:cxn>
                  <a:cxn ang="0">
                    <a:pos x="36" y="68"/>
                  </a:cxn>
                  <a:cxn ang="0">
                    <a:pos x="34" y="82"/>
                  </a:cxn>
                  <a:cxn ang="0">
                    <a:pos x="36" y="92"/>
                  </a:cxn>
                  <a:cxn ang="0">
                    <a:pos x="36" y="102"/>
                  </a:cxn>
                  <a:cxn ang="0">
                    <a:pos x="46" y="136"/>
                  </a:cxn>
                  <a:cxn ang="0">
                    <a:pos x="42" y="156"/>
                  </a:cxn>
                  <a:cxn ang="0">
                    <a:pos x="30" y="168"/>
                  </a:cxn>
                  <a:cxn ang="0">
                    <a:pos x="22" y="178"/>
                  </a:cxn>
                  <a:cxn ang="0">
                    <a:pos x="14" y="192"/>
                  </a:cxn>
                  <a:cxn ang="0">
                    <a:pos x="8" y="236"/>
                  </a:cxn>
                  <a:cxn ang="0">
                    <a:pos x="4" y="264"/>
                  </a:cxn>
                  <a:cxn ang="0">
                    <a:pos x="0" y="268"/>
                  </a:cxn>
                  <a:cxn ang="0">
                    <a:pos x="0" y="298"/>
                  </a:cxn>
                  <a:cxn ang="0">
                    <a:pos x="18" y="294"/>
                  </a:cxn>
                  <a:cxn ang="0">
                    <a:pos x="30" y="288"/>
                  </a:cxn>
                  <a:cxn ang="0">
                    <a:pos x="48" y="294"/>
                  </a:cxn>
                  <a:cxn ang="0">
                    <a:pos x="134" y="296"/>
                  </a:cxn>
                  <a:cxn ang="0">
                    <a:pos x="134" y="298"/>
                  </a:cxn>
                  <a:cxn ang="0">
                    <a:pos x="160" y="308"/>
                  </a:cxn>
                  <a:cxn ang="0">
                    <a:pos x="176" y="308"/>
                  </a:cxn>
                  <a:cxn ang="0">
                    <a:pos x="190" y="312"/>
                  </a:cxn>
                  <a:cxn ang="0">
                    <a:pos x="234" y="300"/>
                  </a:cxn>
                  <a:cxn ang="0">
                    <a:pos x="222" y="290"/>
                  </a:cxn>
                  <a:cxn ang="0">
                    <a:pos x="218" y="282"/>
                  </a:cxn>
                  <a:cxn ang="0">
                    <a:pos x="218" y="186"/>
                  </a:cxn>
                  <a:cxn ang="0">
                    <a:pos x="266" y="182"/>
                  </a:cxn>
                  <a:cxn ang="0">
                    <a:pos x="266" y="162"/>
                  </a:cxn>
                  <a:cxn ang="0">
                    <a:pos x="264" y="142"/>
                  </a:cxn>
                </a:cxnLst>
                <a:rect l="0" t="0" r="r" b="b"/>
                <a:pathLst>
                  <a:path w="268" h="312">
                    <a:moveTo>
                      <a:pt x="266" y="134"/>
                    </a:moveTo>
                    <a:lnTo>
                      <a:pt x="266" y="134"/>
                    </a:lnTo>
                    <a:lnTo>
                      <a:pt x="252" y="136"/>
                    </a:lnTo>
                    <a:lnTo>
                      <a:pt x="250" y="134"/>
                    </a:lnTo>
                    <a:lnTo>
                      <a:pt x="224" y="142"/>
                    </a:lnTo>
                    <a:lnTo>
                      <a:pt x="224" y="142"/>
                    </a:lnTo>
                    <a:lnTo>
                      <a:pt x="224" y="128"/>
                    </a:lnTo>
                    <a:lnTo>
                      <a:pt x="224" y="120"/>
                    </a:lnTo>
                    <a:lnTo>
                      <a:pt x="222" y="114"/>
                    </a:lnTo>
                    <a:lnTo>
                      <a:pt x="220" y="112"/>
                    </a:lnTo>
                    <a:lnTo>
                      <a:pt x="218" y="110"/>
                    </a:lnTo>
                    <a:lnTo>
                      <a:pt x="216" y="106"/>
                    </a:lnTo>
                    <a:lnTo>
                      <a:pt x="216" y="98"/>
                    </a:lnTo>
                    <a:lnTo>
                      <a:pt x="216" y="86"/>
                    </a:lnTo>
                    <a:lnTo>
                      <a:pt x="216" y="86"/>
                    </a:lnTo>
                    <a:lnTo>
                      <a:pt x="214" y="74"/>
                    </a:lnTo>
                    <a:lnTo>
                      <a:pt x="214" y="64"/>
                    </a:lnTo>
                    <a:lnTo>
                      <a:pt x="212" y="56"/>
                    </a:lnTo>
                    <a:lnTo>
                      <a:pt x="214" y="48"/>
                    </a:lnTo>
                    <a:lnTo>
                      <a:pt x="214" y="48"/>
                    </a:lnTo>
                    <a:lnTo>
                      <a:pt x="216" y="42"/>
                    </a:lnTo>
                    <a:lnTo>
                      <a:pt x="214" y="38"/>
                    </a:lnTo>
                    <a:lnTo>
                      <a:pt x="210" y="36"/>
                    </a:lnTo>
                    <a:lnTo>
                      <a:pt x="202" y="36"/>
                    </a:lnTo>
                    <a:lnTo>
                      <a:pt x="202" y="36"/>
                    </a:lnTo>
                    <a:lnTo>
                      <a:pt x="196" y="36"/>
                    </a:lnTo>
                    <a:lnTo>
                      <a:pt x="196" y="34"/>
                    </a:lnTo>
                    <a:lnTo>
                      <a:pt x="196" y="32"/>
                    </a:lnTo>
                    <a:lnTo>
                      <a:pt x="192" y="30"/>
                    </a:lnTo>
                    <a:lnTo>
                      <a:pt x="192" y="30"/>
                    </a:lnTo>
                    <a:lnTo>
                      <a:pt x="186" y="30"/>
                    </a:lnTo>
                    <a:lnTo>
                      <a:pt x="184" y="32"/>
                    </a:lnTo>
                    <a:lnTo>
                      <a:pt x="182" y="32"/>
                    </a:lnTo>
                    <a:lnTo>
                      <a:pt x="174" y="34"/>
                    </a:lnTo>
                    <a:lnTo>
                      <a:pt x="174" y="34"/>
                    </a:lnTo>
                    <a:lnTo>
                      <a:pt x="168" y="36"/>
                    </a:lnTo>
                    <a:lnTo>
                      <a:pt x="166" y="38"/>
                    </a:lnTo>
                    <a:lnTo>
                      <a:pt x="166" y="42"/>
                    </a:lnTo>
                    <a:lnTo>
                      <a:pt x="166" y="44"/>
                    </a:lnTo>
                    <a:lnTo>
                      <a:pt x="166" y="44"/>
                    </a:lnTo>
                    <a:lnTo>
                      <a:pt x="164" y="48"/>
                    </a:lnTo>
                    <a:lnTo>
                      <a:pt x="162" y="54"/>
                    </a:lnTo>
                    <a:lnTo>
                      <a:pt x="160" y="56"/>
                    </a:lnTo>
                    <a:lnTo>
                      <a:pt x="154" y="54"/>
                    </a:lnTo>
                    <a:lnTo>
                      <a:pt x="154" y="54"/>
                    </a:lnTo>
                    <a:lnTo>
                      <a:pt x="150" y="52"/>
                    </a:lnTo>
                    <a:lnTo>
                      <a:pt x="146" y="54"/>
                    </a:lnTo>
                    <a:lnTo>
                      <a:pt x="142" y="56"/>
                    </a:lnTo>
                    <a:lnTo>
                      <a:pt x="134" y="58"/>
                    </a:lnTo>
                    <a:lnTo>
                      <a:pt x="134" y="58"/>
                    </a:lnTo>
                    <a:lnTo>
                      <a:pt x="130" y="58"/>
                    </a:lnTo>
                    <a:lnTo>
                      <a:pt x="126" y="56"/>
                    </a:lnTo>
                    <a:lnTo>
                      <a:pt x="124" y="50"/>
                    </a:lnTo>
                    <a:lnTo>
                      <a:pt x="122" y="42"/>
                    </a:lnTo>
                    <a:lnTo>
                      <a:pt x="120" y="38"/>
                    </a:lnTo>
                    <a:lnTo>
                      <a:pt x="116" y="34"/>
                    </a:lnTo>
                    <a:lnTo>
                      <a:pt x="116" y="34"/>
                    </a:lnTo>
                    <a:lnTo>
                      <a:pt x="112" y="30"/>
                    </a:lnTo>
                    <a:lnTo>
                      <a:pt x="112" y="24"/>
                    </a:lnTo>
                    <a:lnTo>
                      <a:pt x="110" y="14"/>
                    </a:lnTo>
                    <a:lnTo>
                      <a:pt x="110" y="6"/>
                    </a:lnTo>
                    <a:lnTo>
                      <a:pt x="108" y="2"/>
                    </a:lnTo>
                    <a:lnTo>
                      <a:pt x="104" y="2"/>
                    </a:lnTo>
                    <a:lnTo>
                      <a:pt x="104" y="2"/>
                    </a:lnTo>
                    <a:lnTo>
                      <a:pt x="96" y="2"/>
                    </a:lnTo>
                    <a:lnTo>
                      <a:pt x="90" y="0"/>
                    </a:lnTo>
                    <a:lnTo>
                      <a:pt x="86" y="0"/>
                    </a:lnTo>
                    <a:lnTo>
                      <a:pt x="78" y="0"/>
                    </a:lnTo>
                    <a:lnTo>
                      <a:pt x="78" y="0"/>
                    </a:lnTo>
                    <a:lnTo>
                      <a:pt x="52" y="0"/>
                    </a:lnTo>
                    <a:lnTo>
                      <a:pt x="44" y="0"/>
                    </a:lnTo>
                    <a:lnTo>
                      <a:pt x="36" y="2"/>
                    </a:lnTo>
                    <a:lnTo>
                      <a:pt x="36" y="2"/>
                    </a:lnTo>
                    <a:lnTo>
                      <a:pt x="32" y="4"/>
                    </a:lnTo>
                    <a:lnTo>
                      <a:pt x="28" y="6"/>
                    </a:lnTo>
                    <a:lnTo>
                      <a:pt x="18" y="10"/>
                    </a:lnTo>
                    <a:lnTo>
                      <a:pt x="18" y="10"/>
                    </a:lnTo>
                    <a:lnTo>
                      <a:pt x="16" y="12"/>
                    </a:lnTo>
                    <a:lnTo>
                      <a:pt x="16" y="12"/>
                    </a:lnTo>
                    <a:lnTo>
                      <a:pt x="18" y="16"/>
                    </a:lnTo>
                    <a:lnTo>
                      <a:pt x="24" y="22"/>
                    </a:lnTo>
                    <a:lnTo>
                      <a:pt x="26" y="30"/>
                    </a:lnTo>
                    <a:lnTo>
                      <a:pt x="26" y="30"/>
                    </a:lnTo>
                    <a:lnTo>
                      <a:pt x="30" y="40"/>
                    </a:lnTo>
                    <a:lnTo>
                      <a:pt x="34" y="52"/>
                    </a:lnTo>
                    <a:lnTo>
                      <a:pt x="36" y="62"/>
                    </a:lnTo>
                    <a:lnTo>
                      <a:pt x="36" y="68"/>
                    </a:lnTo>
                    <a:lnTo>
                      <a:pt x="36" y="72"/>
                    </a:lnTo>
                    <a:lnTo>
                      <a:pt x="36" y="72"/>
                    </a:lnTo>
                    <a:lnTo>
                      <a:pt x="34" y="82"/>
                    </a:lnTo>
                    <a:lnTo>
                      <a:pt x="34" y="86"/>
                    </a:lnTo>
                    <a:lnTo>
                      <a:pt x="36" y="88"/>
                    </a:lnTo>
                    <a:lnTo>
                      <a:pt x="36" y="92"/>
                    </a:lnTo>
                    <a:lnTo>
                      <a:pt x="36" y="92"/>
                    </a:lnTo>
                    <a:lnTo>
                      <a:pt x="34" y="98"/>
                    </a:lnTo>
                    <a:lnTo>
                      <a:pt x="36" y="102"/>
                    </a:lnTo>
                    <a:lnTo>
                      <a:pt x="42" y="114"/>
                    </a:lnTo>
                    <a:lnTo>
                      <a:pt x="46" y="128"/>
                    </a:lnTo>
                    <a:lnTo>
                      <a:pt x="46" y="136"/>
                    </a:lnTo>
                    <a:lnTo>
                      <a:pt x="46" y="144"/>
                    </a:lnTo>
                    <a:lnTo>
                      <a:pt x="46" y="144"/>
                    </a:lnTo>
                    <a:lnTo>
                      <a:pt x="42" y="156"/>
                    </a:lnTo>
                    <a:lnTo>
                      <a:pt x="38" y="160"/>
                    </a:lnTo>
                    <a:lnTo>
                      <a:pt x="34" y="162"/>
                    </a:lnTo>
                    <a:lnTo>
                      <a:pt x="30" y="168"/>
                    </a:lnTo>
                    <a:lnTo>
                      <a:pt x="30" y="168"/>
                    </a:lnTo>
                    <a:lnTo>
                      <a:pt x="26" y="176"/>
                    </a:lnTo>
                    <a:lnTo>
                      <a:pt x="22" y="178"/>
                    </a:lnTo>
                    <a:lnTo>
                      <a:pt x="20" y="180"/>
                    </a:lnTo>
                    <a:lnTo>
                      <a:pt x="14" y="192"/>
                    </a:lnTo>
                    <a:lnTo>
                      <a:pt x="14" y="192"/>
                    </a:lnTo>
                    <a:lnTo>
                      <a:pt x="10" y="202"/>
                    </a:lnTo>
                    <a:lnTo>
                      <a:pt x="8" y="214"/>
                    </a:lnTo>
                    <a:lnTo>
                      <a:pt x="8" y="236"/>
                    </a:lnTo>
                    <a:lnTo>
                      <a:pt x="8" y="254"/>
                    </a:lnTo>
                    <a:lnTo>
                      <a:pt x="6" y="260"/>
                    </a:lnTo>
                    <a:lnTo>
                      <a:pt x="4" y="264"/>
                    </a:lnTo>
                    <a:lnTo>
                      <a:pt x="4" y="264"/>
                    </a:lnTo>
                    <a:lnTo>
                      <a:pt x="0" y="266"/>
                    </a:lnTo>
                    <a:lnTo>
                      <a:pt x="0" y="268"/>
                    </a:lnTo>
                    <a:lnTo>
                      <a:pt x="0" y="276"/>
                    </a:lnTo>
                    <a:lnTo>
                      <a:pt x="0" y="298"/>
                    </a:lnTo>
                    <a:lnTo>
                      <a:pt x="0" y="298"/>
                    </a:lnTo>
                    <a:lnTo>
                      <a:pt x="12" y="294"/>
                    </a:lnTo>
                    <a:lnTo>
                      <a:pt x="16" y="292"/>
                    </a:lnTo>
                    <a:lnTo>
                      <a:pt x="18" y="294"/>
                    </a:lnTo>
                    <a:lnTo>
                      <a:pt x="24" y="290"/>
                    </a:lnTo>
                    <a:lnTo>
                      <a:pt x="24" y="290"/>
                    </a:lnTo>
                    <a:lnTo>
                      <a:pt x="30" y="288"/>
                    </a:lnTo>
                    <a:lnTo>
                      <a:pt x="32" y="290"/>
                    </a:lnTo>
                    <a:lnTo>
                      <a:pt x="40" y="294"/>
                    </a:lnTo>
                    <a:lnTo>
                      <a:pt x="48" y="294"/>
                    </a:lnTo>
                    <a:lnTo>
                      <a:pt x="60" y="296"/>
                    </a:lnTo>
                    <a:lnTo>
                      <a:pt x="60" y="296"/>
                    </a:lnTo>
                    <a:lnTo>
                      <a:pt x="134" y="296"/>
                    </a:lnTo>
                    <a:lnTo>
                      <a:pt x="134" y="296"/>
                    </a:lnTo>
                    <a:lnTo>
                      <a:pt x="134" y="296"/>
                    </a:lnTo>
                    <a:lnTo>
                      <a:pt x="134" y="298"/>
                    </a:lnTo>
                    <a:lnTo>
                      <a:pt x="142" y="302"/>
                    </a:lnTo>
                    <a:lnTo>
                      <a:pt x="160" y="308"/>
                    </a:lnTo>
                    <a:lnTo>
                      <a:pt x="160" y="308"/>
                    </a:lnTo>
                    <a:lnTo>
                      <a:pt x="160" y="310"/>
                    </a:lnTo>
                    <a:lnTo>
                      <a:pt x="162" y="310"/>
                    </a:lnTo>
                    <a:lnTo>
                      <a:pt x="176" y="308"/>
                    </a:lnTo>
                    <a:lnTo>
                      <a:pt x="176" y="308"/>
                    </a:lnTo>
                    <a:lnTo>
                      <a:pt x="184" y="310"/>
                    </a:lnTo>
                    <a:lnTo>
                      <a:pt x="190" y="312"/>
                    </a:lnTo>
                    <a:lnTo>
                      <a:pt x="204" y="310"/>
                    </a:lnTo>
                    <a:lnTo>
                      <a:pt x="234" y="300"/>
                    </a:lnTo>
                    <a:lnTo>
                      <a:pt x="234" y="300"/>
                    </a:lnTo>
                    <a:lnTo>
                      <a:pt x="228" y="292"/>
                    </a:lnTo>
                    <a:lnTo>
                      <a:pt x="224" y="290"/>
                    </a:lnTo>
                    <a:lnTo>
                      <a:pt x="222" y="290"/>
                    </a:lnTo>
                    <a:lnTo>
                      <a:pt x="222" y="288"/>
                    </a:lnTo>
                    <a:lnTo>
                      <a:pt x="222" y="288"/>
                    </a:lnTo>
                    <a:lnTo>
                      <a:pt x="218" y="282"/>
                    </a:lnTo>
                    <a:lnTo>
                      <a:pt x="218" y="280"/>
                    </a:lnTo>
                    <a:lnTo>
                      <a:pt x="218" y="280"/>
                    </a:lnTo>
                    <a:lnTo>
                      <a:pt x="218" y="186"/>
                    </a:lnTo>
                    <a:lnTo>
                      <a:pt x="268" y="186"/>
                    </a:lnTo>
                    <a:lnTo>
                      <a:pt x="268" y="186"/>
                    </a:lnTo>
                    <a:lnTo>
                      <a:pt x="266" y="182"/>
                    </a:lnTo>
                    <a:lnTo>
                      <a:pt x="264" y="178"/>
                    </a:lnTo>
                    <a:lnTo>
                      <a:pt x="266" y="162"/>
                    </a:lnTo>
                    <a:lnTo>
                      <a:pt x="266" y="162"/>
                    </a:lnTo>
                    <a:lnTo>
                      <a:pt x="264" y="152"/>
                    </a:lnTo>
                    <a:lnTo>
                      <a:pt x="264" y="148"/>
                    </a:lnTo>
                    <a:lnTo>
                      <a:pt x="264" y="142"/>
                    </a:lnTo>
                    <a:lnTo>
                      <a:pt x="266" y="134"/>
                    </a:lnTo>
                    <a:lnTo>
                      <a:pt x="266" y="1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5" name="Freeform 480">
                <a:extLst>
                  <a:ext uri="{FF2B5EF4-FFF2-40B4-BE49-F238E27FC236}">
                    <a16:creationId xmlns:a16="http://schemas.microsoft.com/office/drawing/2014/main" id="{C22847DD-862B-4B2E-A1A9-A57D25A5AB64}"/>
                  </a:ext>
                </a:extLst>
              </p:cNvPr>
              <p:cNvSpPr>
                <a:spLocks/>
              </p:cNvSpPr>
              <p:nvPr/>
            </p:nvSpPr>
            <p:spPr bwMode="auto">
              <a:xfrm>
                <a:off x="4395612" y="2410750"/>
                <a:ext cx="598564" cy="702427"/>
              </a:xfrm>
              <a:custGeom>
                <a:avLst/>
                <a:gdLst/>
                <a:ahLst/>
                <a:cxnLst>
                  <a:cxn ang="0">
                    <a:pos x="154" y="6"/>
                  </a:cxn>
                  <a:cxn ang="0">
                    <a:pos x="184" y="14"/>
                  </a:cxn>
                  <a:cxn ang="0">
                    <a:pos x="206" y="18"/>
                  </a:cxn>
                  <a:cxn ang="0">
                    <a:pos x="236" y="16"/>
                  </a:cxn>
                  <a:cxn ang="0">
                    <a:pos x="268" y="4"/>
                  </a:cxn>
                  <a:cxn ang="0">
                    <a:pos x="278" y="2"/>
                  </a:cxn>
                  <a:cxn ang="0">
                    <a:pos x="334" y="16"/>
                  </a:cxn>
                  <a:cxn ang="0">
                    <a:pos x="358" y="24"/>
                  </a:cxn>
                  <a:cxn ang="0">
                    <a:pos x="374" y="24"/>
                  </a:cxn>
                  <a:cxn ang="0">
                    <a:pos x="398" y="54"/>
                  </a:cxn>
                  <a:cxn ang="0">
                    <a:pos x="404" y="76"/>
                  </a:cxn>
                  <a:cxn ang="0">
                    <a:pos x="414" y="82"/>
                  </a:cxn>
                  <a:cxn ang="0">
                    <a:pos x="390" y="118"/>
                  </a:cxn>
                  <a:cxn ang="0">
                    <a:pos x="374" y="154"/>
                  </a:cxn>
                  <a:cxn ang="0">
                    <a:pos x="372" y="186"/>
                  </a:cxn>
                  <a:cxn ang="0">
                    <a:pos x="360" y="198"/>
                  </a:cxn>
                  <a:cxn ang="0">
                    <a:pos x="370" y="240"/>
                  </a:cxn>
                  <a:cxn ang="0">
                    <a:pos x="368" y="270"/>
                  </a:cxn>
                  <a:cxn ang="0">
                    <a:pos x="368" y="306"/>
                  </a:cxn>
                  <a:cxn ang="0">
                    <a:pos x="388" y="354"/>
                  </a:cxn>
                  <a:cxn ang="0">
                    <a:pos x="352" y="384"/>
                  </a:cxn>
                  <a:cxn ang="0">
                    <a:pos x="358" y="398"/>
                  </a:cxn>
                  <a:cxn ang="0">
                    <a:pos x="348" y="418"/>
                  </a:cxn>
                  <a:cxn ang="0">
                    <a:pos x="346" y="442"/>
                  </a:cxn>
                  <a:cxn ang="0">
                    <a:pos x="364" y="456"/>
                  </a:cxn>
                  <a:cxn ang="0">
                    <a:pos x="360" y="476"/>
                  </a:cxn>
                  <a:cxn ang="0">
                    <a:pos x="342" y="466"/>
                  </a:cxn>
                  <a:cxn ang="0">
                    <a:pos x="312" y="446"/>
                  </a:cxn>
                  <a:cxn ang="0">
                    <a:pos x="286" y="446"/>
                  </a:cxn>
                  <a:cxn ang="0">
                    <a:pos x="276" y="432"/>
                  </a:cxn>
                  <a:cxn ang="0">
                    <a:pos x="256" y="430"/>
                  </a:cxn>
                  <a:cxn ang="0">
                    <a:pos x="210" y="434"/>
                  </a:cxn>
                  <a:cxn ang="0">
                    <a:pos x="204" y="402"/>
                  </a:cxn>
                  <a:cxn ang="0">
                    <a:pos x="200" y="356"/>
                  </a:cxn>
                  <a:cxn ang="0">
                    <a:pos x="196" y="328"/>
                  </a:cxn>
                  <a:cxn ang="0">
                    <a:pos x="178" y="322"/>
                  </a:cxn>
                  <a:cxn ang="0">
                    <a:pos x="160" y="326"/>
                  </a:cxn>
                  <a:cxn ang="0">
                    <a:pos x="150" y="340"/>
                  </a:cxn>
                  <a:cxn ang="0">
                    <a:pos x="132" y="346"/>
                  </a:cxn>
                  <a:cxn ang="0">
                    <a:pos x="110" y="342"/>
                  </a:cxn>
                  <a:cxn ang="0">
                    <a:pos x="98" y="316"/>
                  </a:cxn>
                  <a:cxn ang="0">
                    <a:pos x="82" y="294"/>
                  </a:cxn>
                  <a:cxn ang="0">
                    <a:pos x="30" y="292"/>
                  </a:cxn>
                  <a:cxn ang="0">
                    <a:pos x="10" y="298"/>
                  </a:cxn>
                  <a:cxn ang="0">
                    <a:pos x="6" y="292"/>
                  </a:cxn>
                  <a:cxn ang="0">
                    <a:pos x="12" y="258"/>
                  </a:cxn>
                  <a:cxn ang="0">
                    <a:pos x="32" y="258"/>
                  </a:cxn>
                  <a:cxn ang="0">
                    <a:pos x="46" y="256"/>
                  </a:cxn>
                  <a:cxn ang="0">
                    <a:pos x="58" y="258"/>
                  </a:cxn>
                  <a:cxn ang="0">
                    <a:pos x="84" y="230"/>
                  </a:cxn>
                  <a:cxn ang="0">
                    <a:pos x="98" y="176"/>
                  </a:cxn>
                  <a:cxn ang="0">
                    <a:pos x="124" y="140"/>
                  </a:cxn>
                  <a:cxn ang="0">
                    <a:pos x="130" y="84"/>
                  </a:cxn>
                  <a:cxn ang="0">
                    <a:pos x="136" y="58"/>
                  </a:cxn>
                </a:cxnLst>
                <a:rect l="0" t="0" r="r" b="b"/>
                <a:pathLst>
                  <a:path w="416" h="482">
                    <a:moveTo>
                      <a:pt x="138" y="42"/>
                    </a:moveTo>
                    <a:lnTo>
                      <a:pt x="138" y="42"/>
                    </a:lnTo>
                    <a:lnTo>
                      <a:pt x="142" y="22"/>
                    </a:lnTo>
                    <a:lnTo>
                      <a:pt x="146" y="12"/>
                    </a:lnTo>
                    <a:lnTo>
                      <a:pt x="150" y="8"/>
                    </a:lnTo>
                    <a:lnTo>
                      <a:pt x="154" y="6"/>
                    </a:lnTo>
                    <a:lnTo>
                      <a:pt x="162" y="4"/>
                    </a:lnTo>
                    <a:lnTo>
                      <a:pt x="162" y="4"/>
                    </a:lnTo>
                    <a:lnTo>
                      <a:pt x="168" y="4"/>
                    </a:lnTo>
                    <a:lnTo>
                      <a:pt x="172" y="6"/>
                    </a:lnTo>
                    <a:lnTo>
                      <a:pt x="178" y="10"/>
                    </a:lnTo>
                    <a:lnTo>
                      <a:pt x="184" y="14"/>
                    </a:lnTo>
                    <a:lnTo>
                      <a:pt x="186" y="16"/>
                    </a:lnTo>
                    <a:lnTo>
                      <a:pt x="190" y="14"/>
                    </a:lnTo>
                    <a:lnTo>
                      <a:pt x="190" y="14"/>
                    </a:lnTo>
                    <a:lnTo>
                      <a:pt x="194" y="14"/>
                    </a:lnTo>
                    <a:lnTo>
                      <a:pt x="198" y="16"/>
                    </a:lnTo>
                    <a:lnTo>
                      <a:pt x="206" y="18"/>
                    </a:lnTo>
                    <a:lnTo>
                      <a:pt x="216" y="22"/>
                    </a:lnTo>
                    <a:lnTo>
                      <a:pt x="222" y="24"/>
                    </a:lnTo>
                    <a:lnTo>
                      <a:pt x="230" y="22"/>
                    </a:lnTo>
                    <a:lnTo>
                      <a:pt x="230" y="22"/>
                    </a:lnTo>
                    <a:lnTo>
                      <a:pt x="232" y="20"/>
                    </a:lnTo>
                    <a:lnTo>
                      <a:pt x="236" y="16"/>
                    </a:lnTo>
                    <a:lnTo>
                      <a:pt x="240" y="12"/>
                    </a:lnTo>
                    <a:lnTo>
                      <a:pt x="250" y="10"/>
                    </a:lnTo>
                    <a:lnTo>
                      <a:pt x="250" y="10"/>
                    </a:lnTo>
                    <a:lnTo>
                      <a:pt x="264" y="8"/>
                    </a:lnTo>
                    <a:lnTo>
                      <a:pt x="266" y="6"/>
                    </a:lnTo>
                    <a:lnTo>
                      <a:pt x="268" y="4"/>
                    </a:lnTo>
                    <a:lnTo>
                      <a:pt x="268" y="2"/>
                    </a:lnTo>
                    <a:lnTo>
                      <a:pt x="268" y="0"/>
                    </a:lnTo>
                    <a:lnTo>
                      <a:pt x="272" y="0"/>
                    </a:lnTo>
                    <a:lnTo>
                      <a:pt x="272" y="0"/>
                    </a:lnTo>
                    <a:lnTo>
                      <a:pt x="274" y="0"/>
                    </a:lnTo>
                    <a:lnTo>
                      <a:pt x="278" y="2"/>
                    </a:lnTo>
                    <a:lnTo>
                      <a:pt x="290" y="4"/>
                    </a:lnTo>
                    <a:lnTo>
                      <a:pt x="324" y="6"/>
                    </a:lnTo>
                    <a:lnTo>
                      <a:pt x="324" y="6"/>
                    </a:lnTo>
                    <a:lnTo>
                      <a:pt x="328" y="12"/>
                    </a:lnTo>
                    <a:lnTo>
                      <a:pt x="330" y="14"/>
                    </a:lnTo>
                    <a:lnTo>
                      <a:pt x="334" y="16"/>
                    </a:lnTo>
                    <a:lnTo>
                      <a:pt x="338" y="20"/>
                    </a:lnTo>
                    <a:lnTo>
                      <a:pt x="338" y="20"/>
                    </a:lnTo>
                    <a:lnTo>
                      <a:pt x="342" y="24"/>
                    </a:lnTo>
                    <a:lnTo>
                      <a:pt x="346" y="24"/>
                    </a:lnTo>
                    <a:lnTo>
                      <a:pt x="350" y="24"/>
                    </a:lnTo>
                    <a:lnTo>
                      <a:pt x="358" y="24"/>
                    </a:lnTo>
                    <a:lnTo>
                      <a:pt x="358" y="24"/>
                    </a:lnTo>
                    <a:lnTo>
                      <a:pt x="362" y="24"/>
                    </a:lnTo>
                    <a:lnTo>
                      <a:pt x="364" y="22"/>
                    </a:lnTo>
                    <a:lnTo>
                      <a:pt x="368" y="20"/>
                    </a:lnTo>
                    <a:lnTo>
                      <a:pt x="374" y="24"/>
                    </a:lnTo>
                    <a:lnTo>
                      <a:pt x="374" y="24"/>
                    </a:lnTo>
                    <a:lnTo>
                      <a:pt x="392" y="38"/>
                    </a:lnTo>
                    <a:lnTo>
                      <a:pt x="398" y="42"/>
                    </a:lnTo>
                    <a:lnTo>
                      <a:pt x="404" y="42"/>
                    </a:lnTo>
                    <a:lnTo>
                      <a:pt x="404" y="42"/>
                    </a:lnTo>
                    <a:lnTo>
                      <a:pt x="398" y="52"/>
                    </a:lnTo>
                    <a:lnTo>
                      <a:pt x="398" y="54"/>
                    </a:lnTo>
                    <a:lnTo>
                      <a:pt x="400" y="56"/>
                    </a:lnTo>
                    <a:lnTo>
                      <a:pt x="400" y="64"/>
                    </a:lnTo>
                    <a:lnTo>
                      <a:pt x="400" y="64"/>
                    </a:lnTo>
                    <a:lnTo>
                      <a:pt x="400" y="70"/>
                    </a:lnTo>
                    <a:lnTo>
                      <a:pt x="402" y="74"/>
                    </a:lnTo>
                    <a:lnTo>
                      <a:pt x="404" y="76"/>
                    </a:lnTo>
                    <a:lnTo>
                      <a:pt x="406" y="76"/>
                    </a:lnTo>
                    <a:lnTo>
                      <a:pt x="412" y="78"/>
                    </a:lnTo>
                    <a:lnTo>
                      <a:pt x="414" y="78"/>
                    </a:lnTo>
                    <a:lnTo>
                      <a:pt x="416" y="80"/>
                    </a:lnTo>
                    <a:lnTo>
                      <a:pt x="416" y="80"/>
                    </a:lnTo>
                    <a:lnTo>
                      <a:pt x="414" y="82"/>
                    </a:lnTo>
                    <a:lnTo>
                      <a:pt x="412" y="82"/>
                    </a:lnTo>
                    <a:lnTo>
                      <a:pt x="410" y="86"/>
                    </a:lnTo>
                    <a:lnTo>
                      <a:pt x="406" y="94"/>
                    </a:lnTo>
                    <a:lnTo>
                      <a:pt x="406" y="94"/>
                    </a:lnTo>
                    <a:lnTo>
                      <a:pt x="398" y="110"/>
                    </a:lnTo>
                    <a:lnTo>
                      <a:pt x="390" y="118"/>
                    </a:lnTo>
                    <a:lnTo>
                      <a:pt x="384" y="124"/>
                    </a:lnTo>
                    <a:lnTo>
                      <a:pt x="382" y="132"/>
                    </a:lnTo>
                    <a:lnTo>
                      <a:pt x="382" y="132"/>
                    </a:lnTo>
                    <a:lnTo>
                      <a:pt x="378" y="142"/>
                    </a:lnTo>
                    <a:lnTo>
                      <a:pt x="376" y="148"/>
                    </a:lnTo>
                    <a:lnTo>
                      <a:pt x="374" y="154"/>
                    </a:lnTo>
                    <a:lnTo>
                      <a:pt x="378" y="166"/>
                    </a:lnTo>
                    <a:lnTo>
                      <a:pt x="378" y="166"/>
                    </a:lnTo>
                    <a:lnTo>
                      <a:pt x="374" y="170"/>
                    </a:lnTo>
                    <a:lnTo>
                      <a:pt x="372" y="174"/>
                    </a:lnTo>
                    <a:lnTo>
                      <a:pt x="372" y="182"/>
                    </a:lnTo>
                    <a:lnTo>
                      <a:pt x="372" y="186"/>
                    </a:lnTo>
                    <a:lnTo>
                      <a:pt x="372" y="188"/>
                    </a:lnTo>
                    <a:lnTo>
                      <a:pt x="370" y="192"/>
                    </a:lnTo>
                    <a:lnTo>
                      <a:pt x="364" y="196"/>
                    </a:lnTo>
                    <a:lnTo>
                      <a:pt x="364" y="196"/>
                    </a:lnTo>
                    <a:lnTo>
                      <a:pt x="362" y="196"/>
                    </a:lnTo>
                    <a:lnTo>
                      <a:pt x="360" y="198"/>
                    </a:lnTo>
                    <a:lnTo>
                      <a:pt x="358" y="202"/>
                    </a:lnTo>
                    <a:lnTo>
                      <a:pt x="360" y="210"/>
                    </a:lnTo>
                    <a:lnTo>
                      <a:pt x="360" y="210"/>
                    </a:lnTo>
                    <a:lnTo>
                      <a:pt x="366" y="234"/>
                    </a:lnTo>
                    <a:lnTo>
                      <a:pt x="368" y="238"/>
                    </a:lnTo>
                    <a:lnTo>
                      <a:pt x="370" y="240"/>
                    </a:lnTo>
                    <a:lnTo>
                      <a:pt x="372" y="240"/>
                    </a:lnTo>
                    <a:lnTo>
                      <a:pt x="372" y="240"/>
                    </a:lnTo>
                    <a:lnTo>
                      <a:pt x="374" y="242"/>
                    </a:lnTo>
                    <a:lnTo>
                      <a:pt x="374" y="242"/>
                    </a:lnTo>
                    <a:lnTo>
                      <a:pt x="370" y="258"/>
                    </a:lnTo>
                    <a:lnTo>
                      <a:pt x="368" y="270"/>
                    </a:lnTo>
                    <a:lnTo>
                      <a:pt x="368" y="280"/>
                    </a:lnTo>
                    <a:lnTo>
                      <a:pt x="368" y="288"/>
                    </a:lnTo>
                    <a:lnTo>
                      <a:pt x="370" y="298"/>
                    </a:lnTo>
                    <a:lnTo>
                      <a:pt x="370" y="302"/>
                    </a:lnTo>
                    <a:lnTo>
                      <a:pt x="368" y="306"/>
                    </a:lnTo>
                    <a:lnTo>
                      <a:pt x="368" y="306"/>
                    </a:lnTo>
                    <a:lnTo>
                      <a:pt x="366" y="310"/>
                    </a:lnTo>
                    <a:lnTo>
                      <a:pt x="368" y="314"/>
                    </a:lnTo>
                    <a:lnTo>
                      <a:pt x="374" y="326"/>
                    </a:lnTo>
                    <a:lnTo>
                      <a:pt x="384" y="340"/>
                    </a:lnTo>
                    <a:lnTo>
                      <a:pt x="386" y="346"/>
                    </a:lnTo>
                    <a:lnTo>
                      <a:pt x="388" y="354"/>
                    </a:lnTo>
                    <a:lnTo>
                      <a:pt x="358" y="364"/>
                    </a:lnTo>
                    <a:lnTo>
                      <a:pt x="358" y="364"/>
                    </a:lnTo>
                    <a:lnTo>
                      <a:pt x="360" y="368"/>
                    </a:lnTo>
                    <a:lnTo>
                      <a:pt x="360" y="374"/>
                    </a:lnTo>
                    <a:lnTo>
                      <a:pt x="358" y="380"/>
                    </a:lnTo>
                    <a:lnTo>
                      <a:pt x="352" y="384"/>
                    </a:lnTo>
                    <a:lnTo>
                      <a:pt x="352" y="384"/>
                    </a:lnTo>
                    <a:lnTo>
                      <a:pt x="354" y="390"/>
                    </a:lnTo>
                    <a:lnTo>
                      <a:pt x="356" y="392"/>
                    </a:lnTo>
                    <a:lnTo>
                      <a:pt x="358" y="394"/>
                    </a:lnTo>
                    <a:lnTo>
                      <a:pt x="358" y="398"/>
                    </a:lnTo>
                    <a:lnTo>
                      <a:pt x="358" y="398"/>
                    </a:lnTo>
                    <a:lnTo>
                      <a:pt x="356" y="402"/>
                    </a:lnTo>
                    <a:lnTo>
                      <a:pt x="356" y="406"/>
                    </a:lnTo>
                    <a:lnTo>
                      <a:pt x="354" y="410"/>
                    </a:lnTo>
                    <a:lnTo>
                      <a:pt x="350" y="414"/>
                    </a:lnTo>
                    <a:lnTo>
                      <a:pt x="350" y="414"/>
                    </a:lnTo>
                    <a:lnTo>
                      <a:pt x="348" y="418"/>
                    </a:lnTo>
                    <a:lnTo>
                      <a:pt x="346" y="422"/>
                    </a:lnTo>
                    <a:lnTo>
                      <a:pt x="346" y="430"/>
                    </a:lnTo>
                    <a:lnTo>
                      <a:pt x="346" y="436"/>
                    </a:lnTo>
                    <a:lnTo>
                      <a:pt x="348" y="440"/>
                    </a:lnTo>
                    <a:lnTo>
                      <a:pt x="348" y="440"/>
                    </a:lnTo>
                    <a:lnTo>
                      <a:pt x="346" y="442"/>
                    </a:lnTo>
                    <a:lnTo>
                      <a:pt x="346" y="446"/>
                    </a:lnTo>
                    <a:lnTo>
                      <a:pt x="356" y="454"/>
                    </a:lnTo>
                    <a:lnTo>
                      <a:pt x="356" y="454"/>
                    </a:lnTo>
                    <a:lnTo>
                      <a:pt x="362" y="458"/>
                    </a:lnTo>
                    <a:lnTo>
                      <a:pt x="364" y="458"/>
                    </a:lnTo>
                    <a:lnTo>
                      <a:pt x="364" y="456"/>
                    </a:lnTo>
                    <a:lnTo>
                      <a:pt x="368" y="456"/>
                    </a:lnTo>
                    <a:lnTo>
                      <a:pt x="368" y="482"/>
                    </a:lnTo>
                    <a:lnTo>
                      <a:pt x="368" y="482"/>
                    </a:lnTo>
                    <a:lnTo>
                      <a:pt x="364" y="480"/>
                    </a:lnTo>
                    <a:lnTo>
                      <a:pt x="362" y="480"/>
                    </a:lnTo>
                    <a:lnTo>
                      <a:pt x="360" y="476"/>
                    </a:lnTo>
                    <a:lnTo>
                      <a:pt x="360" y="476"/>
                    </a:lnTo>
                    <a:lnTo>
                      <a:pt x="358" y="474"/>
                    </a:lnTo>
                    <a:lnTo>
                      <a:pt x="354" y="474"/>
                    </a:lnTo>
                    <a:lnTo>
                      <a:pt x="348" y="472"/>
                    </a:lnTo>
                    <a:lnTo>
                      <a:pt x="342" y="466"/>
                    </a:lnTo>
                    <a:lnTo>
                      <a:pt x="342" y="466"/>
                    </a:lnTo>
                    <a:lnTo>
                      <a:pt x="334" y="458"/>
                    </a:lnTo>
                    <a:lnTo>
                      <a:pt x="328" y="456"/>
                    </a:lnTo>
                    <a:lnTo>
                      <a:pt x="322" y="454"/>
                    </a:lnTo>
                    <a:lnTo>
                      <a:pt x="318" y="450"/>
                    </a:lnTo>
                    <a:lnTo>
                      <a:pt x="318" y="450"/>
                    </a:lnTo>
                    <a:lnTo>
                      <a:pt x="312" y="446"/>
                    </a:lnTo>
                    <a:lnTo>
                      <a:pt x="308" y="448"/>
                    </a:lnTo>
                    <a:lnTo>
                      <a:pt x="304" y="448"/>
                    </a:lnTo>
                    <a:lnTo>
                      <a:pt x="296" y="448"/>
                    </a:lnTo>
                    <a:lnTo>
                      <a:pt x="296" y="448"/>
                    </a:lnTo>
                    <a:lnTo>
                      <a:pt x="288" y="446"/>
                    </a:lnTo>
                    <a:lnTo>
                      <a:pt x="286" y="446"/>
                    </a:lnTo>
                    <a:lnTo>
                      <a:pt x="284" y="446"/>
                    </a:lnTo>
                    <a:lnTo>
                      <a:pt x="280" y="444"/>
                    </a:lnTo>
                    <a:lnTo>
                      <a:pt x="280" y="444"/>
                    </a:lnTo>
                    <a:lnTo>
                      <a:pt x="276" y="440"/>
                    </a:lnTo>
                    <a:lnTo>
                      <a:pt x="276" y="436"/>
                    </a:lnTo>
                    <a:lnTo>
                      <a:pt x="276" y="432"/>
                    </a:lnTo>
                    <a:lnTo>
                      <a:pt x="276" y="432"/>
                    </a:lnTo>
                    <a:lnTo>
                      <a:pt x="274" y="430"/>
                    </a:lnTo>
                    <a:lnTo>
                      <a:pt x="264" y="432"/>
                    </a:lnTo>
                    <a:lnTo>
                      <a:pt x="264" y="432"/>
                    </a:lnTo>
                    <a:lnTo>
                      <a:pt x="258" y="432"/>
                    </a:lnTo>
                    <a:lnTo>
                      <a:pt x="256" y="430"/>
                    </a:lnTo>
                    <a:lnTo>
                      <a:pt x="254" y="428"/>
                    </a:lnTo>
                    <a:lnTo>
                      <a:pt x="252" y="426"/>
                    </a:lnTo>
                    <a:lnTo>
                      <a:pt x="252" y="426"/>
                    </a:lnTo>
                    <a:lnTo>
                      <a:pt x="238" y="428"/>
                    </a:lnTo>
                    <a:lnTo>
                      <a:pt x="236" y="426"/>
                    </a:lnTo>
                    <a:lnTo>
                      <a:pt x="210" y="434"/>
                    </a:lnTo>
                    <a:lnTo>
                      <a:pt x="210" y="434"/>
                    </a:lnTo>
                    <a:lnTo>
                      <a:pt x="210" y="420"/>
                    </a:lnTo>
                    <a:lnTo>
                      <a:pt x="210" y="412"/>
                    </a:lnTo>
                    <a:lnTo>
                      <a:pt x="208" y="406"/>
                    </a:lnTo>
                    <a:lnTo>
                      <a:pt x="206" y="404"/>
                    </a:lnTo>
                    <a:lnTo>
                      <a:pt x="204" y="402"/>
                    </a:lnTo>
                    <a:lnTo>
                      <a:pt x="202" y="398"/>
                    </a:lnTo>
                    <a:lnTo>
                      <a:pt x="202" y="390"/>
                    </a:lnTo>
                    <a:lnTo>
                      <a:pt x="202" y="378"/>
                    </a:lnTo>
                    <a:lnTo>
                      <a:pt x="202" y="378"/>
                    </a:lnTo>
                    <a:lnTo>
                      <a:pt x="200" y="366"/>
                    </a:lnTo>
                    <a:lnTo>
                      <a:pt x="200" y="356"/>
                    </a:lnTo>
                    <a:lnTo>
                      <a:pt x="198" y="348"/>
                    </a:lnTo>
                    <a:lnTo>
                      <a:pt x="200" y="340"/>
                    </a:lnTo>
                    <a:lnTo>
                      <a:pt x="200" y="340"/>
                    </a:lnTo>
                    <a:lnTo>
                      <a:pt x="202" y="334"/>
                    </a:lnTo>
                    <a:lnTo>
                      <a:pt x="200" y="330"/>
                    </a:lnTo>
                    <a:lnTo>
                      <a:pt x="196" y="328"/>
                    </a:lnTo>
                    <a:lnTo>
                      <a:pt x="188" y="328"/>
                    </a:lnTo>
                    <a:lnTo>
                      <a:pt x="188" y="328"/>
                    </a:lnTo>
                    <a:lnTo>
                      <a:pt x="182" y="328"/>
                    </a:lnTo>
                    <a:lnTo>
                      <a:pt x="182" y="326"/>
                    </a:lnTo>
                    <a:lnTo>
                      <a:pt x="182" y="324"/>
                    </a:lnTo>
                    <a:lnTo>
                      <a:pt x="178" y="322"/>
                    </a:lnTo>
                    <a:lnTo>
                      <a:pt x="178" y="322"/>
                    </a:lnTo>
                    <a:lnTo>
                      <a:pt x="172" y="322"/>
                    </a:lnTo>
                    <a:lnTo>
                      <a:pt x="170" y="324"/>
                    </a:lnTo>
                    <a:lnTo>
                      <a:pt x="168" y="324"/>
                    </a:lnTo>
                    <a:lnTo>
                      <a:pt x="160" y="326"/>
                    </a:lnTo>
                    <a:lnTo>
                      <a:pt x="160" y="326"/>
                    </a:lnTo>
                    <a:lnTo>
                      <a:pt x="154" y="328"/>
                    </a:lnTo>
                    <a:lnTo>
                      <a:pt x="152" y="330"/>
                    </a:lnTo>
                    <a:lnTo>
                      <a:pt x="152" y="334"/>
                    </a:lnTo>
                    <a:lnTo>
                      <a:pt x="152" y="336"/>
                    </a:lnTo>
                    <a:lnTo>
                      <a:pt x="152" y="336"/>
                    </a:lnTo>
                    <a:lnTo>
                      <a:pt x="150" y="340"/>
                    </a:lnTo>
                    <a:lnTo>
                      <a:pt x="148" y="346"/>
                    </a:lnTo>
                    <a:lnTo>
                      <a:pt x="146" y="348"/>
                    </a:lnTo>
                    <a:lnTo>
                      <a:pt x="140" y="346"/>
                    </a:lnTo>
                    <a:lnTo>
                      <a:pt x="140" y="346"/>
                    </a:lnTo>
                    <a:lnTo>
                      <a:pt x="136" y="344"/>
                    </a:lnTo>
                    <a:lnTo>
                      <a:pt x="132" y="346"/>
                    </a:lnTo>
                    <a:lnTo>
                      <a:pt x="128" y="348"/>
                    </a:lnTo>
                    <a:lnTo>
                      <a:pt x="120" y="350"/>
                    </a:lnTo>
                    <a:lnTo>
                      <a:pt x="120" y="350"/>
                    </a:lnTo>
                    <a:lnTo>
                      <a:pt x="116" y="350"/>
                    </a:lnTo>
                    <a:lnTo>
                      <a:pt x="112" y="348"/>
                    </a:lnTo>
                    <a:lnTo>
                      <a:pt x="110" y="342"/>
                    </a:lnTo>
                    <a:lnTo>
                      <a:pt x="108" y="334"/>
                    </a:lnTo>
                    <a:lnTo>
                      <a:pt x="106" y="330"/>
                    </a:lnTo>
                    <a:lnTo>
                      <a:pt x="102" y="326"/>
                    </a:lnTo>
                    <a:lnTo>
                      <a:pt x="102" y="326"/>
                    </a:lnTo>
                    <a:lnTo>
                      <a:pt x="98" y="322"/>
                    </a:lnTo>
                    <a:lnTo>
                      <a:pt x="98" y="316"/>
                    </a:lnTo>
                    <a:lnTo>
                      <a:pt x="96" y="306"/>
                    </a:lnTo>
                    <a:lnTo>
                      <a:pt x="96" y="298"/>
                    </a:lnTo>
                    <a:lnTo>
                      <a:pt x="94" y="294"/>
                    </a:lnTo>
                    <a:lnTo>
                      <a:pt x="90" y="294"/>
                    </a:lnTo>
                    <a:lnTo>
                      <a:pt x="90" y="294"/>
                    </a:lnTo>
                    <a:lnTo>
                      <a:pt x="82" y="294"/>
                    </a:lnTo>
                    <a:lnTo>
                      <a:pt x="76" y="292"/>
                    </a:lnTo>
                    <a:lnTo>
                      <a:pt x="72" y="292"/>
                    </a:lnTo>
                    <a:lnTo>
                      <a:pt x="64" y="292"/>
                    </a:lnTo>
                    <a:lnTo>
                      <a:pt x="64" y="292"/>
                    </a:lnTo>
                    <a:lnTo>
                      <a:pt x="38" y="292"/>
                    </a:lnTo>
                    <a:lnTo>
                      <a:pt x="30" y="292"/>
                    </a:lnTo>
                    <a:lnTo>
                      <a:pt x="22" y="294"/>
                    </a:lnTo>
                    <a:lnTo>
                      <a:pt x="22" y="294"/>
                    </a:lnTo>
                    <a:lnTo>
                      <a:pt x="18" y="296"/>
                    </a:lnTo>
                    <a:lnTo>
                      <a:pt x="14" y="296"/>
                    </a:lnTo>
                    <a:lnTo>
                      <a:pt x="12" y="296"/>
                    </a:lnTo>
                    <a:lnTo>
                      <a:pt x="10" y="298"/>
                    </a:lnTo>
                    <a:lnTo>
                      <a:pt x="10" y="298"/>
                    </a:lnTo>
                    <a:lnTo>
                      <a:pt x="6" y="298"/>
                    </a:lnTo>
                    <a:lnTo>
                      <a:pt x="2" y="298"/>
                    </a:lnTo>
                    <a:lnTo>
                      <a:pt x="0" y="294"/>
                    </a:lnTo>
                    <a:lnTo>
                      <a:pt x="0" y="294"/>
                    </a:lnTo>
                    <a:lnTo>
                      <a:pt x="6" y="292"/>
                    </a:lnTo>
                    <a:lnTo>
                      <a:pt x="10" y="290"/>
                    </a:lnTo>
                    <a:lnTo>
                      <a:pt x="6" y="276"/>
                    </a:lnTo>
                    <a:lnTo>
                      <a:pt x="6" y="276"/>
                    </a:lnTo>
                    <a:lnTo>
                      <a:pt x="6" y="266"/>
                    </a:lnTo>
                    <a:lnTo>
                      <a:pt x="10" y="260"/>
                    </a:lnTo>
                    <a:lnTo>
                      <a:pt x="12" y="258"/>
                    </a:lnTo>
                    <a:lnTo>
                      <a:pt x="16" y="254"/>
                    </a:lnTo>
                    <a:lnTo>
                      <a:pt x="16" y="254"/>
                    </a:lnTo>
                    <a:lnTo>
                      <a:pt x="24" y="260"/>
                    </a:lnTo>
                    <a:lnTo>
                      <a:pt x="28" y="260"/>
                    </a:lnTo>
                    <a:lnTo>
                      <a:pt x="32" y="258"/>
                    </a:lnTo>
                    <a:lnTo>
                      <a:pt x="32" y="258"/>
                    </a:lnTo>
                    <a:lnTo>
                      <a:pt x="36" y="254"/>
                    </a:lnTo>
                    <a:lnTo>
                      <a:pt x="38" y="254"/>
                    </a:lnTo>
                    <a:lnTo>
                      <a:pt x="38" y="256"/>
                    </a:lnTo>
                    <a:lnTo>
                      <a:pt x="42" y="256"/>
                    </a:lnTo>
                    <a:lnTo>
                      <a:pt x="42" y="256"/>
                    </a:lnTo>
                    <a:lnTo>
                      <a:pt x="46" y="256"/>
                    </a:lnTo>
                    <a:lnTo>
                      <a:pt x="48" y="258"/>
                    </a:lnTo>
                    <a:lnTo>
                      <a:pt x="50" y="264"/>
                    </a:lnTo>
                    <a:lnTo>
                      <a:pt x="52" y="266"/>
                    </a:lnTo>
                    <a:lnTo>
                      <a:pt x="52" y="266"/>
                    </a:lnTo>
                    <a:lnTo>
                      <a:pt x="58" y="258"/>
                    </a:lnTo>
                    <a:lnTo>
                      <a:pt x="58" y="258"/>
                    </a:lnTo>
                    <a:lnTo>
                      <a:pt x="62" y="250"/>
                    </a:lnTo>
                    <a:lnTo>
                      <a:pt x="66" y="246"/>
                    </a:lnTo>
                    <a:lnTo>
                      <a:pt x="72" y="242"/>
                    </a:lnTo>
                    <a:lnTo>
                      <a:pt x="78" y="240"/>
                    </a:lnTo>
                    <a:lnTo>
                      <a:pt x="80" y="236"/>
                    </a:lnTo>
                    <a:lnTo>
                      <a:pt x="84" y="230"/>
                    </a:lnTo>
                    <a:lnTo>
                      <a:pt x="84" y="230"/>
                    </a:lnTo>
                    <a:lnTo>
                      <a:pt x="90" y="216"/>
                    </a:lnTo>
                    <a:lnTo>
                      <a:pt x="92" y="202"/>
                    </a:lnTo>
                    <a:lnTo>
                      <a:pt x="94" y="188"/>
                    </a:lnTo>
                    <a:lnTo>
                      <a:pt x="98" y="176"/>
                    </a:lnTo>
                    <a:lnTo>
                      <a:pt x="98" y="176"/>
                    </a:lnTo>
                    <a:lnTo>
                      <a:pt x="102" y="172"/>
                    </a:lnTo>
                    <a:lnTo>
                      <a:pt x="106" y="170"/>
                    </a:lnTo>
                    <a:lnTo>
                      <a:pt x="110" y="166"/>
                    </a:lnTo>
                    <a:lnTo>
                      <a:pt x="120" y="150"/>
                    </a:lnTo>
                    <a:lnTo>
                      <a:pt x="120" y="150"/>
                    </a:lnTo>
                    <a:lnTo>
                      <a:pt x="124" y="140"/>
                    </a:lnTo>
                    <a:lnTo>
                      <a:pt x="126" y="134"/>
                    </a:lnTo>
                    <a:lnTo>
                      <a:pt x="124" y="126"/>
                    </a:lnTo>
                    <a:lnTo>
                      <a:pt x="126" y="112"/>
                    </a:lnTo>
                    <a:lnTo>
                      <a:pt x="126" y="112"/>
                    </a:lnTo>
                    <a:lnTo>
                      <a:pt x="128" y="92"/>
                    </a:lnTo>
                    <a:lnTo>
                      <a:pt x="130" y="84"/>
                    </a:lnTo>
                    <a:lnTo>
                      <a:pt x="132" y="80"/>
                    </a:lnTo>
                    <a:lnTo>
                      <a:pt x="132" y="76"/>
                    </a:lnTo>
                    <a:lnTo>
                      <a:pt x="132" y="76"/>
                    </a:lnTo>
                    <a:lnTo>
                      <a:pt x="130" y="70"/>
                    </a:lnTo>
                    <a:lnTo>
                      <a:pt x="132" y="66"/>
                    </a:lnTo>
                    <a:lnTo>
                      <a:pt x="136" y="58"/>
                    </a:lnTo>
                    <a:lnTo>
                      <a:pt x="138" y="42"/>
                    </a:lnTo>
                    <a:lnTo>
                      <a:pt x="138"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6" name="Freeform 55">
                <a:extLst>
                  <a:ext uri="{FF2B5EF4-FFF2-40B4-BE49-F238E27FC236}">
                    <a16:creationId xmlns:a16="http://schemas.microsoft.com/office/drawing/2014/main" id="{4EF77BB0-BCE0-4403-A7B1-0E23DB0AB6F5}"/>
                  </a:ext>
                </a:extLst>
              </p:cNvPr>
              <p:cNvSpPr>
                <a:spLocks/>
              </p:cNvSpPr>
              <p:nvPr/>
            </p:nvSpPr>
            <p:spPr bwMode="auto">
              <a:xfrm>
                <a:off x="4927988" y="3016994"/>
                <a:ext cx="333815" cy="588757"/>
              </a:xfrm>
              <a:custGeom>
                <a:avLst/>
                <a:gdLst/>
                <a:ahLst/>
                <a:cxnLst>
                  <a:cxn ang="0">
                    <a:pos x="36" y="274"/>
                  </a:cxn>
                  <a:cxn ang="0">
                    <a:pos x="36" y="266"/>
                  </a:cxn>
                  <a:cxn ang="0">
                    <a:pos x="40" y="262"/>
                  </a:cxn>
                  <a:cxn ang="0">
                    <a:pos x="54" y="244"/>
                  </a:cxn>
                  <a:cxn ang="0">
                    <a:pos x="52" y="234"/>
                  </a:cxn>
                  <a:cxn ang="0">
                    <a:pos x="46" y="224"/>
                  </a:cxn>
                  <a:cxn ang="0">
                    <a:pos x="58" y="202"/>
                  </a:cxn>
                  <a:cxn ang="0">
                    <a:pos x="58" y="186"/>
                  </a:cxn>
                  <a:cxn ang="0">
                    <a:pos x="60" y="168"/>
                  </a:cxn>
                  <a:cxn ang="0">
                    <a:pos x="52" y="152"/>
                  </a:cxn>
                  <a:cxn ang="0">
                    <a:pos x="30" y="146"/>
                  </a:cxn>
                  <a:cxn ang="0">
                    <a:pos x="10" y="140"/>
                  </a:cxn>
                  <a:cxn ang="0">
                    <a:pos x="2" y="124"/>
                  </a:cxn>
                  <a:cxn ang="0">
                    <a:pos x="0" y="116"/>
                  </a:cxn>
                  <a:cxn ang="0">
                    <a:pos x="52" y="98"/>
                  </a:cxn>
                  <a:cxn ang="0">
                    <a:pos x="76" y="100"/>
                  </a:cxn>
                  <a:cxn ang="0">
                    <a:pos x="84" y="106"/>
                  </a:cxn>
                  <a:cxn ang="0">
                    <a:pos x="94" y="102"/>
                  </a:cxn>
                  <a:cxn ang="0">
                    <a:pos x="94" y="124"/>
                  </a:cxn>
                  <a:cxn ang="0">
                    <a:pos x="92" y="138"/>
                  </a:cxn>
                  <a:cxn ang="0">
                    <a:pos x="104" y="154"/>
                  </a:cxn>
                  <a:cxn ang="0">
                    <a:pos x="114" y="164"/>
                  </a:cxn>
                  <a:cxn ang="0">
                    <a:pos x="114" y="154"/>
                  </a:cxn>
                  <a:cxn ang="0">
                    <a:pos x="120" y="138"/>
                  </a:cxn>
                  <a:cxn ang="0">
                    <a:pos x="124" y="122"/>
                  </a:cxn>
                  <a:cxn ang="0">
                    <a:pos x="128" y="106"/>
                  </a:cxn>
                  <a:cxn ang="0">
                    <a:pos x="116" y="88"/>
                  </a:cxn>
                  <a:cxn ang="0">
                    <a:pos x="108" y="78"/>
                  </a:cxn>
                  <a:cxn ang="0">
                    <a:pos x="112" y="52"/>
                  </a:cxn>
                  <a:cxn ang="0">
                    <a:pos x="110" y="38"/>
                  </a:cxn>
                  <a:cxn ang="0">
                    <a:pos x="122" y="26"/>
                  </a:cxn>
                  <a:cxn ang="0">
                    <a:pos x="138" y="26"/>
                  </a:cxn>
                  <a:cxn ang="0">
                    <a:pos x="154" y="28"/>
                  </a:cxn>
                  <a:cxn ang="0">
                    <a:pos x="164" y="26"/>
                  </a:cxn>
                  <a:cxn ang="0">
                    <a:pos x="180" y="20"/>
                  </a:cxn>
                  <a:cxn ang="0">
                    <a:pos x="184" y="14"/>
                  </a:cxn>
                  <a:cxn ang="0">
                    <a:pos x="202" y="14"/>
                  </a:cxn>
                  <a:cxn ang="0">
                    <a:pos x="228" y="0"/>
                  </a:cxn>
                  <a:cxn ang="0">
                    <a:pos x="230" y="20"/>
                  </a:cxn>
                  <a:cxn ang="0">
                    <a:pos x="228" y="36"/>
                  </a:cxn>
                  <a:cxn ang="0">
                    <a:pos x="228" y="62"/>
                  </a:cxn>
                  <a:cxn ang="0">
                    <a:pos x="228" y="94"/>
                  </a:cxn>
                  <a:cxn ang="0">
                    <a:pos x="224" y="132"/>
                  </a:cxn>
                  <a:cxn ang="0">
                    <a:pos x="214" y="142"/>
                  </a:cxn>
                  <a:cxn ang="0">
                    <a:pos x="194" y="166"/>
                  </a:cxn>
                  <a:cxn ang="0">
                    <a:pos x="174" y="174"/>
                  </a:cxn>
                  <a:cxn ang="0">
                    <a:pos x="158" y="184"/>
                  </a:cxn>
                  <a:cxn ang="0">
                    <a:pos x="130" y="204"/>
                  </a:cxn>
                  <a:cxn ang="0">
                    <a:pos x="108" y="226"/>
                  </a:cxn>
                  <a:cxn ang="0">
                    <a:pos x="88" y="252"/>
                  </a:cxn>
                  <a:cxn ang="0">
                    <a:pos x="92" y="262"/>
                  </a:cxn>
                  <a:cxn ang="0">
                    <a:pos x="100" y="288"/>
                  </a:cxn>
                  <a:cxn ang="0">
                    <a:pos x="102" y="312"/>
                  </a:cxn>
                  <a:cxn ang="0">
                    <a:pos x="98" y="324"/>
                  </a:cxn>
                  <a:cxn ang="0">
                    <a:pos x="92" y="344"/>
                  </a:cxn>
                  <a:cxn ang="0">
                    <a:pos x="68" y="370"/>
                  </a:cxn>
                  <a:cxn ang="0">
                    <a:pos x="36" y="386"/>
                  </a:cxn>
                  <a:cxn ang="0">
                    <a:pos x="38" y="404"/>
                  </a:cxn>
                  <a:cxn ang="0">
                    <a:pos x="24" y="390"/>
                  </a:cxn>
                  <a:cxn ang="0">
                    <a:pos x="22" y="368"/>
                  </a:cxn>
                  <a:cxn ang="0">
                    <a:pos x="28" y="338"/>
                  </a:cxn>
                  <a:cxn ang="0">
                    <a:pos x="22" y="300"/>
                  </a:cxn>
                </a:cxnLst>
                <a:rect l="0" t="0" r="r" b="b"/>
                <a:pathLst>
                  <a:path w="232" h="404">
                    <a:moveTo>
                      <a:pt x="22" y="300"/>
                    </a:moveTo>
                    <a:lnTo>
                      <a:pt x="22" y="300"/>
                    </a:lnTo>
                    <a:lnTo>
                      <a:pt x="36" y="274"/>
                    </a:lnTo>
                    <a:lnTo>
                      <a:pt x="36" y="274"/>
                    </a:lnTo>
                    <a:lnTo>
                      <a:pt x="36" y="272"/>
                    </a:lnTo>
                    <a:lnTo>
                      <a:pt x="36" y="270"/>
                    </a:lnTo>
                    <a:lnTo>
                      <a:pt x="36" y="270"/>
                    </a:lnTo>
                    <a:lnTo>
                      <a:pt x="36" y="266"/>
                    </a:lnTo>
                    <a:lnTo>
                      <a:pt x="36" y="266"/>
                    </a:lnTo>
                    <a:lnTo>
                      <a:pt x="36" y="262"/>
                    </a:lnTo>
                    <a:lnTo>
                      <a:pt x="38" y="262"/>
                    </a:lnTo>
                    <a:lnTo>
                      <a:pt x="40" y="262"/>
                    </a:lnTo>
                    <a:lnTo>
                      <a:pt x="44" y="254"/>
                    </a:lnTo>
                    <a:lnTo>
                      <a:pt x="44" y="254"/>
                    </a:lnTo>
                    <a:lnTo>
                      <a:pt x="50" y="246"/>
                    </a:lnTo>
                    <a:lnTo>
                      <a:pt x="54" y="244"/>
                    </a:lnTo>
                    <a:lnTo>
                      <a:pt x="56" y="244"/>
                    </a:lnTo>
                    <a:lnTo>
                      <a:pt x="54" y="238"/>
                    </a:lnTo>
                    <a:lnTo>
                      <a:pt x="54" y="238"/>
                    </a:lnTo>
                    <a:lnTo>
                      <a:pt x="52" y="234"/>
                    </a:lnTo>
                    <a:lnTo>
                      <a:pt x="54" y="232"/>
                    </a:lnTo>
                    <a:lnTo>
                      <a:pt x="52" y="230"/>
                    </a:lnTo>
                    <a:lnTo>
                      <a:pt x="46" y="224"/>
                    </a:lnTo>
                    <a:lnTo>
                      <a:pt x="46" y="224"/>
                    </a:lnTo>
                    <a:lnTo>
                      <a:pt x="54" y="214"/>
                    </a:lnTo>
                    <a:lnTo>
                      <a:pt x="56" y="208"/>
                    </a:lnTo>
                    <a:lnTo>
                      <a:pt x="56" y="204"/>
                    </a:lnTo>
                    <a:lnTo>
                      <a:pt x="58" y="202"/>
                    </a:lnTo>
                    <a:lnTo>
                      <a:pt x="58" y="202"/>
                    </a:lnTo>
                    <a:lnTo>
                      <a:pt x="62" y="198"/>
                    </a:lnTo>
                    <a:lnTo>
                      <a:pt x="60" y="192"/>
                    </a:lnTo>
                    <a:lnTo>
                      <a:pt x="58" y="186"/>
                    </a:lnTo>
                    <a:lnTo>
                      <a:pt x="58" y="180"/>
                    </a:lnTo>
                    <a:lnTo>
                      <a:pt x="58" y="180"/>
                    </a:lnTo>
                    <a:lnTo>
                      <a:pt x="58" y="172"/>
                    </a:lnTo>
                    <a:lnTo>
                      <a:pt x="60" y="168"/>
                    </a:lnTo>
                    <a:lnTo>
                      <a:pt x="62" y="166"/>
                    </a:lnTo>
                    <a:lnTo>
                      <a:pt x="58" y="160"/>
                    </a:lnTo>
                    <a:lnTo>
                      <a:pt x="58" y="160"/>
                    </a:lnTo>
                    <a:lnTo>
                      <a:pt x="52" y="152"/>
                    </a:lnTo>
                    <a:lnTo>
                      <a:pt x="44" y="152"/>
                    </a:lnTo>
                    <a:lnTo>
                      <a:pt x="44" y="152"/>
                    </a:lnTo>
                    <a:lnTo>
                      <a:pt x="36" y="148"/>
                    </a:lnTo>
                    <a:lnTo>
                      <a:pt x="30" y="146"/>
                    </a:lnTo>
                    <a:lnTo>
                      <a:pt x="26" y="142"/>
                    </a:lnTo>
                    <a:lnTo>
                      <a:pt x="16" y="140"/>
                    </a:lnTo>
                    <a:lnTo>
                      <a:pt x="16" y="140"/>
                    </a:lnTo>
                    <a:lnTo>
                      <a:pt x="10" y="140"/>
                    </a:lnTo>
                    <a:lnTo>
                      <a:pt x="8" y="138"/>
                    </a:lnTo>
                    <a:lnTo>
                      <a:pt x="4" y="128"/>
                    </a:lnTo>
                    <a:lnTo>
                      <a:pt x="4" y="128"/>
                    </a:lnTo>
                    <a:lnTo>
                      <a:pt x="2" y="124"/>
                    </a:lnTo>
                    <a:lnTo>
                      <a:pt x="2" y="120"/>
                    </a:lnTo>
                    <a:lnTo>
                      <a:pt x="2" y="120"/>
                    </a:lnTo>
                    <a:lnTo>
                      <a:pt x="0" y="116"/>
                    </a:lnTo>
                    <a:lnTo>
                      <a:pt x="0" y="116"/>
                    </a:lnTo>
                    <a:lnTo>
                      <a:pt x="16" y="110"/>
                    </a:lnTo>
                    <a:lnTo>
                      <a:pt x="36" y="104"/>
                    </a:lnTo>
                    <a:lnTo>
                      <a:pt x="36" y="104"/>
                    </a:lnTo>
                    <a:lnTo>
                      <a:pt x="52" y="98"/>
                    </a:lnTo>
                    <a:lnTo>
                      <a:pt x="68" y="90"/>
                    </a:lnTo>
                    <a:lnTo>
                      <a:pt x="68" y="90"/>
                    </a:lnTo>
                    <a:lnTo>
                      <a:pt x="72" y="96"/>
                    </a:lnTo>
                    <a:lnTo>
                      <a:pt x="76" y="100"/>
                    </a:lnTo>
                    <a:lnTo>
                      <a:pt x="78" y="104"/>
                    </a:lnTo>
                    <a:lnTo>
                      <a:pt x="80" y="106"/>
                    </a:lnTo>
                    <a:lnTo>
                      <a:pt x="80" y="106"/>
                    </a:lnTo>
                    <a:lnTo>
                      <a:pt x="84" y="106"/>
                    </a:lnTo>
                    <a:lnTo>
                      <a:pt x="88" y="104"/>
                    </a:lnTo>
                    <a:lnTo>
                      <a:pt x="92" y="102"/>
                    </a:lnTo>
                    <a:lnTo>
                      <a:pt x="94" y="102"/>
                    </a:lnTo>
                    <a:lnTo>
                      <a:pt x="94" y="102"/>
                    </a:lnTo>
                    <a:lnTo>
                      <a:pt x="96" y="106"/>
                    </a:lnTo>
                    <a:lnTo>
                      <a:pt x="96" y="114"/>
                    </a:lnTo>
                    <a:lnTo>
                      <a:pt x="96" y="122"/>
                    </a:lnTo>
                    <a:lnTo>
                      <a:pt x="94" y="124"/>
                    </a:lnTo>
                    <a:lnTo>
                      <a:pt x="94" y="124"/>
                    </a:lnTo>
                    <a:lnTo>
                      <a:pt x="92" y="126"/>
                    </a:lnTo>
                    <a:lnTo>
                      <a:pt x="90" y="128"/>
                    </a:lnTo>
                    <a:lnTo>
                      <a:pt x="92" y="138"/>
                    </a:lnTo>
                    <a:lnTo>
                      <a:pt x="98" y="150"/>
                    </a:lnTo>
                    <a:lnTo>
                      <a:pt x="100" y="154"/>
                    </a:lnTo>
                    <a:lnTo>
                      <a:pt x="104" y="154"/>
                    </a:lnTo>
                    <a:lnTo>
                      <a:pt x="104" y="154"/>
                    </a:lnTo>
                    <a:lnTo>
                      <a:pt x="108" y="158"/>
                    </a:lnTo>
                    <a:lnTo>
                      <a:pt x="110" y="162"/>
                    </a:lnTo>
                    <a:lnTo>
                      <a:pt x="112" y="164"/>
                    </a:lnTo>
                    <a:lnTo>
                      <a:pt x="114" y="164"/>
                    </a:lnTo>
                    <a:lnTo>
                      <a:pt x="114" y="164"/>
                    </a:lnTo>
                    <a:lnTo>
                      <a:pt x="116" y="162"/>
                    </a:lnTo>
                    <a:lnTo>
                      <a:pt x="116" y="160"/>
                    </a:lnTo>
                    <a:lnTo>
                      <a:pt x="114" y="154"/>
                    </a:lnTo>
                    <a:lnTo>
                      <a:pt x="116" y="146"/>
                    </a:lnTo>
                    <a:lnTo>
                      <a:pt x="118" y="142"/>
                    </a:lnTo>
                    <a:lnTo>
                      <a:pt x="120" y="138"/>
                    </a:lnTo>
                    <a:lnTo>
                      <a:pt x="120" y="138"/>
                    </a:lnTo>
                    <a:lnTo>
                      <a:pt x="124" y="136"/>
                    </a:lnTo>
                    <a:lnTo>
                      <a:pt x="126" y="132"/>
                    </a:lnTo>
                    <a:lnTo>
                      <a:pt x="126" y="128"/>
                    </a:lnTo>
                    <a:lnTo>
                      <a:pt x="124" y="122"/>
                    </a:lnTo>
                    <a:lnTo>
                      <a:pt x="124" y="118"/>
                    </a:lnTo>
                    <a:lnTo>
                      <a:pt x="126" y="114"/>
                    </a:lnTo>
                    <a:lnTo>
                      <a:pt x="126" y="114"/>
                    </a:lnTo>
                    <a:lnTo>
                      <a:pt x="128" y="106"/>
                    </a:lnTo>
                    <a:lnTo>
                      <a:pt x="128" y="100"/>
                    </a:lnTo>
                    <a:lnTo>
                      <a:pt x="124" y="96"/>
                    </a:lnTo>
                    <a:lnTo>
                      <a:pt x="116" y="88"/>
                    </a:lnTo>
                    <a:lnTo>
                      <a:pt x="116" y="88"/>
                    </a:lnTo>
                    <a:lnTo>
                      <a:pt x="114" y="84"/>
                    </a:lnTo>
                    <a:lnTo>
                      <a:pt x="112" y="80"/>
                    </a:lnTo>
                    <a:lnTo>
                      <a:pt x="112" y="80"/>
                    </a:lnTo>
                    <a:lnTo>
                      <a:pt x="108" y="78"/>
                    </a:lnTo>
                    <a:lnTo>
                      <a:pt x="108" y="74"/>
                    </a:lnTo>
                    <a:lnTo>
                      <a:pt x="110" y="66"/>
                    </a:lnTo>
                    <a:lnTo>
                      <a:pt x="112" y="56"/>
                    </a:lnTo>
                    <a:lnTo>
                      <a:pt x="112" y="52"/>
                    </a:lnTo>
                    <a:lnTo>
                      <a:pt x="110" y="46"/>
                    </a:lnTo>
                    <a:lnTo>
                      <a:pt x="110" y="46"/>
                    </a:lnTo>
                    <a:lnTo>
                      <a:pt x="108" y="42"/>
                    </a:lnTo>
                    <a:lnTo>
                      <a:pt x="110" y="38"/>
                    </a:lnTo>
                    <a:lnTo>
                      <a:pt x="112" y="34"/>
                    </a:lnTo>
                    <a:lnTo>
                      <a:pt x="112" y="28"/>
                    </a:lnTo>
                    <a:lnTo>
                      <a:pt x="112" y="28"/>
                    </a:lnTo>
                    <a:lnTo>
                      <a:pt x="122" y="26"/>
                    </a:lnTo>
                    <a:lnTo>
                      <a:pt x="126" y="22"/>
                    </a:lnTo>
                    <a:lnTo>
                      <a:pt x="130" y="22"/>
                    </a:lnTo>
                    <a:lnTo>
                      <a:pt x="138" y="26"/>
                    </a:lnTo>
                    <a:lnTo>
                      <a:pt x="138" y="26"/>
                    </a:lnTo>
                    <a:lnTo>
                      <a:pt x="144" y="28"/>
                    </a:lnTo>
                    <a:lnTo>
                      <a:pt x="148" y="30"/>
                    </a:lnTo>
                    <a:lnTo>
                      <a:pt x="152" y="30"/>
                    </a:lnTo>
                    <a:lnTo>
                      <a:pt x="154" y="28"/>
                    </a:lnTo>
                    <a:lnTo>
                      <a:pt x="156" y="24"/>
                    </a:lnTo>
                    <a:lnTo>
                      <a:pt x="160" y="24"/>
                    </a:lnTo>
                    <a:lnTo>
                      <a:pt x="164" y="26"/>
                    </a:lnTo>
                    <a:lnTo>
                      <a:pt x="164" y="26"/>
                    </a:lnTo>
                    <a:lnTo>
                      <a:pt x="168" y="26"/>
                    </a:lnTo>
                    <a:lnTo>
                      <a:pt x="174" y="24"/>
                    </a:lnTo>
                    <a:lnTo>
                      <a:pt x="178" y="22"/>
                    </a:lnTo>
                    <a:lnTo>
                      <a:pt x="180" y="20"/>
                    </a:lnTo>
                    <a:lnTo>
                      <a:pt x="180" y="20"/>
                    </a:lnTo>
                    <a:lnTo>
                      <a:pt x="178" y="18"/>
                    </a:lnTo>
                    <a:lnTo>
                      <a:pt x="178" y="16"/>
                    </a:lnTo>
                    <a:lnTo>
                      <a:pt x="184" y="14"/>
                    </a:lnTo>
                    <a:lnTo>
                      <a:pt x="190" y="14"/>
                    </a:lnTo>
                    <a:lnTo>
                      <a:pt x="196" y="14"/>
                    </a:lnTo>
                    <a:lnTo>
                      <a:pt x="196" y="14"/>
                    </a:lnTo>
                    <a:lnTo>
                      <a:pt x="202" y="14"/>
                    </a:lnTo>
                    <a:lnTo>
                      <a:pt x="212" y="12"/>
                    </a:lnTo>
                    <a:lnTo>
                      <a:pt x="222" y="8"/>
                    </a:lnTo>
                    <a:lnTo>
                      <a:pt x="226" y="4"/>
                    </a:lnTo>
                    <a:lnTo>
                      <a:pt x="228" y="0"/>
                    </a:lnTo>
                    <a:lnTo>
                      <a:pt x="228" y="0"/>
                    </a:lnTo>
                    <a:lnTo>
                      <a:pt x="230" y="6"/>
                    </a:lnTo>
                    <a:lnTo>
                      <a:pt x="230" y="14"/>
                    </a:lnTo>
                    <a:lnTo>
                      <a:pt x="230" y="20"/>
                    </a:lnTo>
                    <a:lnTo>
                      <a:pt x="230" y="26"/>
                    </a:lnTo>
                    <a:lnTo>
                      <a:pt x="230" y="26"/>
                    </a:lnTo>
                    <a:lnTo>
                      <a:pt x="230" y="32"/>
                    </a:lnTo>
                    <a:lnTo>
                      <a:pt x="228" y="36"/>
                    </a:lnTo>
                    <a:lnTo>
                      <a:pt x="226" y="42"/>
                    </a:lnTo>
                    <a:lnTo>
                      <a:pt x="228" y="52"/>
                    </a:lnTo>
                    <a:lnTo>
                      <a:pt x="228" y="52"/>
                    </a:lnTo>
                    <a:lnTo>
                      <a:pt x="228" y="62"/>
                    </a:lnTo>
                    <a:lnTo>
                      <a:pt x="226" y="70"/>
                    </a:lnTo>
                    <a:lnTo>
                      <a:pt x="224" y="80"/>
                    </a:lnTo>
                    <a:lnTo>
                      <a:pt x="228" y="94"/>
                    </a:lnTo>
                    <a:lnTo>
                      <a:pt x="228" y="94"/>
                    </a:lnTo>
                    <a:lnTo>
                      <a:pt x="232" y="106"/>
                    </a:lnTo>
                    <a:lnTo>
                      <a:pt x="232" y="114"/>
                    </a:lnTo>
                    <a:lnTo>
                      <a:pt x="230" y="120"/>
                    </a:lnTo>
                    <a:lnTo>
                      <a:pt x="224" y="132"/>
                    </a:lnTo>
                    <a:lnTo>
                      <a:pt x="224" y="132"/>
                    </a:lnTo>
                    <a:lnTo>
                      <a:pt x="220" y="140"/>
                    </a:lnTo>
                    <a:lnTo>
                      <a:pt x="216" y="140"/>
                    </a:lnTo>
                    <a:lnTo>
                      <a:pt x="214" y="142"/>
                    </a:lnTo>
                    <a:lnTo>
                      <a:pt x="210" y="148"/>
                    </a:lnTo>
                    <a:lnTo>
                      <a:pt x="210" y="148"/>
                    </a:lnTo>
                    <a:lnTo>
                      <a:pt x="204" y="158"/>
                    </a:lnTo>
                    <a:lnTo>
                      <a:pt x="194" y="166"/>
                    </a:lnTo>
                    <a:lnTo>
                      <a:pt x="184" y="172"/>
                    </a:lnTo>
                    <a:lnTo>
                      <a:pt x="180" y="174"/>
                    </a:lnTo>
                    <a:lnTo>
                      <a:pt x="174" y="174"/>
                    </a:lnTo>
                    <a:lnTo>
                      <a:pt x="174" y="174"/>
                    </a:lnTo>
                    <a:lnTo>
                      <a:pt x="172" y="176"/>
                    </a:lnTo>
                    <a:lnTo>
                      <a:pt x="172" y="178"/>
                    </a:lnTo>
                    <a:lnTo>
                      <a:pt x="168" y="182"/>
                    </a:lnTo>
                    <a:lnTo>
                      <a:pt x="158" y="184"/>
                    </a:lnTo>
                    <a:lnTo>
                      <a:pt x="158" y="184"/>
                    </a:lnTo>
                    <a:lnTo>
                      <a:pt x="152" y="186"/>
                    </a:lnTo>
                    <a:lnTo>
                      <a:pt x="144" y="192"/>
                    </a:lnTo>
                    <a:lnTo>
                      <a:pt x="130" y="204"/>
                    </a:lnTo>
                    <a:lnTo>
                      <a:pt x="118" y="218"/>
                    </a:lnTo>
                    <a:lnTo>
                      <a:pt x="112" y="222"/>
                    </a:lnTo>
                    <a:lnTo>
                      <a:pt x="108" y="226"/>
                    </a:lnTo>
                    <a:lnTo>
                      <a:pt x="108" y="226"/>
                    </a:lnTo>
                    <a:lnTo>
                      <a:pt x="102" y="230"/>
                    </a:lnTo>
                    <a:lnTo>
                      <a:pt x="96" y="234"/>
                    </a:lnTo>
                    <a:lnTo>
                      <a:pt x="90" y="246"/>
                    </a:lnTo>
                    <a:lnTo>
                      <a:pt x="88" y="252"/>
                    </a:lnTo>
                    <a:lnTo>
                      <a:pt x="88" y="256"/>
                    </a:lnTo>
                    <a:lnTo>
                      <a:pt x="88" y="260"/>
                    </a:lnTo>
                    <a:lnTo>
                      <a:pt x="92" y="262"/>
                    </a:lnTo>
                    <a:lnTo>
                      <a:pt x="92" y="262"/>
                    </a:lnTo>
                    <a:lnTo>
                      <a:pt x="94" y="266"/>
                    </a:lnTo>
                    <a:lnTo>
                      <a:pt x="96" y="270"/>
                    </a:lnTo>
                    <a:lnTo>
                      <a:pt x="96" y="278"/>
                    </a:lnTo>
                    <a:lnTo>
                      <a:pt x="100" y="288"/>
                    </a:lnTo>
                    <a:lnTo>
                      <a:pt x="100" y="288"/>
                    </a:lnTo>
                    <a:lnTo>
                      <a:pt x="100" y="298"/>
                    </a:lnTo>
                    <a:lnTo>
                      <a:pt x="100" y="304"/>
                    </a:lnTo>
                    <a:lnTo>
                      <a:pt x="102" y="312"/>
                    </a:lnTo>
                    <a:lnTo>
                      <a:pt x="102" y="312"/>
                    </a:lnTo>
                    <a:lnTo>
                      <a:pt x="102" y="316"/>
                    </a:lnTo>
                    <a:lnTo>
                      <a:pt x="102" y="320"/>
                    </a:lnTo>
                    <a:lnTo>
                      <a:pt x="98" y="324"/>
                    </a:lnTo>
                    <a:lnTo>
                      <a:pt x="96" y="330"/>
                    </a:lnTo>
                    <a:lnTo>
                      <a:pt x="94" y="338"/>
                    </a:lnTo>
                    <a:lnTo>
                      <a:pt x="94" y="338"/>
                    </a:lnTo>
                    <a:lnTo>
                      <a:pt x="92" y="344"/>
                    </a:lnTo>
                    <a:lnTo>
                      <a:pt x="88" y="354"/>
                    </a:lnTo>
                    <a:lnTo>
                      <a:pt x="82" y="358"/>
                    </a:lnTo>
                    <a:lnTo>
                      <a:pt x="76" y="364"/>
                    </a:lnTo>
                    <a:lnTo>
                      <a:pt x="68" y="370"/>
                    </a:lnTo>
                    <a:lnTo>
                      <a:pt x="58" y="374"/>
                    </a:lnTo>
                    <a:lnTo>
                      <a:pt x="58" y="374"/>
                    </a:lnTo>
                    <a:lnTo>
                      <a:pt x="40" y="382"/>
                    </a:lnTo>
                    <a:lnTo>
                      <a:pt x="36" y="386"/>
                    </a:lnTo>
                    <a:lnTo>
                      <a:pt x="36" y="388"/>
                    </a:lnTo>
                    <a:lnTo>
                      <a:pt x="38" y="394"/>
                    </a:lnTo>
                    <a:lnTo>
                      <a:pt x="38" y="398"/>
                    </a:lnTo>
                    <a:lnTo>
                      <a:pt x="38" y="404"/>
                    </a:lnTo>
                    <a:lnTo>
                      <a:pt x="26" y="404"/>
                    </a:lnTo>
                    <a:lnTo>
                      <a:pt x="26" y="404"/>
                    </a:lnTo>
                    <a:lnTo>
                      <a:pt x="24" y="396"/>
                    </a:lnTo>
                    <a:lnTo>
                      <a:pt x="24" y="390"/>
                    </a:lnTo>
                    <a:lnTo>
                      <a:pt x="22" y="386"/>
                    </a:lnTo>
                    <a:lnTo>
                      <a:pt x="18" y="382"/>
                    </a:lnTo>
                    <a:lnTo>
                      <a:pt x="18" y="382"/>
                    </a:lnTo>
                    <a:lnTo>
                      <a:pt x="22" y="368"/>
                    </a:lnTo>
                    <a:lnTo>
                      <a:pt x="26" y="360"/>
                    </a:lnTo>
                    <a:lnTo>
                      <a:pt x="28" y="352"/>
                    </a:lnTo>
                    <a:lnTo>
                      <a:pt x="28" y="338"/>
                    </a:lnTo>
                    <a:lnTo>
                      <a:pt x="28" y="338"/>
                    </a:lnTo>
                    <a:lnTo>
                      <a:pt x="26" y="324"/>
                    </a:lnTo>
                    <a:lnTo>
                      <a:pt x="28" y="316"/>
                    </a:lnTo>
                    <a:lnTo>
                      <a:pt x="28" y="312"/>
                    </a:lnTo>
                    <a:lnTo>
                      <a:pt x="22" y="300"/>
                    </a:lnTo>
                    <a:lnTo>
                      <a:pt x="22" y="30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7" name="Freeform 56">
                <a:extLst>
                  <a:ext uri="{FF2B5EF4-FFF2-40B4-BE49-F238E27FC236}">
                    <a16:creationId xmlns:a16="http://schemas.microsoft.com/office/drawing/2014/main" id="{CBDBBDFF-1871-4160-BC7F-A5DC28A76E9F}"/>
                  </a:ext>
                </a:extLst>
              </p:cNvPr>
              <p:cNvSpPr>
                <a:spLocks/>
              </p:cNvSpPr>
              <p:nvPr/>
            </p:nvSpPr>
            <p:spPr bwMode="auto">
              <a:xfrm>
                <a:off x="5034465" y="2072652"/>
                <a:ext cx="457557" cy="405134"/>
              </a:xfrm>
              <a:custGeom>
                <a:avLst/>
                <a:gdLst/>
                <a:ahLst/>
                <a:cxnLst>
                  <a:cxn ang="0">
                    <a:pos x="60" y="248"/>
                  </a:cxn>
                  <a:cxn ang="0">
                    <a:pos x="62" y="240"/>
                  </a:cxn>
                  <a:cxn ang="0">
                    <a:pos x="50" y="230"/>
                  </a:cxn>
                  <a:cxn ang="0">
                    <a:pos x="44" y="220"/>
                  </a:cxn>
                  <a:cxn ang="0">
                    <a:pos x="40" y="214"/>
                  </a:cxn>
                  <a:cxn ang="0">
                    <a:pos x="36" y="208"/>
                  </a:cxn>
                  <a:cxn ang="0">
                    <a:pos x="30" y="198"/>
                  </a:cxn>
                  <a:cxn ang="0">
                    <a:pos x="22" y="186"/>
                  </a:cxn>
                  <a:cxn ang="0">
                    <a:pos x="0" y="166"/>
                  </a:cxn>
                  <a:cxn ang="0">
                    <a:pos x="6" y="152"/>
                  </a:cxn>
                  <a:cxn ang="0">
                    <a:pos x="16" y="148"/>
                  </a:cxn>
                  <a:cxn ang="0">
                    <a:pos x="22" y="138"/>
                  </a:cxn>
                  <a:cxn ang="0">
                    <a:pos x="24" y="118"/>
                  </a:cxn>
                  <a:cxn ang="0">
                    <a:pos x="24" y="104"/>
                  </a:cxn>
                  <a:cxn ang="0">
                    <a:pos x="28" y="88"/>
                  </a:cxn>
                  <a:cxn ang="0">
                    <a:pos x="34" y="78"/>
                  </a:cxn>
                  <a:cxn ang="0">
                    <a:pos x="36" y="66"/>
                  </a:cxn>
                  <a:cxn ang="0">
                    <a:pos x="38" y="58"/>
                  </a:cxn>
                  <a:cxn ang="0">
                    <a:pos x="46" y="44"/>
                  </a:cxn>
                  <a:cxn ang="0">
                    <a:pos x="56" y="22"/>
                  </a:cxn>
                  <a:cxn ang="0">
                    <a:pos x="58" y="12"/>
                  </a:cxn>
                  <a:cxn ang="0">
                    <a:pos x="76" y="8"/>
                  </a:cxn>
                  <a:cxn ang="0">
                    <a:pos x="80" y="12"/>
                  </a:cxn>
                  <a:cxn ang="0">
                    <a:pos x="82" y="14"/>
                  </a:cxn>
                  <a:cxn ang="0">
                    <a:pos x="86" y="12"/>
                  </a:cxn>
                  <a:cxn ang="0">
                    <a:pos x="88" y="6"/>
                  </a:cxn>
                  <a:cxn ang="0">
                    <a:pos x="90" y="2"/>
                  </a:cxn>
                  <a:cxn ang="0">
                    <a:pos x="92" y="0"/>
                  </a:cxn>
                  <a:cxn ang="0">
                    <a:pos x="96" y="2"/>
                  </a:cxn>
                  <a:cxn ang="0">
                    <a:pos x="102" y="8"/>
                  </a:cxn>
                  <a:cxn ang="0">
                    <a:pos x="112" y="10"/>
                  </a:cxn>
                  <a:cxn ang="0">
                    <a:pos x="118" y="10"/>
                  </a:cxn>
                  <a:cxn ang="0">
                    <a:pos x="128" y="8"/>
                  </a:cxn>
                  <a:cxn ang="0">
                    <a:pos x="140" y="8"/>
                  </a:cxn>
                  <a:cxn ang="0">
                    <a:pos x="150" y="8"/>
                  </a:cxn>
                  <a:cxn ang="0">
                    <a:pos x="166" y="16"/>
                  </a:cxn>
                  <a:cxn ang="0">
                    <a:pos x="186" y="36"/>
                  </a:cxn>
                  <a:cxn ang="0">
                    <a:pos x="196" y="52"/>
                  </a:cxn>
                  <a:cxn ang="0">
                    <a:pos x="188" y="54"/>
                  </a:cxn>
                  <a:cxn ang="0">
                    <a:pos x="186" y="60"/>
                  </a:cxn>
                  <a:cxn ang="0">
                    <a:pos x="182" y="82"/>
                  </a:cxn>
                  <a:cxn ang="0">
                    <a:pos x="184" y="84"/>
                  </a:cxn>
                  <a:cxn ang="0">
                    <a:pos x="188" y="88"/>
                  </a:cxn>
                  <a:cxn ang="0">
                    <a:pos x="196" y="86"/>
                  </a:cxn>
                  <a:cxn ang="0">
                    <a:pos x="204" y="88"/>
                  </a:cxn>
                  <a:cxn ang="0">
                    <a:pos x="210" y="114"/>
                  </a:cxn>
                  <a:cxn ang="0">
                    <a:pos x="286" y="158"/>
                  </a:cxn>
                  <a:cxn ang="0">
                    <a:pos x="318" y="166"/>
                  </a:cxn>
                  <a:cxn ang="0">
                    <a:pos x="248" y="240"/>
                  </a:cxn>
                  <a:cxn ang="0">
                    <a:pos x="244" y="242"/>
                  </a:cxn>
                  <a:cxn ang="0">
                    <a:pos x="236" y="242"/>
                  </a:cxn>
                  <a:cxn ang="0">
                    <a:pos x="216" y="248"/>
                  </a:cxn>
                  <a:cxn ang="0">
                    <a:pos x="188" y="270"/>
                  </a:cxn>
                  <a:cxn ang="0">
                    <a:pos x="172" y="266"/>
                  </a:cxn>
                  <a:cxn ang="0">
                    <a:pos x="158" y="266"/>
                  </a:cxn>
                  <a:cxn ang="0">
                    <a:pos x="154" y="268"/>
                  </a:cxn>
                  <a:cxn ang="0">
                    <a:pos x="152" y="274"/>
                  </a:cxn>
                  <a:cxn ang="0">
                    <a:pos x="148" y="276"/>
                  </a:cxn>
                  <a:cxn ang="0">
                    <a:pos x="128" y="278"/>
                  </a:cxn>
                  <a:cxn ang="0">
                    <a:pos x="106" y="274"/>
                  </a:cxn>
                  <a:cxn ang="0">
                    <a:pos x="94" y="264"/>
                  </a:cxn>
                  <a:cxn ang="0">
                    <a:pos x="84" y="254"/>
                  </a:cxn>
                  <a:cxn ang="0">
                    <a:pos x="60" y="248"/>
                  </a:cxn>
                </a:cxnLst>
                <a:rect l="0" t="0" r="r" b="b"/>
                <a:pathLst>
                  <a:path w="318" h="278">
                    <a:moveTo>
                      <a:pt x="60" y="248"/>
                    </a:moveTo>
                    <a:lnTo>
                      <a:pt x="60" y="248"/>
                    </a:lnTo>
                    <a:lnTo>
                      <a:pt x="62" y="244"/>
                    </a:lnTo>
                    <a:lnTo>
                      <a:pt x="62" y="240"/>
                    </a:lnTo>
                    <a:lnTo>
                      <a:pt x="56" y="234"/>
                    </a:lnTo>
                    <a:lnTo>
                      <a:pt x="50" y="230"/>
                    </a:lnTo>
                    <a:lnTo>
                      <a:pt x="48" y="226"/>
                    </a:lnTo>
                    <a:lnTo>
                      <a:pt x="44" y="220"/>
                    </a:lnTo>
                    <a:lnTo>
                      <a:pt x="44" y="220"/>
                    </a:lnTo>
                    <a:lnTo>
                      <a:pt x="40" y="214"/>
                    </a:lnTo>
                    <a:lnTo>
                      <a:pt x="38" y="210"/>
                    </a:lnTo>
                    <a:lnTo>
                      <a:pt x="36" y="208"/>
                    </a:lnTo>
                    <a:lnTo>
                      <a:pt x="30" y="198"/>
                    </a:lnTo>
                    <a:lnTo>
                      <a:pt x="30" y="198"/>
                    </a:lnTo>
                    <a:lnTo>
                      <a:pt x="28" y="192"/>
                    </a:lnTo>
                    <a:lnTo>
                      <a:pt x="22" y="186"/>
                    </a:lnTo>
                    <a:lnTo>
                      <a:pt x="12" y="176"/>
                    </a:lnTo>
                    <a:lnTo>
                      <a:pt x="0" y="166"/>
                    </a:lnTo>
                    <a:lnTo>
                      <a:pt x="6" y="152"/>
                    </a:lnTo>
                    <a:lnTo>
                      <a:pt x="6" y="152"/>
                    </a:lnTo>
                    <a:lnTo>
                      <a:pt x="10" y="152"/>
                    </a:lnTo>
                    <a:lnTo>
                      <a:pt x="16" y="148"/>
                    </a:lnTo>
                    <a:lnTo>
                      <a:pt x="20" y="144"/>
                    </a:lnTo>
                    <a:lnTo>
                      <a:pt x="22" y="138"/>
                    </a:lnTo>
                    <a:lnTo>
                      <a:pt x="24" y="130"/>
                    </a:lnTo>
                    <a:lnTo>
                      <a:pt x="24" y="118"/>
                    </a:lnTo>
                    <a:lnTo>
                      <a:pt x="24" y="118"/>
                    </a:lnTo>
                    <a:lnTo>
                      <a:pt x="24" y="104"/>
                    </a:lnTo>
                    <a:lnTo>
                      <a:pt x="26" y="94"/>
                    </a:lnTo>
                    <a:lnTo>
                      <a:pt x="28" y="88"/>
                    </a:lnTo>
                    <a:lnTo>
                      <a:pt x="30" y="84"/>
                    </a:lnTo>
                    <a:lnTo>
                      <a:pt x="34" y="78"/>
                    </a:lnTo>
                    <a:lnTo>
                      <a:pt x="36" y="74"/>
                    </a:lnTo>
                    <a:lnTo>
                      <a:pt x="36" y="66"/>
                    </a:lnTo>
                    <a:lnTo>
                      <a:pt x="36" y="66"/>
                    </a:lnTo>
                    <a:lnTo>
                      <a:pt x="38" y="58"/>
                    </a:lnTo>
                    <a:lnTo>
                      <a:pt x="40" y="52"/>
                    </a:lnTo>
                    <a:lnTo>
                      <a:pt x="46" y="44"/>
                    </a:lnTo>
                    <a:lnTo>
                      <a:pt x="54" y="32"/>
                    </a:lnTo>
                    <a:lnTo>
                      <a:pt x="56" y="22"/>
                    </a:lnTo>
                    <a:lnTo>
                      <a:pt x="58" y="12"/>
                    </a:lnTo>
                    <a:lnTo>
                      <a:pt x="58" y="12"/>
                    </a:lnTo>
                    <a:lnTo>
                      <a:pt x="72" y="8"/>
                    </a:lnTo>
                    <a:lnTo>
                      <a:pt x="76" y="8"/>
                    </a:lnTo>
                    <a:lnTo>
                      <a:pt x="78" y="10"/>
                    </a:lnTo>
                    <a:lnTo>
                      <a:pt x="80" y="12"/>
                    </a:lnTo>
                    <a:lnTo>
                      <a:pt x="80" y="14"/>
                    </a:lnTo>
                    <a:lnTo>
                      <a:pt x="82" y="14"/>
                    </a:lnTo>
                    <a:lnTo>
                      <a:pt x="82" y="14"/>
                    </a:lnTo>
                    <a:lnTo>
                      <a:pt x="86" y="12"/>
                    </a:lnTo>
                    <a:lnTo>
                      <a:pt x="86" y="12"/>
                    </a:lnTo>
                    <a:lnTo>
                      <a:pt x="88" y="6"/>
                    </a:lnTo>
                    <a:lnTo>
                      <a:pt x="90" y="2"/>
                    </a:lnTo>
                    <a:lnTo>
                      <a:pt x="90" y="2"/>
                    </a:lnTo>
                    <a:lnTo>
                      <a:pt x="92" y="0"/>
                    </a:lnTo>
                    <a:lnTo>
                      <a:pt x="92" y="0"/>
                    </a:lnTo>
                    <a:lnTo>
                      <a:pt x="96" y="0"/>
                    </a:lnTo>
                    <a:lnTo>
                      <a:pt x="96" y="2"/>
                    </a:lnTo>
                    <a:lnTo>
                      <a:pt x="100" y="6"/>
                    </a:lnTo>
                    <a:lnTo>
                      <a:pt x="102" y="8"/>
                    </a:lnTo>
                    <a:lnTo>
                      <a:pt x="106" y="10"/>
                    </a:lnTo>
                    <a:lnTo>
                      <a:pt x="112" y="10"/>
                    </a:lnTo>
                    <a:lnTo>
                      <a:pt x="118" y="10"/>
                    </a:lnTo>
                    <a:lnTo>
                      <a:pt x="118" y="10"/>
                    </a:lnTo>
                    <a:lnTo>
                      <a:pt x="124" y="8"/>
                    </a:lnTo>
                    <a:lnTo>
                      <a:pt x="128" y="8"/>
                    </a:lnTo>
                    <a:lnTo>
                      <a:pt x="132" y="8"/>
                    </a:lnTo>
                    <a:lnTo>
                      <a:pt x="140" y="8"/>
                    </a:lnTo>
                    <a:lnTo>
                      <a:pt x="140" y="8"/>
                    </a:lnTo>
                    <a:lnTo>
                      <a:pt x="150" y="8"/>
                    </a:lnTo>
                    <a:lnTo>
                      <a:pt x="158" y="10"/>
                    </a:lnTo>
                    <a:lnTo>
                      <a:pt x="166" y="16"/>
                    </a:lnTo>
                    <a:lnTo>
                      <a:pt x="172" y="22"/>
                    </a:lnTo>
                    <a:lnTo>
                      <a:pt x="186" y="36"/>
                    </a:lnTo>
                    <a:lnTo>
                      <a:pt x="196" y="52"/>
                    </a:lnTo>
                    <a:lnTo>
                      <a:pt x="196" y="52"/>
                    </a:lnTo>
                    <a:lnTo>
                      <a:pt x="192" y="52"/>
                    </a:lnTo>
                    <a:lnTo>
                      <a:pt x="188" y="54"/>
                    </a:lnTo>
                    <a:lnTo>
                      <a:pt x="186" y="60"/>
                    </a:lnTo>
                    <a:lnTo>
                      <a:pt x="186" y="60"/>
                    </a:lnTo>
                    <a:lnTo>
                      <a:pt x="182" y="74"/>
                    </a:lnTo>
                    <a:lnTo>
                      <a:pt x="182" y="82"/>
                    </a:lnTo>
                    <a:lnTo>
                      <a:pt x="184" y="84"/>
                    </a:lnTo>
                    <a:lnTo>
                      <a:pt x="184" y="84"/>
                    </a:lnTo>
                    <a:lnTo>
                      <a:pt x="186" y="88"/>
                    </a:lnTo>
                    <a:lnTo>
                      <a:pt x="188" y="88"/>
                    </a:lnTo>
                    <a:lnTo>
                      <a:pt x="192" y="86"/>
                    </a:lnTo>
                    <a:lnTo>
                      <a:pt x="196" y="86"/>
                    </a:lnTo>
                    <a:lnTo>
                      <a:pt x="200" y="86"/>
                    </a:lnTo>
                    <a:lnTo>
                      <a:pt x="204" y="88"/>
                    </a:lnTo>
                    <a:lnTo>
                      <a:pt x="196" y="94"/>
                    </a:lnTo>
                    <a:lnTo>
                      <a:pt x="210" y="114"/>
                    </a:lnTo>
                    <a:lnTo>
                      <a:pt x="216" y="128"/>
                    </a:lnTo>
                    <a:lnTo>
                      <a:pt x="286" y="158"/>
                    </a:lnTo>
                    <a:lnTo>
                      <a:pt x="318" y="166"/>
                    </a:lnTo>
                    <a:lnTo>
                      <a:pt x="318" y="166"/>
                    </a:lnTo>
                    <a:lnTo>
                      <a:pt x="260" y="230"/>
                    </a:lnTo>
                    <a:lnTo>
                      <a:pt x="248" y="240"/>
                    </a:lnTo>
                    <a:lnTo>
                      <a:pt x="246" y="242"/>
                    </a:lnTo>
                    <a:lnTo>
                      <a:pt x="244" y="242"/>
                    </a:lnTo>
                    <a:lnTo>
                      <a:pt x="244" y="242"/>
                    </a:lnTo>
                    <a:lnTo>
                      <a:pt x="236" y="242"/>
                    </a:lnTo>
                    <a:lnTo>
                      <a:pt x="230" y="242"/>
                    </a:lnTo>
                    <a:lnTo>
                      <a:pt x="216" y="248"/>
                    </a:lnTo>
                    <a:lnTo>
                      <a:pt x="188" y="270"/>
                    </a:lnTo>
                    <a:lnTo>
                      <a:pt x="188" y="270"/>
                    </a:lnTo>
                    <a:lnTo>
                      <a:pt x="176" y="268"/>
                    </a:lnTo>
                    <a:lnTo>
                      <a:pt x="172" y="266"/>
                    </a:lnTo>
                    <a:lnTo>
                      <a:pt x="168" y="264"/>
                    </a:lnTo>
                    <a:lnTo>
                      <a:pt x="158" y="266"/>
                    </a:lnTo>
                    <a:lnTo>
                      <a:pt x="158" y="266"/>
                    </a:lnTo>
                    <a:lnTo>
                      <a:pt x="154" y="268"/>
                    </a:lnTo>
                    <a:lnTo>
                      <a:pt x="152" y="270"/>
                    </a:lnTo>
                    <a:lnTo>
                      <a:pt x="152" y="274"/>
                    </a:lnTo>
                    <a:lnTo>
                      <a:pt x="152" y="276"/>
                    </a:lnTo>
                    <a:lnTo>
                      <a:pt x="148" y="276"/>
                    </a:lnTo>
                    <a:lnTo>
                      <a:pt x="128" y="278"/>
                    </a:lnTo>
                    <a:lnTo>
                      <a:pt x="128" y="278"/>
                    </a:lnTo>
                    <a:lnTo>
                      <a:pt x="114" y="276"/>
                    </a:lnTo>
                    <a:lnTo>
                      <a:pt x="106" y="274"/>
                    </a:lnTo>
                    <a:lnTo>
                      <a:pt x="100" y="270"/>
                    </a:lnTo>
                    <a:lnTo>
                      <a:pt x="94" y="264"/>
                    </a:lnTo>
                    <a:lnTo>
                      <a:pt x="90" y="260"/>
                    </a:lnTo>
                    <a:lnTo>
                      <a:pt x="84" y="254"/>
                    </a:lnTo>
                    <a:lnTo>
                      <a:pt x="74" y="252"/>
                    </a:lnTo>
                    <a:lnTo>
                      <a:pt x="60" y="248"/>
                    </a:lnTo>
                    <a:lnTo>
                      <a:pt x="60" y="2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8" name="Freeform 57">
                <a:extLst>
                  <a:ext uri="{FF2B5EF4-FFF2-40B4-BE49-F238E27FC236}">
                    <a16:creationId xmlns:a16="http://schemas.microsoft.com/office/drawing/2014/main" id="{D4892AEF-A60F-4927-B29B-53970C60E107}"/>
                  </a:ext>
                </a:extLst>
              </p:cNvPr>
              <p:cNvSpPr>
                <a:spLocks/>
              </p:cNvSpPr>
              <p:nvPr/>
            </p:nvSpPr>
            <p:spPr bwMode="auto">
              <a:xfrm>
                <a:off x="5276192" y="2174663"/>
                <a:ext cx="307916" cy="504232"/>
              </a:xfrm>
              <a:custGeom>
                <a:avLst/>
                <a:gdLst/>
                <a:ahLst/>
                <a:cxnLst>
                  <a:cxn ang="0">
                    <a:pos x="24" y="346"/>
                  </a:cxn>
                  <a:cxn ang="0">
                    <a:pos x="36" y="324"/>
                  </a:cxn>
                  <a:cxn ang="0">
                    <a:pos x="44" y="312"/>
                  </a:cxn>
                  <a:cxn ang="0">
                    <a:pos x="62" y="294"/>
                  </a:cxn>
                  <a:cxn ang="0">
                    <a:pos x="72" y="282"/>
                  </a:cxn>
                  <a:cxn ang="0">
                    <a:pos x="90" y="264"/>
                  </a:cxn>
                  <a:cxn ang="0">
                    <a:pos x="112" y="242"/>
                  </a:cxn>
                  <a:cxn ang="0">
                    <a:pos x="138" y="214"/>
                  </a:cxn>
                  <a:cxn ang="0">
                    <a:pos x="150" y="188"/>
                  </a:cxn>
                  <a:cxn ang="0">
                    <a:pos x="152" y="184"/>
                  </a:cxn>
                  <a:cxn ang="0">
                    <a:pos x="166" y="170"/>
                  </a:cxn>
                  <a:cxn ang="0">
                    <a:pos x="174" y="158"/>
                  </a:cxn>
                  <a:cxn ang="0">
                    <a:pos x="178" y="140"/>
                  </a:cxn>
                  <a:cxn ang="0">
                    <a:pos x="178" y="132"/>
                  </a:cxn>
                  <a:cxn ang="0">
                    <a:pos x="188" y="108"/>
                  </a:cxn>
                  <a:cxn ang="0">
                    <a:pos x="198" y="88"/>
                  </a:cxn>
                  <a:cxn ang="0">
                    <a:pos x="198" y="82"/>
                  </a:cxn>
                  <a:cxn ang="0">
                    <a:pos x="200" y="78"/>
                  </a:cxn>
                  <a:cxn ang="0">
                    <a:pos x="208" y="62"/>
                  </a:cxn>
                  <a:cxn ang="0">
                    <a:pos x="210" y="52"/>
                  </a:cxn>
                  <a:cxn ang="0">
                    <a:pos x="210" y="50"/>
                  </a:cxn>
                  <a:cxn ang="0">
                    <a:pos x="210" y="48"/>
                  </a:cxn>
                  <a:cxn ang="0">
                    <a:pos x="210" y="32"/>
                  </a:cxn>
                  <a:cxn ang="0">
                    <a:pos x="210" y="28"/>
                  </a:cxn>
                  <a:cxn ang="0">
                    <a:pos x="212" y="28"/>
                  </a:cxn>
                  <a:cxn ang="0">
                    <a:pos x="212" y="24"/>
                  </a:cxn>
                  <a:cxn ang="0">
                    <a:pos x="208" y="12"/>
                  </a:cxn>
                  <a:cxn ang="0">
                    <a:pos x="210" y="6"/>
                  </a:cxn>
                  <a:cxn ang="0">
                    <a:pos x="206" y="0"/>
                  </a:cxn>
                  <a:cxn ang="0">
                    <a:pos x="194" y="0"/>
                  </a:cxn>
                  <a:cxn ang="0">
                    <a:pos x="182" y="10"/>
                  </a:cxn>
                  <a:cxn ang="0">
                    <a:pos x="162" y="16"/>
                  </a:cxn>
                  <a:cxn ang="0">
                    <a:pos x="156" y="16"/>
                  </a:cxn>
                  <a:cxn ang="0">
                    <a:pos x="150" y="20"/>
                  </a:cxn>
                  <a:cxn ang="0">
                    <a:pos x="142" y="20"/>
                  </a:cxn>
                  <a:cxn ang="0">
                    <a:pos x="128" y="24"/>
                  </a:cxn>
                  <a:cxn ang="0">
                    <a:pos x="110" y="28"/>
                  </a:cxn>
                  <a:cxn ang="0">
                    <a:pos x="100" y="26"/>
                  </a:cxn>
                  <a:cxn ang="0">
                    <a:pos x="82" y="34"/>
                  </a:cxn>
                  <a:cxn ang="0">
                    <a:pos x="78" y="36"/>
                  </a:cxn>
                  <a:cxn ang="0">
                    <a:pos x="60" y="26"/>
                  </a:cxn>
                  <a:cxn ang="0">
                    <a:pos x="44" y="10"/>
                  </a:cxn>
                  <a:cxn ang="0">
                    <a:pos x="28" y="24"/>
                  </a:cxn>
                  <a:cxn ang="0">
                    <a:pos x="48" y="58"/>
                  </a:cxn>
                  <a:cxn ang="0">
                    <a:pos x="150" y="96"/>
                  </a:cxn>
                  <a:cxn ang="0">
                    <a:pos x="92" y="160"/>
                  </a:cxn>
                  <a:cxn ang="0">
                    <a:pos x="78" y="172"/>
                  </a:cxn>
                  <a:cxn ang="0">
                    <a:pos x="76" y="172"/>
                  </a:cxn>
                  <a:cxn ang="0">
                    <a:pos x="62" y="172"/>
                  </a:cxn>
                  <a:cxn ang="0">
                    <a:pos x="20" y="200"/>
                  </a:cxn>
                  <a:cxn ang="0">
                    <a:pos x="18" y="206"/>
                  </a:cxn>
                  <a:cxn ang="0">
                    <a:pos x="8" y="218"/>
                  </a:cxn>
                  <a:cxn ang="0">
                    <a:pos x="2" y="226"/>
                  </a:cxn>
                  <a:cxn ang="0">
                    <a:pos x="0" y="232"/>
                  </a:cxn>
                  <a:cxn ang="0">
                    <a:pos x="0" y="318"/>
                  </a:cxn>
                  <a:cxn ang="0">
                    <a:pos x="4" y="326"/>
                  </a:cxn>
                  <a:cxn ang="0">
                    <a:pos x="24" y="346"/>
                  </a:cxn>
                </a:cxnLst>
                <a:rect l="0" t="0" r="r" b="b"/>
                <a:pathLst>
                  <a:path w="214" h="346">
                    <a:moveTo>
                      <a:pt x="24" y="346"/>
                    </a:moveTo>
                    <a:lnTo>
                      <a:pt x="24" y="346"/>
                    </a:lnTo>
                    <a:lnTo>
                      <a:pt x="28" y="340"/>
                    </a:lnTo>
                    <a:lnTo>
                      <a:pt x="36" y="324"/>
                    </a:lnTo>
                    <a:lnTo>
                      <a:pt x="36" y="324"/>
                    </a:lnTo>
                    <a:lnTo>
                      <a:pt x="44" y="312"/>
                    </a:lnTo>
                    <a:lnTo>
                      <a:pt x="52" y="304"/>
                    </a:lnTo>
                    <a:lnTo>
                      <a:pt x="62" y="294"/>
                    </a:lnTo>
                    <a:lnTo>
                      <a:pt x="72" y="282"/>
                    </a:lnTo>
                    <a:lnTo>
                      <a:pt x="72" y="282"/>
                    </a:lnTo>
                    <a:lnTo>
                      <a:pt x="80" y="270"/>
                    </a:lnTo>
                    <a:lnTo>
                      <a:pt x="90" y="264"/>
                    </a:lnTo>
                    <a:lnTo>
                      <a:pt x="100" y="256"/>
                    </a:lnTo>
                    <a:lnTo>
                      <a:pt x="112" y="242"/>
                    </a:lnTo>
                    <a:lnTo>
                      <a:pt x="112" y="242"/>
                    </a:lnTo>
                    <a:lnTo>
                      <a:pt x="138" y="214"/>
                    </a:lnTo>
                    <a:lnTo>
                      <a:pt x="146" y="200"/>
                    </a:lnTo>
                    <a:lnTo>
                      <a:pt x="150" y="188"/>
                    </a:lnTo>
                    <a:lnTo>
                      <a:pt x="150" y="188"/>
                    </a:lnTo>
                    <a:lnTo>
                      <a:pt x="152" y="184"/>
                    </a:lnTo>
                    <a:lnTo>
                      <a:pt x="156" y="180"/>
                    </a:lnTo>
                    <a:lnTo>
                      <a:pt x="166" y="170"/>
                    </a:lnTo>
                    <a:lnTo>
                      <a:pt x="170" y="164"/>
                    </a:lnTo>
                    <a:lnTo>
                      <a:pt x="174" y="158"/>
                    </a:lnTo>
                    <a:lnTo>
                      <a:pt x="176" y="150"/>
                    </a:lnTo>
                    <a:lnTo>
                      <a:pt x="178" y="140"/>
                    </a:lnTo>
                    <a:lnTo>
                      <a:pt x="178" y="140"/>
                    </a:lnTo>
                    <a:lnTo>
                      <a:pt x="178" y="132"/>
                    </a:lnTo>
                    <a:lnTo>
                      <a:pt x="182" y="124"/>
                    </a:lnTo>
                    <a:lnTo>
                      <a:pt x="188" y="108"/>
                    </a:lnTo>
                    <a:lnTo>
                      <a:pt x="196" y="94"/>
                    </a:lnTo>
                    <a:lnTo>
                      <a:pt x="198" y="88"/>
                    </a:lnTo>
                    <a:lnTo>
                      <a:pt x="198" y="82"/>
                    </a:lnTo>
                    <a:lnTo>
                      <a:pt x="198" y="82"/>
                    </a:lnTo>
                    <a:lnTo>
                      <a:pt x="198" y="80"/>
                    </a:lnTo>
                    <a:lnTo>
                      <a:pt x="200" y="78"/>
                    </a:lnTo>
                    <a:lnTo>
                      <a:pt x="202" y="74"/>
                    </a:lnTo>
                    <a:lnTo>
                      <a:pt x="208" y="62"/>
                    </a:lnTo>
                    <a:lnTo>
                      <a:pt x="208" y="62"/>
                    </a:lnTo>
                    <a:lnTo>
                      <a:pt x="210" y="52"/>
                    </a:lnTo>
                    <a:lnTo>
                      <a:pt x="210" y="50"/>
                    </a:lnTo>
                    <a:lnTo>
                      <a:pt x="210" y="50"/>
                    </a:lnTo>
                    <a:lnTo>
                      <a:pt x="210" y="48"/>
                    </a:lnTo>
                    <a:lnTo>
                      <a:pt x="210" y="48"/>
                    </a:lnTo>
                    <a:lnTo>
                      <a:pt x="212" y="40"/>
                    </a:lnTo>
                    <a:lnTo>
                      <a:pt x="210" y="32"/>
                    </a:lnTo>
                    <a:lnTo>
                      <a:pt x="210" y="28"/>
                    </a:lnTo>
                    <a:lnTo>
                      <a:pt x="210" y="28"/>
                    </a:lnTo>
                    <a:lnTo>
                      <a:pt x="212" y="28"/>
                    </a:lnTo>
                    <a:lnTo>
                      <a:pt x="212" y="28"/>
                    </a:lnTo>
                    <a:lnTo>
                      <a:pt x="214" y="28"/>
                    </a:lnTo>
                    <a:lnTo>
                      <a:pt x="212" y="24"/>
                    </a:lnTo>
                    <a:lnTo>
                      <a:pt x="208" y="18"/>
                    </a:lnTo>
                    <a:lnTo>
                      <a:pt x="208" y="12"/>
                    </a:lnTo>
                    <a:lnTo>
                      <a:pt x="210" y="6"/>
                    </a:lnTo>
                    <a:lnTo>
                      <a:pt x="210" y="6"/>
                    </a:lnTo>
                    <a:lnTo>
                      <a:pt x="208" y="2"/>
                    </a:lnTo>
                    <a:lnTo>
                      <a:pt x="206" y="0"/>
                    </a:lnTo>
                    <a:lnTo>
                      <a:pt x="200" y="0"/>
                    </a:lnTo>
                    <a:lnTo>
                      <a:pt x="194" y="0"/>
                    </a:lnTo>
                    <a:lnTo>
                      <a:pt x="194" y="0"/>
                    </a:lnTo>
                    <a:lnTo>
                      <a:pt x="182" y="10"/>
                    </a:lnTo>
                    <a:lnTo>
                      <a:pt x="172" y="14"/>
                    </a:lnTo>
                    <a:lnTo>
                      <a:pt x="162" y="16"/>
                    </a:lnTo>
                    <a:lnTo>
                      <a:pt x="162" y="16"/>
                    </a:lnTo>
                    <a:lnTo>
                      <a:pt x="156" y="16"/>
                    </a:lnTo>
                    <a:lnTo>
                      <a:pt x="154" y="18"/>
                    </a:lnTo>
                    <a:lnTo>
                      <a:pt x="150" y="20"/>
                    </a:lnTo>
                    <a:lnTo>
                      <a:pt x="142" y="20"/>
                    </a:lnTo>
                    <a:lnTo>
                      <a:pt x="142" y="20"/>
                    </a:lnTo>
                    <a:lnTo>
                      <a:pt x="132" y="20"/>
                    </a:lnTo>
                    <a:lnTo>
                      <a:pt x="128" y="24"/>
                    </a:lnTo>
                    <a:lnTo>
                      <a:pt x="120" y="26"/>
                    </a:lnTo>
                    <a:lnTo>
                      <a:pt x="110" y="28"/>
                    </a:lnTo>
                    <a:lnTo>
                      <a:pt x="110" y="28"/>
                    </a:lnTo>
                    <a:lnTo>
                      <a:pt x="100" y="26"/>
                    </a:lnTo>
                    <a:lnTo>
                      <a:pt x="96" y="28"/>
                    </a:lnTo>
                    <a:lnTo>
                      <a:pt x="82" y="34"/>
                    </a:lnTo>
                    <a:lnTo>
                      <a:pt x="82" y="34"/>
                    </a:lnTo>
                    <a:lnTo>
                      <a:pt x="78" y="36"/>
                    </a:lnTo>
                    <a:lnTo>
                      <a:pt x="72" y="34"/>
                    </a:lnTo>
                    <a:lnTo>
                      <a:pt x="60" y="26"/>
                    </a:lnTo>
                    <a:lnTo>
                      <a:pt x="50" y="18"/>
                    </a:lnTo>
                    <a:lnTo>
                      <a:pt x="44" y="10"/>
                    </a:lnTo>
                    <a:lnTo>
                      <a:pt x="36" y="18"/>
                    </a:lnTo>
                    <a:lnTo>
                      <a:pt x="28" y="24"/>
                    </a:lnTo>
                    <a:lnTo>
                      <a:pt x="42" y="44"/>
                    </a:lnTo>
                    <a:lnTo>
                      <a:pt x="48" y="58"/>
                    </a:lnTo>
                    <a:lnTo>
                      <a:pt x="118" y="88"/>
                    </a:lnTo>
                    <a:lnTo>
                      <a:pt x="150" y="96"/>
                    </a:lnTo>
                    <a:lnTo>
                      <a:pt x="150" y="96"/>
                    </a:lnTo>
                    <a:lnTo>
                      <a:pt x="92" y="160"/>
                    </a:lnTo>
                    <a:lnTo>
                      <a:pt x="80" y="170"/>
                    </a:lnTo>
                    <a:lnTo>
                      <a:pt x="78" y="172"/>
                    </a:lnTo>
                    <a:lnTo>
                      <a:pt x="76" y="172"/>
                    </a:lnTo>
                    <a:lnTo>
                      <a:pt x="76" y="172"/>
                    </a:lnTo>
                    <a:lnTo>
                      <a:pt x="68" y="172"/>
                    </a:lnTo>
                    <a:lnTo>
                      <a:pt x="62" y="172"/>
                    </a:lnTo>
                    <a:lnTo>
                      <a:pt x="48" y="178"/>
                    </a:lnTo>
                    <a:lnTo>
                      <a:pt x="20" y="200"/>
                    </a:lnTo>
                    <a:lnTo>
                      <a:pt x="20" y="200"/>
                    </a:lnTo>
                    <a:lnTo>
                      <a:pt x="18" y="206"/>
                    </a:lnTo>
                    <a:lnTo>
                      <a:pt x="14" y="212"/>
                    </a:lnTo>
                    <a:lnTo>
                      <a:pt x="8" y="218"/>
                    </a:lnTo>
                    <a:lnTo>
                      <a:pt x="4" y="222"/>
                    </a:lnTo>
                    <a:lnTo>
                      <a:pt x="2" y="226"/>
                    </a:lnTo>
                    <a:lnTo>
                      <a:pt x="0" y="232"/>
                    </a:lnTo>
                    <a:lnTo>
                      <a:pt x="0" y="232"/>
                    </a:lnTo>
                    <a:lnTo>
                      <a:pt x="0" y="318"/>
                    </a:lnTo>
                    <a:lnTo>
                      <a:pt x="0" y="318"/>
                    </a:lnTo>
                    <a:lnTo>
                      <a:pt x="2" y="322"/>
                    </a:lnTo>
                    <a:lnTo>
                      <a:pt x="4" y="326"/>
                    </a:lnTo>
                    <a:lnTo>
                      <a:pt x="24" y="346"/>
                    </a:lnTo>
                    <a:lnTo>
                      <a:pt x="24" y="3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9" name="Freeform 58">
                <a:extLst>
                  <a:ext uri="{FF2B5EF4-FFF2-40B4-BE49-F238E27FC236}">
                    <a16:creationId xmlns:a16="http://schemas.microsoft.com/office/drawing/2014/main" id="{ACABEAD6-4A95-490D-8A81-9A7E6455E40F}"/>
                  </a:ext>
                </a:extLst>
              </p:cNvPr>
              <p:cNvSpPr>
                <a:spLocks/>
              </p:cNvSpPr>
              <p:nvPr/>
            </p:nvSpPr>
            <p:spPr bwMode="auto">
              <a:xfrm>
                <a:off x="5060366" y="2434067"/>
                <a:ext cx="250361" cy="367245"/>
              </a:xfrm>
              <a:custGeom>
                <a:avLst/>
                <a:gdLst/>
                <a:ahLst/>
                <a:cxnLst>
                  <a:cxn ang="0">
                    <a:pos x="126" y="252"/>
                  </a:cxn>
                  <a:cxn ang="0">
                    <a:pos x="132" y="242"/>
                  </a:cxn>
                  <a:cxn ang="0">
                    <a:pos x="134" y="236"/>
                  </a:cxn>
                  <a:cxn ang="0">
                    <a:pos x="138" y="228"/>
                  </a:cxn>
                  <a:cxn ang="0">
                    <a:pos x="140" y="222"/>
                  </a:cxn>
                  <a:cxn ang="0">
                    <a:pos x="142" y="210"/>
                  </a:cxn>
                  <a:cxn ang="0">
                    <a:pos x="142" y="200"/>
                  </a:cxn>
                  <a:cxn ang="0">
                    <a:pos x="144" y="194"/>
                  </a:cxn>
                  <a:cxn ang="0">
                    <a:pos x="148" y="186"/>
                  </a:cxn>
                  <a:cxn ang="0">
                    <a:pos x="160" y="178"/>
                  </a:cxn>
                  <a:cxn ang="0">
                    <a:pos x="174" y="168"/>
                  </a:cxn>
                  <a:cxn ang="0">
                    <a:pos x="152" y="144"/>
                  </a:cxn>
                  <a:cxn ang="0">
                    <a:pos x="150" y="140"/>
                  </a:cxn>
                  <a:cxn ang="0">
                    <a:pos x="150" y="54"/>
                  </a:cxn>
                  <a:cxn ang="0">
                    <a:pos x="154" y="44"/>
                  </a:cxn>
                  <a:cxn ang="0">
                    <a:pos x="164" y="34"/>
                  </a:cxn>
                  <a:cxn ang="0">
                    <a:pos x="170" y="22"/>
                  </a:cxn>
                  <a:cxn ang="0">
                    <a:pos x="158" y="20"/>
                  </a:cxn>
                  <a:cxn ang="0">
                    <a:pos x="150" y="16"/>
                  </a:cxn>
                  <a:cxn ang="0">
                    <a:pos x="140" y="18"/>
                  </a:cxn>
                  <a:cxn ang="0">
                    <a:pos x="134" y="22"/>
                  </a:cxn>
                  <a:cxn ang="0">
                    <a:pos x="134" y="28"/>
                  </a:cxn>
                  <a:cxn ang="0">
                    <a:pos x="110" y="30"/>
                  </a:cxn>
                  <a:cxn ang="0">
                    <a:pos x="96" y="28"/>
                  </a:cxn>
                  <a:cxn ang="0">
                    <a:pos x="82" y="22"/>
                  </a:cxn>
                  <a:cxn ang="0">
                    <a:pos x="72" y="12"/>
                  </a:cxn>
                  <a:cxn ang="0">
                    <a:pos x="56" y="4"/>
                  </a:cxn>
                  <a:cxn ang="0">
                    <a:pos x="42" y="0"/>
                  </a:cxn>
                  <a:cxn ang="0">
                    <a:pos x="32" y="8"/>
                  </a:cxn>
                  <a:cxn ang="0">
                    <a:pos x="26" y="4"/>
                  </a:cxn>
                  <a:cxn ang="0">
                    <a:pos x="18" y="4"/>
                  </a:cxn>
                  <a:cxn ang="0">
                    <a:pos x="0" y="16"/>
                  </a:cxn>
                  <a:cxn ang="0">
                    <a:pos x="6" y="24"/>
                  </a:cxn>
                  <a:cxn ang="0">
                    <a:pos x="8" y="34"/>
                  </a:cxn>
                  <a:cxn ang="0">
                    <a:pos x="12" y="42"/>
                  </a:cxn>
                  <a:cxn ang="0">
                    <a:pos x="20" y="44"/>
                  </a:cxn>
                  <a:cxn ang="0">
                    <a:pos x="20" y="50"/>
                  </a:cxn>
                  <a:cxn ang="0">
                    <a:pos x="20" y="52"/>
                  </a:cxn>
                  <a:cxn ang="0">
                    <a:pos x="24" y="62"/>
                  </a:cxn>
                  <a:cxn ang="0">
                    <a:pos x="26" y="74"/>
                  </a:cxn>
                  <a:cxn ang="0">
                    <a:pos x="26" y="78"/>
                  </a:cxn>
                  <a:cxn ang="0">
                    <a:pos x="24" y="94"/>
                  </a:cxn>
                  <a:cxn ang="0">
                    <a:pos x="20" y="100"/>
                  </a:cxn>
                  <a:cxn ang="0">
                    <a:pos x="16" y="102"/>
                  </a:cxn>
                  <a:cxn ang="0">
                    <a:pos x="4" y="120"/>
                  </a:cxn>
                  <a:cxn ang="0">
                    <a:pos x="8" y="122"/>
                  </a:cxn>
                  <a:cxn ang="0">
                    <a:pos x="6" y="128"/>
                  </a:cxn>
                  <a:cxn ang="0">
                    <a:pos x="4" y="132"/>
                  </a:cxn>
                  <a:cxn ang="0">
                    <a:pos x="8" y="134"/>
                  </a:cxn>
                  <a:cxn ang="0">
                    <a:pos x="10" y="132"/>
                  </a:cxn>
                  <a:cxn ang="0">
                    <a:pos x="16" y="130"/>
                  </a:cxn>
                  <a:cxn ang="0">
                    <a:pos x="20" y="132"/>
                  </a:cxn>
                  <a:cxn ang="0">
                    <a:pos x="20" y="134"/>
                  </a:cxn>
                  <a:cxn ang="0">
                    <a:pos x="14" y="136"/>
                  </a:cxn>
                  <a:cxn ang="0">
                    <a:pos x="10" y="142"/>
                  </a:cxn>
                  <a:cxn ang="0">
                    <a:pos x="12" y="146"/>
                  </a:cxn>
                  <a:cxn ang="0">
                    <a:pos x="12" y="150"/>
                  </a:cxn>
                  <a:cxn ang="0">
                    <a:pos x="80" y="196"/>
                  </a:cxn>
                  <a:cxn ang="0">
                    <a:pos x="84" y="198"/>
                  </a:cxn>
                  <a:cxn ang="0">
                    <a:pos x="86" y="210"/>
                  </a:cxn>
                  <a:cxn ang="0">
                    <a:pos x="88" y="220"/>
                  </a:cxn>
                  <a:cxn ang="0">
                    <a:pos x="92" y="224"/>
                  </a:cxn>
                  <a:cxn ang="0">
                    <a:pos x="126" y="252"/>
                  </a:cxn>
                </a:cxnLst>
                <a:rect l="0" t="0" r="r" b="b"/>
                <a:pathLst>
                  <a:path w="174" h="252">
                    <a:moveTo>
                      <a:pt x="126" y="252"/>
                    </a:moveTo>
                    <a:lnTo>
                      <a:pt x="126" y="252"/>
                    </a:lnTo>
                    <a:lnTo>
                      <a:pt x="130" y="250"/>
                    </a:lnTo>
                    <a:lnTo>
                      <a:pt x="132" y="242"/>
                    </a:lnTo>
                    <a:lnTo>
                      <a:pt x="132" y="242"/>
                    </a:lnTo>
                    <a:lnTo>
                      <a:pt x="134" y="236"/>
                    </a:lnTo>
                    <a:lnTo>
                      <a:pt x="136" y="232"/>
                    </a:lnTo>
                    <a:lnTo>
                      <a:pt x="138" y="228"/>
                    </a:lnTo>
                    <a:lnTo>
                      <a:pt x="140" y="222"/>
                    </a:lnTo>
                    <a:lnTo>
                      <a:pt x="140" y="222"/>
                    </a:lnTo>
                    <a:lnTo>
                      <a:pt x="140" y="214"/>
                    </a:lnTo>
                    <a:lnTo>
                      <a:pt x="142" y="210"/>
                    </a:lnTo>
                    <a:lnTo>
                      <a:pt x="142" y="208"/>
                    </a:lnTo>
                    <a:lnTo>
                      <a:pt x="142" y="200"/>
                    </a:lnTo>
                    <a:lnTo>
                      <a:pt x="142" y="200"/>
                    </a:lnTo>
                    <a:lnTo>
                      <a:pt x="144" y="194"/>
                    </a:lnTo>
                    <a:lnTo>
                      <a:pt x="144" y="190"/>
                    </a:lnTo>
                    <a:lnTo>
                      <a:pt x="148" y="186"/>
                    </a:lnTo>
                    <a:lnTo>
                      <a:pt x="150" y="184"/>
                    </a:lnTo>
                    <a:lnTo>
                      <a:pt x="160" y="178"/>
                    </a:lnTo>
                    <a:lnTo>
                      <a:pt x="174" y="168"/>
                    </a:lnTo>
                    <a:lnTo>
                      <a:pt x="174" y="168"/>
                    </a:lnTo>
                    <a:lnTo>
                      <a:pt x="154" y="148"/>
                    </a:lnTo>
                    <a:lnTo>
                      <a:pt x="152" y="144"/>
                    </a:lnTo>
                    <a:lnTo>
                      <a:pt x="150" y="140"/>
                    </a:lnTo>
                    <a:lnTo>
                      <a:pt x="150" y="140"/>
                    </a:lnTo>
                    <a:lnTo>
                      <a:pt x="150" y="54"/>
                    </a:lnTo>
                    <a:lnTo>
                      <a:pt x="150" y="54"/>
                    </a:lnTo>
                    <a:lnTo>
                      <a:pt x="152" y="48"/>
                    </a:lnTo>
                    <a:lnTo>
                      <a:pt x="154" y="44"/>
                    </a:lnTo>
                    <a:lnTo>
                      <a:pt x="158" y="40"/>
                    </a:lnTo>
                    <a:lnTo>
                      <a:pt x="164" y="34"/>
                    </a:lnTo>
                    <a:lnTo>
                      <a:pt x="168" y="28"/>
                    </a:lnTo>
                    <a:lnTo>
                      <a:pt x="170" y="22"/>
                    </a:lnTo>
                    <a:lnTo>
                      <a:pt x="170" y="22"/>
                    </a:lnTo>
                    <a:lnTo>
                      <a:pt x="158" y="20"/>
                    </a:lnTo>
                    <a:lnTo>
                      <a:pt x="154" y="18"/>
                    </a:lnTo>
                    <a:lnTo>
                      <a:pt x="150" y="16"/>
                    </a:lnTo>
                    <a:lnTo>
                      <a:pt x="140" y="18"/>
                    </a:lnTo>
                    <a:lnTo>
                      <a:pt x="140" y="18"/>
                    </a:lnTo>
                    <a:lnTo>
                      <a:pt x="136" y="20"/>
                    </a:lnTo>
                    <a:lnTo>
                      <a:pt x="134" y="22"/>
                    </a:lnTo>
                    <a:lnTo>
                      <a:pt x="134" y="26"/>
                    </a:lnTo>
                    <a:lnTo>
                      <a:pt x="134" y="28"/>
                    </a:lnTo>
                    <a:lnTo>
                      <a:pt x="130" y="28"/>
                    </a:lnTo>
                    <a:lnTo>
                      <a:pt x="110" y="30"/>
                    </a:lnTo>
                    <a:lnTo>
                      <a:pt x="110" y="30"/>
                    </a:lnTo>
                    <a:lnTo>
                      <a:pt x="96" y="28"/>
                    </a:lnTo>
                    <a:lnTo>
                      <a:pt x="88" y="26"/>
                    </a:lnTo>
                    <a:lnTo>
                      <a:pt x="82" y="22"/>
                    </a:lnTo>
                    <a:lnTo>
                      <a:pt x="76" y="16"/>
                    </a:lnTo>
                    <a:lnTo>
                      <a:pt x="72" y="12"/>
                    </a:lnTo>
                    <a:lnTo>
                      <a:pt x="66" y="6"/>
                    </a:lnTo>
                    <a:lnTo>
                      <a:pt x="56" y="4"/>
                    </a:lnTo>
                    <a:lnTo>
                      <a:pt x="42" y="0"/>
                    </a:lnTo>
                    <a:lnTo>
                      <a:pt x="42" y="0"/>
                    </a:lnTo>
                    <a:lnTo>
                      <a:pt x="36" y="6"/>
                    </a:lnTo>
                    <a:lnTo>
                      <a:pt x="32" y="8"/>
                    </a:lnTo>
                    <a:lnTo>
                      <a:pt x="28" y="6"/>
                    </a:lnTo>
                    <a:lnTo>
                      <a:pt x="26" y="4"/>
                    </a:lnTo>
                    <a:lnTo>
                      <a:pt x="22" y="4"/>
                    </a:lnTo>
                    <a:lnTo>
                      <a:pt x="18" y="4"/>
                    </a:lnTo>
                    <a:lnTo>
                      <a:pt x="10" y="8"/>
                    </a:lnTo>
                    <a:lnTo>
                      <a:pt x="0" y="16"/>
                    </a:lnTo>
                    <a:lnTo>
                      <a:pt x="0" y="16"/>
                    </a:lnTo>
                    <a:lnTo>
                      <a:pt x="6" y="24"/>
                    </a:lnTo>
                    <a:lnTo>
                      <a:pt x="8" y="30"/>
                    </a:lnTo>
                    <a:lnTo>
                      <a:pt x="8" y="34"/>
                    </a:lnTo>
                    <a:lnTo>
                      <a:pt x="12" y="42"/>
                    </a:lnTo>
                    <a:lnTo>
                      <a:pt x="12" y="42"/>
                    </a:lnTo>
                    <a:lnTo>
                      <a:pt x="18" y="44"/>
                    </a:lnTo>
                    <a:lnTo>
                      <a:pt x="20" y="44"/>
                    </a:lnTo>
                    <a:lnTo>
                      <a:pt x="20" y="46"/>
                    </a:lnTo>
                    <a:lnTo>
                      <a:pt x="20" y="50"/>
                    </a:lnTo>
                    <a:lnTo>
                      <a:pt x="20" y="50"/>
                    </a:lnTo>
                    <a:lnTo>
                      <a:pt x="20" y="52"/>
                    </a:lnTo>
                    <a:lnTo>
                      <a:pt x="20" y="56"/>
                    </a:lnTo>
                    <a:lnTo>
                      <a:pt x="24" y="62"/>
                    </a:lnTo>
                    <a:lnTo>
                      <a:pt x="26" y="70"/>
                    </a:lnTo>
                    <a:lnTo>
                      <a:pt x="26" y="74"/>
                    </a:lnTo>
                    <a:lnTo>
                      <a:pt x="26" y="78"/>
                    </a:lnTo>
                    <a:lnTo>
                      <a:pt x="26" y="78"/>
                    </a:lnTo>
                    <a:lnTo>
                      <a:pt x="22" y="88"/>
                    </a:lnTo>
                    <a:lnTo>
                      <a:pt x="24" y="94"/>
                    </a:lnTo>
                    <a:lnTo>
                      <a:pt x="24" y="98"/>
                    </a:lnTo>
                    <a:lnTo>
                      <a:pt x="20" y="100"/>
                    </a:lnTo>
                    <a:lnTo>
                      <a:pt x="20" y="100"/>
                    </a:lnTo>
                    <a:lnTo>
                      <a:pt x="16" y="102"/>
                    </a:lnTo>
                    <a:lnTo>
                      <a:pt x="14" y="104"/>
                    </a:lnTo>
                    <a:lnTo>
                      <a:pt x="4" y="120"/>
                    </a:lnTo>
                    <a:lnTo>
                      <a:pt x="4" y="120"/>
                    </a:lnTo>
                    <a:lnTo>
                      <a:pt x="8" y="122"/>
                    </a:lnTo>
                    <a:lnTo>
                      <a:pt x="8" y="124"/>
                    </a:lnTo>
                    <a:lnTo>
                      <a:pt x="6" y="128"/>
                    </a:lnTo>
                    <a:lnTo>
                      <a:pt x="6" y="128"/>
                    </a:lnTo>
                    <a:lnTo>
                      <a:pt x="4" y="132"/>
                    </a:lnTo>
                    <a:lnTo>
                      <a:pt x="6" y="134"/>
                    </a:lnTo>
                    <a:lnTo>
                      <a:pt x="8" y="134"/>
                    </a:lnTo>
                    <a:lnTo>
                      <a:pt x="10" y="132"/>
                    </a:lnTo>
                    <a:lnTo>
                      <a:pt x="10" y="132"/>
                    </a:lnTo>
                    <a:lnTo>
                      <a:pt x="12" y="130"/>
                    </a:lnTo>
                    <a:lnTo>
                      <a:pt x="16" y="130"/>
                    </a:lnTo>
                    <a:lnTo>
                      <a:pt x="18" y="130"/>
                    </a:lnTo>
                    <a:lnTo>
                      <a:pt x="20" y="132"/>
                    </a:lnTo>
                    <a:lnTo>
                      <a:pt x="20" y="132"/>
                    </a:lnTo>
                    <a:lnTo>
                      <a:pt x="20" y="134"/>
                    </a:lnTo>
                    <a:lnTo>
                      <a:pt x="18" y="134"/>
                    </a:lnTo>
                    <a:lnTo>
                      <a:pt x="14" y="136"/>
                    </a:lnTo>
                    <a:lnTo>
                      <a:pt x="10" y="142"/>
                    </a:lnTo>
                    <a:lnTo>
                      <a:pt x="10" y="142"/>
                    </a:lnTo>
                    <a:lnTo>
                      <a:pt x="10" y="144"/>
                    </a:lnTo>
                    <a:lnTo>
                      <a:pt x="12" y="146"/>
                    </a:lnTo>
                    <a:lnTo>
                      <a:pt x="12" y="146"/>
                    </a:lnTo>
                    <a:lnTo>
                      <a:pt x="12" y="150"/>
                    </a:lnTo>
                    <a:lnTo>
                      <a:pt x="12" y="150"/>
                    </a:lnTo>
                    <a:lnTo>
                      <a:pt x="80" y="196"/>
                    </a:lnTo>
                    <a:lnTo>
                      <a:pt x="80" y="196"/>
                    </a:lnTo>
                    <a:lnTo>
                      <a:pt x="84" y="198"/>
                    </a:lnTo>
                    <a:lnTo>
                      <a:pt x="86" y="202"/>
                    </a:lnTo>
                    <a:lnTo>
                      <a:pt x="86" y="210"/>
                    </a:lnTo>
                    <a:lnTo>
                      <a:pt x="86" y="216"/>
                    </a:lnTo>
                    <a:lnTo>
                      <a:pt x="88" y="220"/>
                    </a:lnTo>
                    <a:lnTo>
                      <a:pt x="92" y="224"/>
                    </a:lnTo>
                    <a:lnTo>
                      <a:pt x="92" y="224"/>
                    </a:lnTo>
                    <a:lnTo>
                      <a:pt x="110" y="238"/>
                    </a:lnTo>
                    <a:lnTo>
                      <a:pt x="126" y="252"/>
                    </a:lnTo>
                    <a:lnTo>
                      <a:pt x="126" y="25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0" name="Freeform 59">
                <a:extLst>
                  <a:ext uri="{FF2B5EF4-FFF2-40B4-BE49-F238E27FC236}">
                    <a16:creationId xmlns:a16="http://schemas.microsoft.com/office/drawing/2014/main" id="{A18598FD-8623-4640-A011-9B7B90DE16A5}"/>
                  </a:ext>
                </a:extLst>
              </p:cNvPr>
              <p:cNvSpPr>
                <a:spLocks/>
              </p:cNvSpPr>
              <p:nvPr/>
            </p:nvSpPr>
            <p:spPr bwMode="auto">
              <a:xfrm>
                <a:off x="4939500" y="2643922"/>
                <a:ext cx="316549" cy="416794"/>
              </a:xfrm>
              <a:custGeom>
                <a:avLst/>
                <a:gdLst/>
                <a:ahLst/>
                <a:cxnLst>
                  <a:cxn ang="0">
                    <a:pos x="50" y="20"/>
                  </a:cxn>
                  <a:cxn ang="0">
                    <a:pos x="42" y="42"/>
                  </a:cxn>
                  <a:cxn ang="0">
                    <a:pos x="42" y="48"/>
                  </a:cxn>
                  <a:cxn ang="0">
                    <a:pos x="48" y="54"/>
                  </a:cxn>
                  <a:cxn ang="0">
                    <a:pos x="56" y="50"/>
                  </a:cxn>
                  <a:cxn ang="0">
                    <a:pos x="70" y="52"/>
                  </a:cxn>
                  <a:cxn ang="0">
                    <a:pos x="82" y="44"/>
                  </a:cxn>
                  <a:cxn ang="0">
                    <a:pos x="84" y="38"/>
                  </a:cxn>
                  <a:cxn ang="0">
                    <a:pos x="82" y="30"/>
                  </a:cxn>
                  <a:cxn ang="0">
                    <a:pos x="84" y="24"/>
                  </a:cxn>
                  <a:cxn ang="0">
                    <a:pos x="96" y="10"/>
                  </a:cxn>
                  <a:cxn ang="0">
                    <a:pos x="164" y="52"/>
                  </a:cxn>
                  <a:cxn ang="0">
                    <a:pos x="170" y="72"/>
                  </a:cxn>
                  <a:cxn ang="0">
                    <a:pos x="194" y="94"/>
                  </a:cxn>
                  <a:cxn ang="0">
                    <a:pos x="206" y="120"/>
                  </a:cxn>
                  <a:cxn ang="0">
                    <a:pos x="194" y="148"/>
                  </a:cxn>
                  <a:cxn ang="0">
                    <a:pos x="204" y="166"/>
                  </a:cxn>
                  <a:cxn ang="0">
                    <a:pos x="208" y="180"/>
                  </a:cxn>
                  <a:cxn ang="0">
                    <a:pos x="202" y="198"/>
                  </a:cxn>
                  <a:cxn ang="0">
                    <a:pos x="202" y="214"/>
                  </a:cxn>
                  <a:cxn ang="0">
                    <a:pos x="210" y="236"/>
                  </a:cxn>
                  <a:cxn ang="0">
                    <a:pos x="220" y="256"/>
                  </a:cxn>
                  <a:cxn ang="0">
                    <a:pos x="194" y="270"/>
                  </a:cxn>
                  <a:cxn ang="0">
                    <a:pos x="176" y="270"/>
                  </a:cxn>
                  <a:cxn ang="0">
                    <a:pos x="172" y="276"/>
                  </a:cxn>
                  <a:cxn ang="0">
                    <a:pos x="156" y="282"/>
                  </a:cxn>
                  <a:cxn ang="0">
                    <a:pos x="146" y="284"/>
                  </a:cxn>
                  <a:cxn ang="0">
                    <a:pos x="130" y="282"/>
                  </a:cxn>
                  <a:cxn ang="0">
                    <a:pos x="114" y="282"/>
                  </a:cxn>
                  <a:cxn ang="0">
                    <a:pos x="102" y="278"/>
                  </a:cxn>
                  <a:cxn ang="0">
                    <a:pos x="102" y="258"/>
                  </a:cxn>
                  <a:cxn ang="0">
                    <a:pos x="98" y="248"/>
                  </a:cxn>
                  <a:cxn ang="0">
                    <a:pos x="88" y="234"/>
                  </a:cxn>
                  <a:cxn ang="0">
                    <a:pos x="70" y="230"/>
                  </a:cxn>
                  <a:cxn ang="0">
                    <a:pos x="26" y="208"/>
                  </a:cxn>
                  <a:cxn ang="0">
                    <a:pos x="22" y="190"/>
                  </a:cxn>
                  <a:cxn ang="0">
                    <a:pos x="18" y="176"/>
                  </a:cxn>
                  <a:cxn ang="0">
                    <a:pos x="6" y="156"/>
                  </a:cxn>
                  <a:cxn ang="0">
                    <a:pos x="10" y="148"/>
                  </a:cxn>
                  <a:cxn ang="0">
                    <a:pos x="4" y="132"/>
                  </a:cxn>
                  <a:cxn ang="0">
                    <a:pos x="2" y="100"/>
                  </a:cxn>
                  <a:cxn ang="0">
                    <a:pos x="18" y="76"/>
                  </a:cxn>
                  <a:cxn ang="0">
                    <a:pos x="22" y="64"/>
                  </a:cxn>
                  <a:cxn ang="0">
                    <a:pos x="22" y="54"/>
                  </a:cxn>
                  <a:cxn ang="0">
                    <a:pos x="10" y="48"/>
                  </a:cxn>
                  <a:cxn ang="0">
                    <a:pos x="22" y="44"/>
                  </a:cxn>
                  <a:cxn ang="0">
                    <a:pos x="30" y="32"/>
                  </a:cxn>
                  <a:cxn ang="0">
                    <a:pos x="28" y="8"/>
                  </a:cxn>
                  <a:cxn ang="0">
                    <a:pos x="40" y="4"/>
                  </a:cxn>
                </a:cxnLst>
                <a:rect l="0" t="0" r="r" b="b"/>
                <a:pathLst>
                  <a:path w="220" h="286">
                    <a:moveTo>
                      <a:pt x="48" y="0"/>
                    </a:moveTo>
                    <a:lnTo>
                      <a:pt x="48" y="0"/>
                    </a:lnTo>
                    <a:lnTo>
                      <a:pt x="50" y="10"/>
                    </a:lnTo>
                    <a:lnTo>
                      <a:pt x="50" y="20"/>
                    </a:lnTo>
                    <a:lnTo>
                      <a:pt x="46" y="30"/>
                    </a:lnTo>
                    <a:lnTo>
                      <a:pt x="44" y="38"/>
                    </a:lnTo>
                    <a:lnTo>
                      <a:pt x="44" y="38"/>
                    </a:lnTo>
                    <a:lnTo>
                      <a:pt x="42" y="42"/>
                    </a:lnTo>
                    <a:lnTo>
                      <a:pt x="42" y="44"/>
                    </a:lnTo>
                    <a:lnTo>
                      <a:pt x="44" y="44"/>
                    </a:lnTo>
                    <a:lnTo>
                      <a:pt x="42" y="48"/>
                    </a:lnTo>
                    <a:lnTo>
                      <a:pt x="42" y="48"/>
                    </a:lnTo>
                    <a:lnTo>
                      <a:pt x="42" y="50"/>
                    </a:lnTo>
                    <a:lnTo>
                      <a:pt x="44" y="50"/>
                    </a:lnTo>
                    <a:lnTo>
                      <a:pt x="46" y="52"/>
                    </a:lnTo>
                    <a:lnTo>
                      <a:pt x="48" y="54"/>
                    </a:lnTo>
                    <a:lnTo>
                      <a:pt x="48" y="54"/>
                    </a:lnTo>
                    <a:lnTo>
                      <a:pt x="50" y="50"/>
                    </a:lnTo>
                    <a:lnTo>
                      <a:pt x="56" y="50"/>
                    </a:lnTo>
                    <a:lnTo>
                      <a:pt x="56" y="50"/>
                    </a:lnTo>
                    <a:lnTo>
                      <a:pt x="60" y="50"/>
                    </a:lnTo>
                    <a:lnTo>
                      <a:pt x="62" y="52"/>
                    </a:lnTo>
                    <a:lnTo>
                      <a:pt x="64" y="54"/>
                    </a:lnTo>
                    <a:lnTo>
                      <a:pt x="70" y="52"/>
                    </a:lnTo>
                    <a:lnTo>
                      <a:pt x="70" y="52"/>
                    </a:lnTo>
                    <a:lnTo>
                      <a:pt x="80" y="48"/>
                    </a:lnTo>
                    <a:lnTo>
                      <a:pt x="82" y="48"/>
                    </a:lnTo>
                    <a:lnTo>
                      <a:pt x="82" y="44"/>
                    </a:lnTo>
                    <a:lnTo>
                      <a:pt x="82" y="44"/>
                    </a:lnTo>
                    <a:lnTo>
                      <a:pt x="82" y="40"/>
                    </a:lnTo>
                    <a:lnTo>
                      <a:pt x="84" y="38"/>
                    </a:lnTo>
                    <a:lnTo>
                      <a:pt x="84" y="38"/>
                    </a:lnTo>
                    <a:lnTo>
                      <a:pt x="82" y="36"/>
                    </a:lnTo>
                    <a:lnTo>
                      <a:pt x="82" y="36"/>
                    </a:lnTo>
                    <a:lnTo>
                      <a:pt x="80" y="34"/>
                    </a:lnTo>
                    <a:lnTo>
                      <a:pt x="82" y="30"/>
                    </a:lnTo>
                    <a:lnTo>
                      <a:pt x="84" y="28"/>
                    </a:lnTo>
                    <a:lnTo>
                      <a:pt x="84" y="26"/>
                    </a:lnTo>
                    <a:lnTo>
                      <a:pt x="84" y="26"/>
                    </a:lnTo>
                    <a:lnTo>
                      <a:pt x="84" y="24"/>
                    </a:lnTo>
                    <a:lnTo>
                      <a:pt x="86" y="22"/>
                    </a:lnTo>
                    <a:lnTo>
                      <a:pt x="90" y="18"/>
                    </a:lnTo>
                    <a:lnTo>
                      <a:pt x="94" y="14"/>
                    </a:lnTo>
                    <a:lnTo>
                      <a:pt x="96" y="10"/>
                    </a:lnTo>
                    <a:lnTo>
                      <a:pt x="96" y="6"/>
                    </a:lnTo>
                    <a:lnTo>
                      <a:pt x="96" y="6"/>
                    </a:lnTo>
                    <a:lnTo>
                      <a:pt x="164" y="52"/>
                    </a:lnTo>
                    <a:lnTo>
                      <a:pt x="164" y="52"/>
                    </a:lnTo>
                    <a:lnTo>
                      <a:pt x="168" y="54"/>
                    </a:lnTo>
                    <a:lnTo>
                      <a:pt x="170" y="58"/>
                    </a:lnTo>
                    <a:lnTo>
                      <a:pt x="170" y="66"/>
                    </a:lnTo>
                    <a:lnTo>
                      <a:pt x="170" y="72"/>
                    </a:lnTo>
                    <a:lnTo>
                      <a:pt x="172" y="76"/>
                    </a:lnTo>
                    <a:lnTo>
                      <a:pt x="176" y="80"/>
                    </a:lnTo>
                    <a:lnTo>
                      <a:pt x="176" y="80"/>
                    </a:lnTo>
                    <a:lnTo>
                      <a:pt x="194" y="94"/>
                    </a:lnTo>
                    <a:lnTo>
                      <a:pt x="210" y="108"/>
                    </a:lnTo>
                    <a:lnTo>
                      <a:pt x="210" y="108"/>
                    </a:lnTo>
                    <a:lnTo>
                      <a:pt x="206" y="114"/>
                    </a:lnTo>
                    <a:lnTo>
                      <a:pt x="206" y="120"/>
                    </a:lnTo>
                    <a:lnTo>
                      <a:pt x="204" y="128"/>
                    </a:lnTo>
                    <a:lnTo>
                      <a:pt x="196" y="140"/>
                    </a:lnTo>
                    <a:lnTo>
                      <a:pt x="196" y="140"/>
                    </a:lnTo>
                    <a:lnTo>
                      <a:pt x="194" y="148"/>
                    </a:lnTo>
                    <a:lnTo>
                      <a:pt x="194" y="154"/>
                    </a:lnTo>
                    <a:lnTo>
                      <a:pt x="196" y="158"/>
                    </a:lnTo>
                    <a:lnTo>
                      <a:pt x="200" y="162"/>
                    </a:lnTo>
                    <a:lnTo>
                      <a:pt x="204" y="166"/>
                    </a:lnTo>
                    <a:lnTo>
                      <a:pt x="208" y="170"/>
                    </a:lnTo>
                    <a:lnTo>
                      <a:pt x="210" y="174"/>
                    </a:lnTo>
                    <a:lnTo>
                      <a:pt x="208" y="180"/>
                    </a:lnTo>
                    <a:lnTo>
                      <a:pt x="208" y="180"/>
                    </a:lnTo>
                    <a:lnTo>
                      <a:pt x="206" y="186"/>
                    </a:lnTo>
                    <a:lnTo>
                      <a:pt x="206" y="188"/>
                    </a:lnTo>
                    <a:lnTo>
                      <a:pt x="206" y="190"/>
                    </a:lnTo>
                    <a:lnTo>
                      <a:pt x="202" y="198"/>
                    </a:lnTo>
                    <a:lnTo>
                      <a:pt x="202" y="198"/>
                    </a:lnTo>
                    <a:lnTo>
                      <a:pt x="200" y="202"/>
                    </a:lnTo>
                    <a:lnTo>
                      <a:pt x="200" y="206"/>
                    </a:lnTo>
                    <a:lnTo>
                      <a:pt x="202" y="214"/>
                    </a:lnTo>
                    <a:lnTo>
                      <a:pt x="208" y="222"/>
                    </a:lnTo>
                    <a:lnTo>
                      <a:pt x="210" y="228"/>
                    </a:lnTo>
                    <a:lnTo>
                      <a:pt x="210" y="236"/>
                    </a:lnTo>
                    <a:lnTo>
                      <a:pt x="210" y="236"/>
                    </a:lnTo>
                    <a:lnTo>
                      <a:pt x="210" y="242"/>
                    </a:lnTo>
                    <a:lnTo>
                      <a:pt x="212" y="246"/>
                    </a:lnTo>
                    <a:lnTo>
                      <a:pt x="220" y="256"/>
                    </a:lnTo>
                    <a:lnTo>
                      <a:pt x="220" y="256"/>
                    </a:lnTo>
                    <a:lnTo>
                      <a:pt x="218" y="260"/>
                    </a:lnTo>
                    <a:lnTo>
                      <a:pt x="214" y="264"/>
                    </a:lnTo>
                    <a:lnTo>
                      <a:pt x="204" y="268"/>
                    </a:lnTo>
                    <a:lnTo>
                      <a:pt x="194" y="270"/>
                    </a:lnTo>
                    <a:lnTo>
                      <a:pt x="188" y="270"/>
                    </a:lnTo>
                    <a:lnTo>
                      <a:pt x="188" y="270"/>
                    </a:lnTo>
                    <a:lnTo>
                      <a:pt x="182" y="270"/>
                    </a:lnTo>
                    <a:lnTo>
                      <a:pt x="176" y="270"/>
                    </a:lnTo>
                    <a:lnTo>
                      <a:pt x="170" y="272"/>
                    </a:lnTo>
                    <a:lnTo>
                      <a:pt x="170" y="274"/>
                    </a:lnTo>
                    <a:lnTo>
                      <a:pt x="172" y="276"/>
                    </a:lnTo>
                    <a:lnTo>
                      <a:pt x="172" y="276"/>
                    </a:lnTo>
                    <a:lnTo>
                      <a:pt x="170" y="278"/>
                    </a:lnTo>
                    <a:lnTo>
                      <a:pt x="166" y="280"/>
                    </a:lnTo>
                    <a:lnTo>
                      <a:pt x="160" y="282"/>
                    </a:lnTo>
                    <a:lnTo>
                      <a:pt x="156" y="282"/>
                    </a:lnTo>
                    <a:lnTo>
                      <a:pt x="156" y="282"/>
                    </a:lnTo>
                    <a:lnTo>
                      <a:pt x="152" y="280"/>
                    </a:lnTo>
                    <a:lnTo>
                      <a:pt x="148" y="280"/>
                    </a:lnTo>
                    <a:lnTo>
                      <a:pt x="146" y="284"/>
                    </a:lnTo>
                    <a:lnTo>
                      <a:pt x="144" y="286"/>
                    </a:lnTo>
                    <a:lnTo>
                      <a:pt x="140" y="286"/>
                    </a:lnTo>
                    <a:lnTo>
                      <a:pt x="136" y="284"/>
                    </a:lnTo>
                    <a:lnTo>
                      <a:pt x="130" y="282"/>
                    </a:lnTo>
                    <a:lnTo>
                      <a:pt x="130" y="282"/>
                    </a:lnTo>
                    <a:lnTo>
                      <a:pt x="122" y="278"/>
                    </a:lnTo>
                    <a:lnTo>
                      <a:pt x="118" y="278"/>
                    </a:lnTo>
                    <a:lnTo>
                      <a:pt x="114" y="282"/>
                    </a:lnTo>
                    <a:lnTo>
                      <a:pt x="104" y="284"/>
                    </a:lnTo>
                    <a:lnTo>
                      <a:pt x="104" y="284"/>
                    </a:lnTo>
                    <a:lnTo>
                      <a:pt x="104" y="278"/>
                    </a:lnTo>
                    <a:lnTo>
                      <a:pt x="102" y="278"/>
                    </a:lnTo>
                    <a:lnTo>
                      <a:pt x="100" y="274"/>
                    </a:lnTo>
                    <a:lnTo>
                      <a:pt x="100" y="266"/>
                    </a:lnTo>
                    <a:lnTo>
                      <a:pt x="100" y="266"/>
                    </a:lnTo>
                    <a:lnTo>
                      <a:pt x="102" y="258"/>
                    </a:lnTo>
                    <a:lnTo>
                      <a:pt x="100" y="256"/>
                    </a:lnTo>
                    <a:lnTo>
                      <a:pt x="98" y="254"/>
                    </a:lnTo>
                    <a:lnTo>
                      <a:pt x="98" y="248"/>
                    </a:lnTo>
                    <a:lnTo>
                      <a:pt x="98" y="248"/>
                    </a:lnTo>
                    <a:lnTo>
                      <a:pt x="96" y="240"/>
                    </a:lnTo>
                    <a:lnTo>
                      <a:pt x="92" y="236"/>
                    </a:lnTo>
                    <a:lnTo>
                      <a:pt x="90" y="234"/>
                    </a:lnTo>
                    <a:lnTo>
                      <a:pt x="88" y="234"/>
                    </a:lnTo>
                    <a:lnTo>
                      <a:pt x="86" y="236"/>
                    </a:lnTo>
                    <a:lnTo>
                      <a:pt x="86" y="236"/>
                    </a:lnTo>
                    <a:lnTo>
                      <a:pt x="70" y="230"/>
                    </a:lnTo>
                    <a:lnTo>
                      <a:pt x="70" y="230"/>
                    </a:lnTo>
                    <a:lnTo>
                      <a:pt x="52" y="224"/>
                    </a:lnTo>
                    <a:lnTo>
                      <a:pt x="44" y="218"/>
                    </a:lnTo>
                    <a:lnTo>
                      <a:pt x="36" y="212"/>
                    </a:lnTo>
                    <a:lnTo>
                      <a:pt x="26" y="208"/>
                    </a:lnTo>
                    <a:lnTo>
                      <a:pt x="26" y="208"/>
                    </a:lnTo>
                    <a:lnTo>
                      <a:pt x="26" y="204"/>
                    </a:lnTo>
                    <a:lnTo>
                      <a:pt x="26" y="198"/>
                    </a:lnTo>
                    <a:lnTo>
                      <a:pt x="22" y="190"/>
                    </a:lnTo>
                    <a:lnTo>
                      <a:pt x="18" y="182"/>
                    </a:lnTo>
                    <a:lnTo>
                      <a:pt x="18" y="178"/>
                    </a:lnTo>
                    <a:lnTo>
                      <a:pt x="18" y="176"/>
                    </a:lnTo>
                    <a:lnTo>
                      <a:pt x="18" y="176"/>
                    </a:lnTo>
                    <a:lnTo>
                      <a:pt x="18" y="172"/>
                    </a:lnTo>
                    <a:lnTo>
                      <a:pt x="18" y="170"/>
                    </a:lnTo>
                    <a:lnTo>
                      <a:pt x="10" y="162"/>
                    </a:lnTo>
                    <a:lnTo>
                      <a:pt x="6" y="156"/>
                    </a:lnTo>
                    <a:lnTo>
                      <a:pt x="6" y="154"/>
                    </a:lnTo>
                    <a:lnTo>
                      <a:pt x="8" y="150"/>
                    </a:lnTo>
                    <a:lnTo>
                      <a:pt x="8" y="150"/>
                    </a:lnTo>
                    <a:lnTo>
                      <a:pt x="10" y="148"/>
                    </a:lnTo>
                    <a:lnTo>
                      <a:pt x="8" y="144"/>
                    </a:lnTo>
                    <a:lnTo>
                      <a:pt x="6" y="138"/>
                    </a:lnTo>
                    <a:lnTo>
                      <a:pt x="4" y="132"/>
                    </a:lnTo>
                    <a:lnTo>
                      <a:pt x="4" y="132"/>
                    </a:lnTo>
                    <a:lnTo>
                      <a:pt x="4" y="124"/>
                    </a:lnTo>
                    <a:lnTo>
                      <a:pt x="2" y="116"/>
                    </a:lnTo>
                    <a:lnTo>
                      <a:pt x="0" y="110"/>
                    </a:lnTo>
                    <a:lnTo>
                      <a:pt x="2" y="100"/>
                    </a:lnTo>
                    <a:lnTo>
                      <a:pt x="2" y="100"/>
                    </a:lnTo>
                    <a:lnTo>
                      <a:pt x="10" y="90"/>
                    </a:lnTo>
                    <a:lnTo>
                      <a:pt x="16" y="82"/>
                    </a:lnTo>
                    <a:lnTo>
                      <a:pt x="18" y="76"/>
                    </a:lnTo>
                    <a:lnTo>
                      <a:pt x="20" y="70"/>
                    </a:lnTo>
                    <a:lnTo>
                      <a:pt x="20" y="70"/>
                    </a:lnTo>
                    <a:lnTo>
                      <a:pt x="20" y="66"/>
                    </a:lnTo>
                    <a:lnTo>
                      <a:pt x="22" y="64"/>
                    </a:lnTo>
                    <a:lnTo>
                      <a:pt x="24" y="60"/>
                    </a:lnTo>
                    <a:lnTo>
                      <a:pt x="24" y="54"/>
                    </a:lnTo>
                    <a:lnTo>
                      <a:pt x="24" y="54"/>
                    </a:lnTo>
                    <a:lnTo>
                      <a:pt x="22" y="54"/>
                    </a:lnTo>
                    <a:lnTo>
                      <a:pt x="20" y="52"/>
                    </a:lnTo>
                    <a:lnTo>
                      <a:pt x="14" y="52"/>
                    </a:lnTo>
                    <a:lnTo>
                      <a:pt x="12" y="50"/>
                    </a:lnTo>
                    <a:lnTo>
                      <a:pt x="10" y="48"/>
                    </a:lnTo>
                    <a:lnTo>
                      <a:pt x="10" y="46"/>
                    </a:lnTo>
                    <a:lnTo>
                      <a:pt x="14" y="42"/>
                    </a:lnTo>
                    <a:lnTo>
                      <a:pt x="14" y="42"/>
                    </a:lnTo>
                    <a:lnTo>
                      <a:pt x="22" y="44"/>
                    </a:lnTo>
                    <a:lnTo>
                      <a:pt x="26" y="42"/>
                    </a:lnTo>
                    <a:lnTo>
                      <a:pt x="28" y="38"/>
                    </a:lnTo>
                    <a:lnTo>
                      <a:pt x="30" y="32"/>
                    </a:lnTo>
                    <a:lnTo>
                      <a:pt x="30" y="32"/>
                    </a:lnTo>
                    <a:lnTo>
                      <a:pt x="32" y="26"/>
                    </a:lnTo>
                    <a:lnTo>
                      <a:pt x="32" y="22"/>
                    </a:lnTo>
                    <a:lnTo>
                      <a:pt x="28" y="16"/>
                    </a:lnTo>
                    <a:lnTo>
                      <a:pt x="28" y="8"/>
                    </a:lnTo>
                    <a:lnTo>
                      <a:pt x="28" y="4"/>
                    </a:lnTo>
                    <a:lnTo>
                      <a:pt x="30" y="0"/>
                    </a:lnTo>
                    <a:lnTo>
                      <a:pt x="30" y="0"/>
                    </a:lnTo>
                    <a:lnTo>
                      <a:pt x="40" y="4"/>
                    </a:lnTo>
                    <a:lnTo>
                      <a:pt x="44" y="2"/>
                    </a:lnTo>
                    <a:lnTo>
                      <a:pt x="48" y="0"/>
                    </a:lnTo>
                    <a:lnTo>
                      <a:pt x="48"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1" name="Freeform 60">
                <a:extLst>
                  <a:ext uri="{FF2B5EF4-FFF2-40B4-BE49-F238E27FC236}">
                    <a16:creationId xmlns:a16="http://schemas.microsoft.com/office/drawing/2014/main" id="{2A758641-527F-482A-9CA7-4B9D2AC77F36}"/>
                  </a:ext>
                </a:extLst>
              </p:cNvPr>
              <p:cNvSpPr>
                <a:spLocks/>
              </p:cNvSpPr>
              <p:nvPr/>
            </p:nvSpPr>
            <p:spPr bwMode="auto">
              <a:xfrm>
                <a:off x="4030143" y="1705406"/>
                <a:ext cx="469068" cy="466342"/>
              </a:xfrm>
              <a:custGeom>
                <a:avLst/>
                <a:gdLst/>
                <a:ahLst/>
                <a:cxnLst>
                  <a:cxn ang="0">
                    <a:pos x="4" y="248"/>
                  </a:cxn>
                  <a:cxn ang="0">
                    <a:pos x="8" y="246"/>
                  </a:cxn>
                  <a:cxn ang="0">
                    <a:pos x="18" y="242"/>
                  </a:cxn>
                  <a:cxn ang="0">
                    <a:pos x="28" y="234"/>
                  </a:cxn>
                  <a:cxn ang="0">
                    <a:pos x="48" y="232"/>
                  </a:cxn>
                  <a:cxn ang="0">
                    <a:pos x="56" y="228"/>
                  </a:cxn>
                  <a:cxn ang="0">
                    <a:pos x="76" y="220"/>
                  </a:cxn>
                  <a:cxn ang="0">
                    <a:pos x="78" y="216"/>
                  </a:cxn>
                  <a:cxn ang="0">
                    <a:pos x="82" y="198"/>
                  </a:cxn>
                  <a:cxn ang="0">
                    <a:pos x="82" y="192"/>
                  </a:cxn>
                  <a:cxn ang="0">
                    <a:pos x="84" y="188"/>
                  </a:cxn>
                  <a:cxn ang="0">
                    <a:pos x="106" y="130"/>
                  </a:cxn>
                  <a:cxn ang="0">
                    <a:pos x="112" y="128"/>
                  </a:cxn>
                  <a:cxn ang="0">
                    <a:pos x="130" y="110"/>
                  </a:cxn>
                  <a:cxn ang="0">
                    <a:pos x="148" y="94"/>
                  </a:cxn>
                  <a:cxn ang="0">
                    <a:pos x="236" y="0"/>
                  </a:cxn>
                  <a:cxn ang="0">
                    <a:pos x="302" y="14"/>
                  </a:cxn>
                  <a:cxn ang="0">
                    <a:pos x="306" y="50"/>
                  </a:cxn>
                  <a:cxn ang="0">
                    <a:pos x="306" y="66"/>
                  </a:cxn>
                  <a:cxn ang="0">
                    <a:pos x="310" y="82"/>
                  </a:cxn>
                  <a:cxn ang="0">
                    <a:pos x="314" y="90"/>
                  </a:cxn>
                  <a:cxn ang="0">
                    <a:pos x="326" y="98"/>
                  </a:cxn>
                  <a:cxn ang="0">
                    <a:pos x="324" y="106"/>
                  </a:cxn>
                  <a:cxn ang="0">
                    <a:pos x="316" y="120"/>
                  </a:cxn>
                  <a:cxn ang="0">
                    <a:pos x="316" y="180"/>
                  </a:cxn>
                  <a:cxn ang="0">
                    <a:pos x="300" y="222"/>
                  </a:cxn>
                  <a:cxn ang="0">
                    <a:pos x="290" y="234"/>
                  </a:cxn>
                  <a:cxn ang="0">
                    <a:pos x="286" y="240"/>
                  </a:cxn>
                  <a:cxn ang="0">
                    <a:pos x="282" y="252"/>
                  </a:cxn>
                  <a:cxn ang="0">
                    <a:pos x="278" y="256"/>
                  </a:cxn>
                  <a:cxn ang="0">
                    <a:pos x="274" y="270"/>
                  </a:cxn>
                  <a:cxn ang="0">
                    <a:pos x="264" y="272"/>
                  </a:cxn>
                  <a:cxn ang="0">
                    <a:pos x="264" y="278"/>
                  </a:cxn>
                  <a:cxn ang="0">
                    <a:pos x="254" y="278"/>
                  </a:cxn>
                  <a:cxn ang="0">
                    <a:pos x="212" y="280"/>
                  </a:cxn>
                  <a:cxn ang="0">
                    <a:pos x="206" y="284"/>
                  </a:cxn>
                  <a:cxn ang="0">
                    <a:pos x="190" y="290"/>
                  </a:cxn>
                  <a:cxn ang="0">
                    <a:pos x="164" y="284"/>
                  </a:cxn>
                  <a:cxn ang="0">
                    <a:pos x="154" y="278"/>
                  </a:cxn>
                  <a:cxn ang="0">
                    <a:pos x="150" y="282"/>
                  </a:cxn>
                  <a:cxn ang="0">
                    <a:pos x="144" y="280"/>
                  </a:cxn>
                  <a:cxn ang="0">
                    <a:pos x="136" y="278"/>
                  </a:cxn>
                  <a:cxn ang="0">
                    <a:pos x="130" y="270"/>
                  </a:cxn>
                  <a:cxn ang="0">
                    <a:pos x="124" y="268"/>
                  </a:cxn>
                  <a:cxn ang="0">
                    <a:pos x="114" y="268"/>
                  </a:cxn>
                  <a:cxn ang="0">
                    <a:pos x="106" y="268"/>
                  </a:cxn>
                  <a:cxn ang="0">
                    <a:pos x="102" y="266"/>
                  </a:cxn>
                  <a:cxn ang="0">
                    <a:pos x="90" y="270"/>
                  </a:cxn>
                  <a:cxn ang="0">
                    <a:pos x="80" y="286"/>
                  </a:cxn>
                  <a:cxn ang="0">
                    <a:pos x="72" y="296"/>
                  </a:cxn>
                  <a:cxn ang="0">
                    <a:pos x="72" y="314"/>
                  </a:cxn>
                  <a:cxn ang="0">
                    <a:pos x="62" y="312"/>
                  </a:cxn>
                  <a:cxn ang="0">
                    <a:pos x="44" y="316"/>
                  </a:cxn>
                  <a:cxn ang="0">
                    <a:pos x="40" y="306"/>
                  </a:cxn>
                  <a:cxn ang="0">
                    <a:pos x="40" y="304"/>
                  </a:cxn>
                  <a:cxn ang="0">
                    <a:pos x="34" y="302"/>
                  </a:cxn>
                  <a:cxn ang="0">
                    <a:pos x="18" y="294"/>
                  </a:cxn>
                  <a:cxn ang="0">
                    <a:pos x="12" y="284"/>
                  </a:cxn>
                  <a:cxn ang="0">
                    <a:pos x="16" y="278"/>
                  </a:cxn>
                  <a:cxn ang="0">
                    <a:pos x="8" y="276"/>
                  </a:cxn>
                  <a:cxn ang="0">
                    <a:pos x="0" y="258"/>
                  </a:cxn>
                </a:cxnLst>
                <a:rect l="0" t="0" r="r" b="b"/>
                <a:pathLst>
                  <a:path w="326" h="320">
                    <a:moveTo>
                      <a:pt x="0" y="248"/>
                    </a:moveTo>
                    <a:lnTo>
                      <a:pt x="0" y="248"/>
                    </a:lnTo>
                    <a:lnTo>
                      <a:pt x="4" y="248"/>
                    </a:lnTo>
                    <a:lnTo>
                      <a:pt x="6" y="248"/>
                    </a:lnTo>
                    <a:lnTo>
                      <a:pt x="8" y="246"/>
                    </a:lnTo>
                    <a:lnTo>
                      <a:pt x="8" y="246"/>
                    </a:lnTo>
                    <a:lnTo>
                      <a:pt x="10" y="244"/>
                    </a:lnTo>
                    <a:lnTo>
                      <a:pt x="14" y="244"/>
                    </a:lnTo>
                    <a:lnTo>
                      <a:pt x="18" y="242"/>
                    </a:lnTo>
                    <a:lnTo>
                      <a:pt x="24" y="238"/>
                    </a:lnTo>
                    <a:lnTo>
                      <a:pt x="24" y="238"/>
                    </a:lnTo>
                    <a:lnTo>
                      <a:pt x="28" y="234"/>
                    </a:lnTo>
                    <a:lnTo>
                      <a:pt x="30" y="232"/>
                    </a:lnTo>
                    <a:lnTo>
                      <a:pt x="38" y="232"/>
                    </a:lnTo>
                    <a:lnTo>
                      <a:pt x="48" y="232"/>
                    </a:lnTo>
                    <a:lnTo>
                      <a:pt x="52" y="232"/>
                    </a:lnTo>
                    <a:lnTo>
                      <a:pt x="56" y="228"/>
                    </a:lnTo>
                    <a:lnTo>
                      <a:pt x="56" y="228"/>
                    </a:lnTo>
                    <a:lnTo>
                      <a:pt x="62" y="226"/>
                    </a:lnTo>
                    <a:lnTo>
                      <a:pt x="70" y="222"/>
                    </a:lnTo>
                    <a:lnTo>
                      <a:pt x="76" y="220"/>
                    </a:lnTo>
                    <a:lnTo>
                      <a:pt x="76" y="218"/>
                    </a:lnTo>
                    <a:lnTo>
                      <a:pt x="78" y="216"/>
                    </a:lnTo>
                    <a:lnTo>
                      <a:pt x="78" y="216"/>
                    </a:lnTo>
                    <a:lnTo>
                      <a:pt x="80" y="210"/>
                    </a:lnTo>
                    <a:lnTo>
                      <a:pt x="80" y="206"/>
                    </a:lnTo>
                    <a:lnTo>
                      <a:pt x="82" y="198"/>
                    </a:lnTo>
                    <a:lnTo>
                      <a:pt x="82" y="198"/>
                    </a:lnTo>
                    <a:lnTo>
                      <a:pt x="82" y="194"/>
                    </a:lnTo>
                    <a:lnTo>
                      <a:pt x="82" y="192"/>
                    </a:lnTo>
                    <a:lnTo>
                      <a:pt x="84" y="192"/>
                    </a:lnTo>
                    <a:lnTo>
                      <a:pt x="84" y="188"/>
                    </a:lnTo>
                    <a:lnTo>
                      <a:pt x="84" y="188"/>
                    </a:lnTo>
                    <a:lnTo>
                      <a:pt x="84" y="138"/>
                    </a:lnTo>
                    <a:lnTo>
                      <a:pt x="84" y="138"/>
                    </a:lnTo>
                    <a:lnTo>
                      <a:pt x="106" y="130"/>
                    </a:lnTo>
                    <a:lnTo>
                      <a:pt x="106" y="130"/>
                    </a:lnTo>
                    <a:lnTo>
                      <a:pt x="110" y="130"/>
                    </a:lnTo>
                    <a:lnTo>
                      <a:pt x="112" y="128"/>
                    </a:lnTo>
                    <a:lnTo>
                      <a:pt x="122" y="118"/>
                    </a:lnTo>
                    <a:lnTo>
                      <a:pt x="122" y="118"/>
                    </a:lnTo>
                    <a:lnTo>
                      <a:pt x="130" y="110"/>
                    </a:lnTo>
                    <a:lnTo>
                      <a:pt x="134" y="106"/>
                    </a:lnTo>
                    <a:lnTo>
                      <a:pt x="140" y="102"/>
                    </a:lnTo>
                    <a:lnTo>
                      <a:pt x="148" y="94"/>
                    </a:lnTo>
                    <a:lnTo>
                      <a:pt x="148" y="94"/>
                    </a:lnTo>
                    <a:lnTo>
                      <a:pt x="200" y="38"/>
                    </a:lnTo>
                    <a:lnTo>
                      <a:pt x="236" y="0"/>
                    </a:lnTo>
                    <a:lnTo>
                      <a:pt x="280" y="8"/>
                    </a:lnTo>
                    <a:lnTo>
                      <a:pt x="288" y="18"/>
                    </a:lnTo>
                    <a:lnTo>
                      <a:pt x="302" y="14"/>
                    </a:lnTo>
                    <a:lnTo>
                      <a:pt x="302" y="14"/>
                    </a:lnTo>
                    <a:lnTo>
                      <a:pt x="306" y="36"/>
                    </a:lnTo>
                    <a:lnTo>
                      <a:pt x="306" y="50"/>
                    </a:lnTo>
                    <a:lnTo>
                      <a:pt x="306" y="64"/>
                    </a:lnTo>
                    <a:lnTo>
                      <a:pt x="306" y="64"/>
                    </a:lnTo>
                    <a:lnTo>
                      <a:pt x="306" y="66"/>
                    </a:lnTo>
                    <a:lnTo>
                      <a:pt x="308" y="70"/>
                    </a:lnTo>
                    <a:lnTo>
                      <a:pt x="310" y="74"/>
                    </a:lnTo>
                    <a:lnTo>
                      <a:pt x="310" y="82"/>
                    </a:lnTo>
                    <a:lnTo>
                      <a:pt x="310" y="82"/>
                    </a:lnTo>
                    <a:lnTo>
                      <a:pt x="312" y="88"/>
                    </a:lnTo>
                    <a:lnTo>
                      <a:pt x="314" y="90"/>
                    </a:lnTo>
                    <a:lnTo>
                      <a:pt x="318" y="94"/>
                    </a:lnTo>
                    <a:lnTo>
                      <a:pt x="324" y="98"/>
                    </a:lnTo>
                    <a:lnTo>
                      <a:pt x="326" y="98"/>
                    </a:lnTo>
                    <a:lnTo>
                      <a:pt x="326" y="102"/>
                    </a:lnTo>
                    <a:lnTo>
                      <a:pt x="326" y="102"/>
                    </a:lnTo>
                    <a:lnTo>
                      <a:pt x="324" y="106"/>
                    </a:lnTo>
                    <a:lnTo>
                      <a:pt x="322" y="108"/>
                    </a:lnTo>
                    <a:lnTo>
                      <a:pt x="318" y="114"/>
                    </a:lnTo>
                    <a:lnTo>
                      <a:pt x="316" y="120"/>
                    </a:lnTo>
                    <a:lnTo>
                      <a:pt x="316" y="120"/>
                    </a:lnTo>
                    <a:lnTo>
                      <a:pt x="316" y="180"/>
                    </a:lnTo>
                    <a:lnTo>
                      <a:pt x="316" y="180"/>
                    </a:lnTo>
                    <a:lnTo>
                      <a:pt x="314" y="190"/>
                    </a:lnTo>
                    <a:lnTo>
                      <a:pt x="312" y="200"/>
                    </a:lnTo>
                    <a:lnTo>
                      <a:pt x="300" y="222"/>
                    </a:lnTo>
                    <a:lnTo>
                      <a:pt x="300" y="222"/>
                    </a:lnTo>
                    <a:lnTo>
                      <a:pt x="294" y="230"/>
                    </a:lnTo>
                    <a:lnTo>
                      <a:pt x="290" y="234"/>
                    </a:lnTo>
                    <a:lnTo>
                      <a:pt x="286" y="236"/>
                    </a:lnTo>
                    <a:lnTo>
                      <a:pt x="286" y="240"/>
                    </a:lnTo>
                    <a:lnTo>
                      <a:pt x="286" y="240"/>
                    </a:lnTo>
                    <a:lnTo>
                      <a:pt x="286" y="246"/>
                    </a:lnTo>
                    <a:lnTo>
                      <a:pt x="284" y="248"/>
                    </a:lnTo>
                    <a:lnTo>
                      <a:pt x="282" y="252"/>
                    </a:lnTo>
                    <a:lnTo>
                      <a:pt x="282" y="256"/>
                    </a:lnTo>
                    <a:lnTo>
                      <a:pt x="282" y="256"/>
                    </a:lnTo>
                    <a:lnTo>
                      <a:pt x="278" y="256"/>
                    </a:lnTo>
                    <a:lnTo>
                      <a:pt x="276" y="258"/>
                    </a:lnTo>
                    <a:lnTo>
                      <a:pt x="274" y="262"/>
                    </a:lnTo>
                    <a:lnTo>
                      <a:pt x="274" y="270"/>
                    </a:lnTo>
                    <a:lnTo>
                      <a:pt x="274" y="270"/>
                    </a:lnTo>
                    <a:lnTo>
                      <a:pt x="266" y="270"/>
                    </a:lnTo>
                    <a:lnTo>
                      <a:pt x="264" y="272"/>
                    </a:lnTo>
                    <a:lnTo>
                      <a:pt x="262" y="274"/>
                    </a:lnTo>
                    <a:lnTo>
                      <a:pt x="262" y="278"/>
                    </a:lnTo>
                    <a:lnTo>
                      <a:pt x="264" y="278"/>
                    </a:lnTo>
                    <a:lnTo>
                      <a:pt x="262" y="280"/>
                    </a:lnTo>
                    <a:lnTo>
                      <a:pt x="254" y="278"/>
                    </a:lnTo>
                    <a:lnTo>
                      <a:pt x="254" y="278"/>
                    </a:lnTo>
                    <a:lnTo>
                      <a:pt x="238" y="276"/>
                    </a:lnTo>
                    <a:lnTo>
                      <a:pt x="224" y="276"/>
                    </a:lnTo>
                    <a:lnTo>
                      <a:pt x="212" y="280"/>
                    </a:lnTo>
                    <a:lnTo>
                      <a:pt x="208" y="282"/>
                    </a:lnTo>
                    <a:lnTo>
                      <a:pt x="206" y="284"/>
                    </a:lnTo>
                    <a:lnTo>
                      <a:pt x="206" y="284"/>
                    </a:lnTo>
                    <a:lnTo>
                      <a:pt x="202" y="288"/>
                    </a:lnTo>
                    <a:lnTo>
                      <a:pt x="196" y="290"/>
                    </a:lnTo>
                    <a:lnTo>
                      <a:pt x="190" y="290"/>
                    </a:lnTo>
                    <a:lnTo>
                      <a:pt x="182" y="290"/>
                    </a:lnTo>
                    <a:lnTo>
                      <a:pt x="170" y="286"/>
                    </a:lnTo>
                    <a:lnTo>
                      <a:pt x="164" y="284"/>
                    </a:lnTo>
                    <a:lnTo>
                      <a:pt x="164" y="284"/>
                    </a:lnTo>
                    <a:lnTo>
                      <a:pt x="156" y="278"/>
                    </a:lnTo>
                    <a:lnTo>
                      <a:pt x="154" y="278"/>
                    </a:lnTo>
                    <a:lnTo>
                      <a:pt x="154" y="278"/>
                    </a:lnTo>
                    <a:lnTo>
                      <a:pt x="152" y="282"/>
                    </a:lnTo>
                    <a:lnTo>
                      <a:pt x="150" y="282"/>
                    </a:lnTo>
                    <a:lnTo>
                      <a:pt x="148" y="282"/>
                    </a:lnTo>
                    <a:lnTo>
                      <a:pt x="148" y="282"/>
                    </a:lnTo>
                    <a:lnTo>
                      <a:pt x="144" y="280"/>
                    </a:lnTo>
                    <a:lnTo>
                      <a:pt x="142" y="282"/>
                    </a:lnTo>
                    <a:lnTo>
                      <a:pt x="138" y="282"/>
                    </a:lnTo>
                    <a:lnTo>
                      <a:pt x="136" y="278"/>
                    </a:lnTo>
                    <a:lnTo>
                      <a:pt x="136" y="278"/>
                    </a:lnTo>
                    <a:lnTo>
                      <a:pt x="132" y="272"/>
                    </a:lnTo>
                    <a:lnTo>
                      <a:pt x="130" y="270"/>
                    </a:lnTo>
                    <a:lnTo>
                      <a:pt x="128" y="272"/>
                    </a:lnTo>
                    <a:lnTo>
                      <a:pt x="124" y="268"/>
                    </a:lnTo>
                    <a:lnTo>
                      <a:pt x="124" y="268"/>
                    </a:lnTo>
                    <a:lnTo>
                      <a:pt x="120" y="268"/>
                    </a:lnTo>
                    <a:lnTo>
                      <a:pt x="118" y="268"/>
                    </a:lnTo>
                    <a:lnTo>
                      <a:pt x="114" y="268"/>
                    </a:lnTo>
                    <a:lnTo>
                      <a:pt x="110" y="270"/>
                    </a:lnTo>
                    <a:lnTo>
                      <a:pt x="108" y="270"/>
                    </a:lnTo>
                    <a:lnTo>
                      <a:pt x="106" y="268"/>
                    </a:lnTo>
                    <a:lnTo>
                      <a:pt x="106" y="268"/>
                    </a:lnTo>
                    <a:lnTo>
                      <a:pt x="106" y="266"/>
                    </a:lnTo>
                    <a:lnTo>
                      <a:pt x="102" y="266"/>
                    </a:lnTo>
                    <a:lnTo>
                      <a:pt x="98" y="266"/>
                    </a:lnTo>
                    <a:lnTo>
                      <a:pt x="90" y="270"/>
                    </a:lnTo>
                    <a:lnTo>
                      <a:pt x="90" y="270"/>
                    </a:lnTo>
                    <a:lnTo>
                      <a:pt x="84" y="276"/>
                    </a:lnTo>
                    <a:lnTo>
                      <a:pt x="82" y="282"/>
                    </a:lnTo>
                    <a:lnTo>
                      <a:pt x="80" y="286"/>
                    </a:lnTo>
                    <a:lnTo>
                      <a:pt x="76" y="292"/>
                    </a:lnTo>
                    <a:lnTo>
                      <a:pt x="76" y="292"/>
                    </a:lnTo>
                    <a:lnTo>
                      <a:pt x="72" y="296"/>
                    </a:lnTo>
                    <a:lnTo>
                      <a:pt x="72" y="300"/>
                    </a:lnTo>
                    <a:lnTo>
                      <a:pt x="72" y="306"/>
                    </a:lnTo>
                    <a:lnTo>
                      <a:pt x="72" y="314"/>
                    </a:lnTo>
                    <a:lnTo>
                      <a:pt x="72" y="320"/>
                    </a:lnTo>
                    <a:lnTo>
                      <a:pt x="72" y="320"/>
                    </a:lnTo>
                    <a:lnTo>
                      <a:pt x="62" y="312"/>
                    </a:lnTo>
                    <a:lnTo>
                      <a:pt x="56" y="310"/>
                    </a:lnTo>
                    <a:lnTo>
                      <a:pt x="52" y="312"/>
                    </a:lnTo>
                    <a:lnTo>
                      <a:pt x="44" y="316"/>
                    </a:lnTo>
                    <a:lnTo>
                      <a:pt x="44" y="316"/>
                    </a:lnTo>
                    <a:lnTo>
                      <a:pt x="38" y="308"/>
                    </a:lnTo>
                    <a:lnTo>
                      <a:pt x="40" y="306"/>
                    </a:lnTo>
                    <a:lnTo>
                      <a:pt x="40" y="306"/>
                    </a:lnTo>
                    <a:lnTo>
                      <a:pt x="42" y="306"/>
                    </a:lnTo>
                    <a:lnTo>
                      <a:pt x="40" y="304"/>
                    </a:lnTo>
                    <a:lnTo>
                      <a:pt x="40" y="304"/>
                    </a:lnTo>
                    <a:lnTo>
                      <a:pt x="36" y="302"/>
                    </a:lnTo>
                    <a:lnTo>
                      <a:pt x="34" y="302"/>
                    </a:lnTo>
                    <a:lnTo>
                      <a:pt x="28" y="300"/>
                    </a:lnTo>
                    <a:lnTo>
                      <a:pt x="18" y="294"/>
                    </a:lnTo>
                    <a:lnTo>
                      <a:pt x="18" y="294"/>
                    </a:lnTo>
                    <a:lnTo>
                      <a:pt x="10" y="288"/>
                    </a:lnTo>
                    <a:lnTo>
                      <a:pt x="10" y="286"/>
                    </a:lnTo>
                    <a:lnTo>
                      <a:pt x="12" y="284"/>
                    </a:lnTo>
                    <a:lnTo>
                      <a:pt x="12" y="284"/>
                    </a:lnTo>
                    <a:lnTo>
                      <a:pt x="16" y="280"/>
                    </a:lnTo>
                    <a:lnTo>
                      <a:pt x="16" y="278"/>
                    </a:lnTo>
                    <a:lnTo>
                      <a:pt x="12" y="278"/>
                    </a:lnTo>
                    <a:lnTo>
                      <a:pt x="12" y="278"/>
                    </a:lnTo>
                    <a:lnTo>
                      <a:pt x="8" y="276"/>
                    </a:lnTo>
                    <a:lnTo>
                      <a:pt x="6" y="274"/>
                    </a:lnTo>
                    <a:lnTo>
                      <a:pt x="2" y="266"/>
                    </a:lnTo>
                    <a:lnTo>
                      <a:pt x="0" y="258"/>
                    </a:lnTo>
                    <a:lnTo>
                      <a:pt x="0" y="248"/>
                    </a:lnTo>
                    <a:lnTo>
                      <a:pt x="0" y="2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2" name="Freeform 61">
                <a:extLst>
                  <a:ext uri="{FF2B5EF4-FFF2-40B4-BE49-F238E27FC236}">
                    <a16:creationId xmlns:a16="http://schemas.microsoft.com/office/drawing/2014/main" id="{0CFB9444-D09D-4F38-A089-ED7D1E6E5EAA}"/>
                  </a:ext>
                </a:extLst>
              </p:cNvPr>
              <p:cNvSpPr>
                <a:spLocks/>
              </p:cNvSpPr>
              <p:nvPr/>
            </p:nvSpPr>
            <p:spPr bwMode="auto">
              <a:xfrm>
                <a:off x="3523666" y="1588821"/>
                <a:ext cx="244606" cy="236087"/>
              </a:xfrm>
              <a:custGeom>
                <a:avLst/>
                <a:gdLst/>
                <a:ahLst/>
                <a:cxnLst>
                  <a:cxn ang="0">
                    <a:pos x="4" y="162"/>
                  </a:cxn>
                  <a:cxn ang="0">
                    <a:pos x="4" y="162"/>
                  </a:cxn>
                  <a:cxn ang="0">
                    <a:pos x="6" y="160"/>
                  </a:cxn>
                  <a:cxn ang="0">
                    <a:pos x="4" y="160"/>
                  </a:cxn>
                  <a:cxn ang="0">
                    <a:pos x="2" y="162"/>
                  </a:cxn>
                  <a:cxn ang="0">
                    <a:pos x="0" y="162"/>
                  </a:cxn>
                  <a:cxn ang="0">
                    <a:pos x="0" y="162"/>
                  </a:cxn>
                  <a:cxn ang="0">
                    <a:pos x="2" y="154"/>
                  </a:cxn>
                  <a:cxn ang="0">
                    <a:pos x="2" y="154"/>
                  </a:cxn>
                  <a:cxn ang="0">
                    <a:pos x="6" y="144"/>
                  </a:cxn>
                  <a:cxn ang="0">
                    <a:pos x="12" y="136"/>
                  </a:cxn>
                  <a:cxn ang="0">
                    <a:pos x="16" y="128"/>
                  </a:cxn>
                  <a:cxn ang="0">
                    <a:pos x="20" y="112"/>
                  </a:cxn>
                  <a:cxn ang="0">
                    <a:pos x="20" y="112"/>
                  </a:cxn>
                  <a:cxn ang="0">
                    <a:pos x="22" y="104"/>
                  </a:cxn>
                  <a:cxn ang="0">
                    <a:pos x="26" y="96"/>
                  </a:cxn>
                  <a:cxn ang="0">
                    <a:pos x="34" y="84"/>
                  </a:cxn>
                  <a:cxn ang="0">
                    <a:pos x="44" y="72"/>
                  </a:cxn>
                  <a:cxn ang="0">
                    <a:pos x="48" y="64"/>
                  </a:cxn>
                  <a:cxn ang="0">
                    <a:pos x="52" y="54"/>
                  </a:cxn>
                  <a:cxn ang="0">
                    <a:pos x="52" y="54"/>
                  </a:cxn>
                  <a:cxn ang="0">
                    <a:pos x="56" y="44"/>
                  </a:cxn>
                  <a:cxn ang="0">
                    <a:pos x="60" y="38"/>
                  </a:cxn>
                  <a:cxn ang="0">
                    <a:pos x="64" y="34"/>
                  </a:cxn>
                  <a:cxn ang="0">
                    <a:pos x="66" y="34"/>
                  </a:cxn>
                  <a:cxn ang="0">
                    <a:pos x="70" y="34"/>
                  </a:cxn>
                  <a:cxn ang="0">
                    <a:pos x="72" y="32"/>
                  </a:cxn>
                  <a:cxn ang="0">
                    <a:pos x="74" y="28"/>
                  </a:cxn>
                  <a:cxn ang="0">
                    <a:pos x="78" y="20"/>
                  </a:cxn>
                  <a:cxn ang="0">
                    <a:pos x="78" y="20"/>
                  </a:cxn>
                  <a:cxn ang="0">
                    <a:pos x="82" y="8"/>
                  </a:cxn>
                  <a:cxn ang="0">
                    <a:pos x="88" y="0"/>
                  </a:cxn>
                  <a:cxn ang="0">
                    <a:pos x="170" y="0"/>
                  </a:cxn>
                  <a:cxn ang="0">
                    <a:pos x="170" y="12"/>
                  </a:cxn>
                  <a:cxn ang="0">
                    <a:pos x="170" y="46"/>
                  </a:cxn>
                  <a:cxn ang="0">
                    <a:pos x="102" y="46"/>
                  </a:cxn>
                  <a:cxn ang="0">
                    <a:pos x="102" y="46"/>
                  </a:cxn>
                  <a:cxn ang="0">
                    <a:pos x="100" y="104"/>
                  </a:cxn>
                  <a:cxn ang="0">
                    <a:pos x="100" y="104"/>
                  </a:cxn>
                  <a:cxn ang="0">
                    <a:pos x="98" y="108"/>
                  </a:cxn>
                  <a:cxn ang="0">
                    <a:pos x="96" y="110"/>
                  </a:cxn>
                  <a:cxn ang="0">
                    <a:pos x="90" y="110"/>
                  </a:cxn>
                  <a:cxn ang="0">
                    <a:pos x="86" y="112"/>
                  </a:cxn>
                  <a:cxn ang="0">
                    <a:pos x="82" y="114"/>
                  </a:cxn>
                  <a:cxn ang="0">
                    <a:pos x="80" y="120"/>
                  </a:cxn>
                  <a:cxn ang="0">
                    <a:pos x="80" y="128"/>
                  </a:cxn>
                  <a:cxn ang="0">
                    <a:pos x="80" y="128"/>
                  </a:cxn>
                  <a:cxn ang="0">
                    <a:pos x="80" y="156"/>
                  </a:cxn>
                  <a:cxn ang="0">
                    <a:pos x="80" y="156"/>
                  </a:cxn>
                  <a:cxn ang="0">
                    <a:pos x="18" y="156"/>
                  </a:cxn>
                  <a:cxn ang="0">
                    <a:pos x="18" y="156"/>
                  </a:cxn>
                  <a:cxn ang="0">
                    <a:pos x="12" y="156"/>
                  </a:cxn>
                  <a:cxn ang="0">
                    <a:pos x="8" y="156"/>
                  </a:cxn>
                  <a:cxn ang="0">
                    <a:pos x="4" y="162"/>
                  </a:cxn>
                  <a:cxn ang="0">
                    <a:pos x="4" y="162"/>
                  </a:cxn>
                </a:cxnLst>
                <a:rect l="0" t="0" r="r" b="b"/>
                <a:pathLst>
                  <a:path w="170" h="162">
                    <a:moveTo>
                      <a:pt x="4" y="162"/>
                    </a:moveTo>
                    <a:lnTo>
                      <a:pt x="4" y="162"/>
                    </a:lnTo>
                    <a:lnTo>
                      <a:pt x="6" y="160"/>
                    </a:lnTo>
                    <a:lnTo>
                      <a:pt x="4" y="160"/>
                    </a:lnTo>
                    <a:lnTo>
                      <a:pt x="2" y="162"/>
                    </a:lnTo>
                    <a:lnTo>
                      <a:pt x="0" y="162"/>
                    </a:lnTo>
                    <a:lnTo>
                      <a:pt x="0" y="162"/>
                    </a:lnTo>
                    <a:lnTo>
                      <a:pt x="2" y="154"/>
                    </a:lnTo>
                    <a:lnTo>
                      <a:pt x="2" y="154"/>
                    </a:lnTo>
                    <a:lnTo>
                      <a:pt x="6" y="144"/>
                    </a:lnTo>
                    <a:lnTo>
                      <a:pt x="12" y="136"/>
                    </a:lnTo>
                    <a:lnTo>
                      <a:pt x="16" y="128"/>
                    </a:lnTo>
                    <a:lnTo>
                      <a:pt x="20" y="112"/>
                    </a:lnTo>
                    <a:lnTo>
                      <a:pt x="20" y="112"/>
                    </a:lnTo>
                    <a:lnTo>
                      <a:pt x="22" y="104"/>
                    </a:lnTo>
                    <a:lnTo>
                      <a:pt x="26" y="96"/>
                    </a:lnTo>
                    <a:lnTo>
                      <a:pt x="34" y="84"/>
                    </a:lnTo>
                    <a:lnTo>
                      <a:pt x="44" y="72"/>
                    </a:lnTo>
                    <a:lnTo>
                      <a:pt x="48" y="64"/>
                    </a:lnTo>
                    <a:lnTo>
                      <a:pt x="52" y="54"/>
                    </a:lnTo>
                    <a:lnTo>
                      <a:pt x="52" y="54"/>
                    </a:lnTo>
                    <a:lnTo>
                      <a:pt x="56" y="44"/>
                    </a:lnTo>
                    <a:lnTo>
                      <a:pt x="60" y="38"/>
                    </a:lnTo>
                    <a:lnTo>
                      <a:pt x="64" y="34"/>
                    </a:lnTo>
                    <a:lnTo>
                      <a:pt x="66" y="34"/>
                    </a:lnTo>
                    <a:lnTo>
                      <a:pt x="70" y="34"/>
                    </a:lnTo>
                    <a:lnTo>
                      <a:pt x="72" y="32"/>
                    </a:lnTo>
                    <a:lnTo>
                      <a:pt x="74" y="28"/>
                    </a:lnTo>
                    <a:lnTo>
                      <a:pt x="78" y="20"/>
                    </a:lnTo>
                    <a:lnTo>
                      <a:pt x="78" y="20"/>
                    </a:lnTo>
                    <a:lnTo>
                      <a:pt x="82" y="8"/>
                    </a:lnTo>
                    <a:lnTo>
                      <a:pt x="88" y="0"/>
                    </a:lnTo>
                    <a:lnTo>
                      <a:pt x="170" y="0"/>
                    </a:lnTo>
                    <a:lnTo>
                      <a:pt x="170" y="12"/>
                    </a:lnTo>
                    <a:lnTo>
                      <a:pt x="170" y="46"/>
                    </a:lnTo>
                    <a:lnTo>
                      <a:pt x="102" y="46"/>
                    </a:lnTo>
                    <a:lnTo>
                      <a:pt x="102" y="46"/>
                    </a:lnTo>
                    <a:lnTo>
                      <a:pt x="100" y="104"/>
                    </a:lnTo>
                    <a:lnTo>
                      <a:pt x="100" y="104"/>
                    </a:lnTo>
                    <a:lnTo>
                      <a:pt x="98" y="108"/>
                    </a:lnTo>
                    <a:lnTo>
                      <a:pt x="96" y="110"/>
                    </a:lnTo>
                    <a:lnTo>
                      <a:pt x="90" y="110"/>
                    </a:lnTo>
                    <a:lnTo>
                      <a:pt x="86" y="112"/>
                    </a:lnTo>
                    <a:lnTo>
                      <a:pt x="82" y="114"/>
                    </a:lnTo>
                    <a:lnTo>
                      <a:pt x="80" y="120"/>
                    </a:lnTo>
                    <a:lnTo>
                      <a:pt x="80" y="128"/>
                    </a:lnTo>
                    <a:lnTo>
                      <a:pt x="80" y="128"/>
                    </a:lnTo>
                    <a:lnTo>
                      <a:pt x="80" y="156"/>
                    </a:lnTo>
                    <a:lnTo>
                      <a:pt x="80" y="156"/>
                    </a:lnTo>
                    <a:lnTo>
                      <a:pt x="18" y="156"/>
                    </a:lnTo>
                    <a:lnTo>
                      <a:pt x="18" y="156"/>
                    </a:lnTo>
                    <a:lnTo>
                      <a:pt x="12" y="156"/>
                    </a:lnTo>
                    <a:lnTo>
                      <a:pt x="8" y="156"/>
                    </a:lnTo>
                    <a:lnTo>
                      <a:pt x="4" y="162"/>
                    </a:lnTo>
                    <a:lnTo>
                      <a:pt x="4" y="16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3" name="Yemen">
                <a:extLst>
                  <a:ext uri="{FF2B5EF4-FFF2-40B4-BE49-F238E27FC236}">
                    <a16:creationId xmlns:a16="http://schemas.microsoft.com/office/drawing/2014/main" id="{4CD681F5-18E8-43A8-8D38-99C508FFBD9A}"/>
                  </a:ext>
                </a:extLst>
              </p:cNvPr>
              <p:cNvSpPr>
                <a:spLocks/>
              </p:cNvSpPr>
              <p:nvPr/>
            </p:nvSpPr>
            <p:spPr bwMode="auto">
              <a:xfrm>
                <a:off x="5316481" y="1921092"/>
                <a:ext cx="319426" cy="221512"/>
              </a:xfrm>
              <a:custGeom>
                <a:avLst/>
                <a:gdLst/>
                <a:ahLst/>
                <a:cxnLst>
                  <a:cxn ang="0">
                    <a:pos x="0" y="62"/>
                  </a:cxn>
                  <a:cxn ang="0">
                    <a:pos x="6" y="94"/>
                  </a:cxn>
                  <a:cxn ang="0">
                    <a:pos x="8" y="100"/>
                  </a:cxn>
                  <a:cxn ang="0">
                    <a:pos x="10" y="110"/>
                  </a:cxn>
                  <a:cxn ang="0">
                    <a:pos x="16" y="124"/>
                  </a:cxn>
                  <a:cxn ang="0">
                    <a:pos x="16" y="130"/>
                  </a:cxn>
                  <a:cxn ang="0">
                    <a:pos x="16" y="138"/>
                  </a:cxn>
                  <a:cxn ang="0">
                    <a:pos x="20" y="146"/>
                  </a:cxn>
                  <a:cxn ang="0">
                    <a:pos x="36" y="152"/>
                  </a:cxn>
                  <a:cxn ang="0">
                    <a:pos x="50" y="148"/>
                  </a:cxn>
                  <a:cxn ang="0">
                    <a:pos x="52" y="146"/>
                  </a:cxn>
                  <a:cxn ang="0">
                    <a:pos x="56" y="144"/>
                  </a:cxn>
                  <a:cxn ang="0">
                    <a:pos x="66" y="138"/>
                  </a:cxn>
                  <a:cxn ang="0">
                    <a:pos x="70" y="136"/>
                  </a:cxn>
                  <a:cxn ang="0">
                    <a:pos x="84" y="132"/>
                  </a:cxn>
                  <a:cxn ang="0">
                    <a:pos x="98" y="128"/>
                  </a:cxn>
                  <a:cxn ang="0">
                    <a:pos x="102" y="124"/>
                  </a:cxn>
                  <a:cxn ang="0">
                    <a:pos x="110" y="120"/>
                  </a:cxn>
                  <a:cxn ang="0">
                    <a:pos x="130" y="116"/>
                  </a:cxn>
                  <a:cxn ang="0">
                    <a:pos x="138" y="108"/>
                  </a:cxn>
                  <a:cxn ang="0">
                    <a:pos x="142" y="104"/>
                  </a:cxn>
                  <a:cxn ang="0">
                    <a:pos x="162" y="94"/>
                  </a:cxn>
                  <a:cxn ang="0">
                    <a:pos x="184" y="86"/>
                  </a:cxn>
                  <a:cxn ang="0">
                    <a:pos x="190" y="82"/>
                  </a:cxn>
                  <a:cxn ang="0">
                    <a:pos x="204" y="78"/>
                  </a:cxn>
                  <a:cxn ang="0">
                    <a:pos x="204" y="74"/>
                  </a:cxn>
                  <a:cxn ang="0">
                    <a:pos x="202" y="70"/>
                  </a:cxn>
                  <a:cxn ang="0">
                    <a:pos x="202" y="64"/>
                  </a:cxn>
                  <a:cxn ang="0">
                    <a:pos x="214" y="56"/>
                  </a:cxn>
                  <a:cxn ang="0">
                    <a:pos x="222" y="52"/>
                  </a:cxn>
                  <a:cxn ang="0">
                    <a:pos x="212" y="48"/>
                  </a:cxn>
                  <a:cxn ang="0">
                    <a:pos x="214" y="42"/>
                  </a:cxn>
                  <a:cxn ang="0">
                    <a:pos x="214" y="36"/>
                  </a:cxn>
                  <a:cxn ang="0">
                    <a:pos x="210" y="34"/>
                  </a:cxn>
                  <a:cxn ang="0">
                    <a:pos x="192" y="26"/>
                  </a:cxn>
                  <a:cxn ang="0">
                    <a:pos x="184" y="18"/>
                  </a:cxn>
                  <a:cxn ang="0">
                    <a:pos x="182" y="0"/>
                  </a:cxn>
                  <a:cxn ang="0">
                    <a:pos x="134" y="20"/>
                  </a:cxn>
                  <a:cxn ang="0">
                    <a:pos x="114" y="44"/>
                  </a:cxn>
                  <a:cxn ang="0">
                    <a:pos x="78" y="80"/>
                  </a:cxn>
                  <a:cxn ang="0">
                    <a:pos x="80" y="70"/>
                  </a:cxn>
                  <a:cxn ang="0">
                    <a:pos x="76" y="62"/>
                  </a:cxn>
                  <a:cxn ang="0">
                    <a:pos x="70" y="60"/>
                  </a:cxn>
                  <a:cxn ang="0">
                    <a:pos x="60" y="54"/>
                  </a:cxn>
                  <a:cxn ang="0">
                    <a:pos x="34" y="46"/>
                  </a:cxn>
                  <a:cxn ang="0">
                    <a:pos x="22" y="44"/>
                  </a:cxn>
                  <a:cxn ang="0">
                    <a:pos x="18" y="46"/>
                  </a:cxn>
                  <a:cxn ang="0">
                    <a:pos x="14" y="50"/>
                  </a:cxn>
                  <a:cxn ang="0">
                    <a:pos x="12" y="52"/>
                  </a:cxn>
                  <a:cxn ang="0">
                    <a:pos x="12" y="56"/>
                  </a:cxn>
                  <a:cxn ang="0">
                    <a:pos x="10" y="60"/>
                  </a:cxn>
                  <a:cxn ang="0">
                    <a:pos x="0" y="62"/>
                  </a:cxn>
                </a:cxnLst>
                <a:rect l="0" t="0" r="r" b="b"/>
                <a:pathLst>
                  <a:path w="222" h="152">
                    <a:moveTo>
                      <a:pt x="0" y="62"/>
                    </a:moveTo>
                    <a:lnTo>
                      <a:pt x="0" y="62"/>
                    </a:lnTo>
                    <a:lnTo>
                      <a:pt x="4" y="84"/>
                    </a:lnTo>
                    <a:lnTo>
                      <a:pt x="6" y="94"/>
                    </a:lnTo>
                    <a:lnTo>
                      <a:pt x="8" y="98"/>
                    </a:lnTo>
                    <a:lnTo>
                      <a:pt x="8" y="100"/>
                    </a:lnTo>
                    <a:lnTo>
                      <a:pt x="8" y="100"/>
                    </a:lnTo>
                    <a:lnTo>
                      <a:pt x="10" y="110"/>
                    </a:lnTo>
                    <a:lnTo>
                      <a:pt x="14" y="118"/>
                    </a:lnTo>
                    <a:lnTo>
                      <a:pt x="16" y="124"/>
                    </a:lnTo>
                    <a:lnTo>
                      <a:pt x="16" y="130"/>
                    </a:lnTo>
                    <a:lnTo>
                      <a:pt x="16" y="130"/>
                    </a:lnTo>
                    <a:lnTo>
                      <a:pt x="14" y="134"/>
                    </a:lnTo>
                    <a:lnTo>
                      <a:pt x="16" y="138"/>
                    </a:lnTo>
                    <a:lnTo>
                      <a:pt x="20" y="146"/>
                    </a:lnTo>
                    <a:lnTo>
                      <a:pt x="20" y="146"/>
                    </a:lnTo>
                    <a:lnTo>
                      <a:pt x="26" y="150"/>
                    </a:lnTo>
                    <a:lnTo>
                      <a:pt x="36" y="152"/>
                    </a:lnTo>
                    <a:lnTo>
                      <a:pt x="46" y="150"/>
                    </a:lnTo>
                    <a:lnTo>
                      <a:pt x="50" y="148"/>
                    </a:lnTo>
                    <a:lnTo>
                      <a:pt x="52" y="146"/>
                    </a:lnTo>
                    <a:lnTo>
                      <a:pt x="52" y="146"/>
                    </a:lnTo>
                    <a:lnTo>
                      <a:pt x="54" y="144"/>
                    </a:lnTo>
                    <a:lnTo>
                      <a:pt x="56" y="144"/>
                    </a:lnTo>
                    <a:lnTo>
                      <a:pt x="60" y="144"/>
                    </a:lnTo>
                    <a:lnTo>
                      <a:pt x="66" y="138"/>
                    </a:lnTo>
                    <a:lnTo>
                      <a:pt x="66" y="138"/>
                    </a:lnTo>
                    <a:lnTo>
                      <a:pt x="70" y="136"/>
                    </a:lnTo>
                    <a:lnTo>
                      <a:pt x="74" y="134"/>
                    </a:lnTo>
                    <a:lnTo>
                      <a:pt x="84" y="132"/>
                    </a:lnTo>
                    <a:lnTo>
                      <a:pt x="94" y="132"/>
                    </a:lnTo>
                    <a:lnTo>
                      <a:pt x="98" y="128"/>
                    </a:lnTo>
                    <a:lnTo>
                      <a:pt x="102" y="124"/>
                    </a:lnTo>
                    <a:lnTo>
                      <a:pt x="102" y="124"/>
                    </a:lnTo>
                    <a:lnTo>
                      <a:pt x="106" y="122"/>
                    </a:lnTo>
                    <a:lnTo>
                      <a:pt x="110" y="120"/>
                    </a:lnTo>
                    <a:lnTo>
                      <a:pt x="120" y="118"/>
                    </a:lnTo>
                    <a:lnTo>
                      <a:pt x="130" y="116"/>
                    </a:lnTo>
                    <a:lnTo>
                      <a:pt x="134" y="112"/>
                    </a:lnTo>
                    <a:lnTo>
                      <a:pt x="138" y="108"/>
                    </a:lnTo>
                    <a:lnTo>
                      <a:pt x="138" y="108"/>
                    </a:lnTo>
                    <a:lnTo>
                      <a:pt x="142" y="104"/>
                    </a:lnTo>
                    <a:lnTo>
                      <a:pt x="148" y="100"/>
                    </a:lnTo>
                    <a:lnTo>
                      <a:pt x="162" y="94"/>
                    </a:lnTo>
                    <a:lnTo>
                      <a:pt x="176" y="90"/>
                    </a:lnTo>
                    <a:lnTo>
                      <a:pt x="184" y="86"/>
                    </a:lnTo>
                    <a:lnTo>
                      <a:pt x="184" y="86"/>
                    </a:lnTo>
                    <a:lnTo>
                      <a:pt x="190" y="82"/>
                    </a:lnTo>
                    <a:lnTo>
                      <a:pt x="198" y="80"/>
                    </a:lnTo>
                    <a:lnTo>
                      <a:pt x="204" y="78"/>
                    </a:lnTo>
                    <a:lnTo>
                      <a:pt x="206" y="76"/>
                    </a:lnTo>
                    <a:lnTo>
                      <a:pt x="204" y="74"/>
                    </a:lnTo>
                    <a:lnTo>
                      <a:pt x="204" y="74"/>
                    </a:lnTo>
                    <a:lnTo>
                      <a:pt x="202" y="70"/>
                    </a:lnTo>
                    <a:lnTo>
                      <a:pt x="202" y="68"/>
                    </a:lnTo>
                    <a:lnTo>
                      <a:pt x="202" y="64"/>
                    </a:lnTo>
                    <a:lnTo>
                      <a:pt x="206" y="62"/>
                    </a:lnTo>
                    <a:lnTo>
                      <a:pt x="214" y="56"/>
                    </a:lnTo>
                    <a:lnTo>
                      <a:pt x="222" y="52"/>
                    </a:lnTo>
                    <a:lnTo>
                      <a:pt x="222" y="52"/>
                    </a:lnTo>
                    <a:lnTo>
                      <a:pt x="216" y="50"/>
                    </a:lnTo>
                    <a:lnTo>
                      <a:pt x="212" y="48"/>
                    </a:lnTo>
                    <a:lnTo>
                      <a:pt x="212" y="44"/>
                    </a:lnTo>
                    <a:lnTo>
                      <a:pt x="214" y="42"/>
                    </a:lnTo>
                    <a:lnTo>
                      <a:pt x="216" y="38"/>
                    </a:lnTo>
                    <a:lnTo>
                      <a:pt x="214" y="36"/>
                    </a:lnTo>
                    <a:lnTo>
                      <a:pt x="210" y="34"/>
                    </a:lnTo>
                    <a:lnTo>
                      <a:pt x="210" y="34"/>
                    </a:lnTo>
                    <a:lnTo>
                      <a:pt x="200" y="30"/>
                    </a:lnTo>
                    <a:lnTo>
                      <a:pt x="192" y="26"/>
                    </a:lnTo>
                    <a:lnTo>
                      <a:pt x="186" y="22"/>
                    </a:lnTo>
                    <a:lnTo>
                      <a:pt x="184" y="18"/>
                    </a:lnTo>
                    <a:lnTo>
                      <a:pt x="182" y="10"/>
                    </a:lnTo>
                    <a:lnTo>
                      <a:pt x="182" y="0"/>
                    </a:lnTo>
                    <a:lnTo>
                      <a:pt x="182" y="0"/>
                    </a:lnTo>
                    <a:lnTo>
                      <a:pt x="134" y="20"/>
                    </a:lnTo>
                    <a:lnTo>
                      <a:pt x="134" y="20"/>
                    </a:lnTo>
                    <a:lnTo>
                      <a:pt x="114" y="44"/>
                    </a:lnTo>
                    <a:lnTo>
                      <a:pt x="94" y="64"/>
                    </a:lnTo>
                    <a:lnTo>
                      <a:pt x="78" y="80"/>
                    </a:lnTo>
                    <a:lnTo>
                      <a:pt x="78" y="80"/>
                    </a:lnTo>
                    <a:lnTo>
                      <a:pt x="80" y="70"/>
                    </a:lnTo>
                    <a:lnTo>
                      <a:pt x="78" y="64"/>
                    </a:lnTo>
                    <a:lnTo>
                      <a:pt x="76" y="62"/>
                    </a:lnTo>
                    <a:lnTo>
                      <a:pt x="70" y="60"/>
                    </a:lnTo>
                    <a:lnTo>
                      <a:pt x="70" y="60"/>
                    </a:lnTo>
                    <a:lnTo>
                      <a:pt x="66" y="56"/>
                    </a:lnTo>
                    <a:lnTo>
                      <a:pt x="60" y="54"/>
                    </a:lnTo>
                    <a:lnTo>
                      <a:pt x="52" y="50"/>
                    </a:lnTo>
                    <a:lnTo>
                      <a:pt x="34" y="46"/>
                    </a:lnTo>
                    <a:lnTo>
                      <a:pt x="34" y="46"/>
                    </a:lnTo>
                    <a:lnTo>
                      <a:pt x="22" y="44"/>
                    </a:lnTo>
                    <a:lnTo>
                      <a:pt x="18" y="44"/>
                    </a:lnTo>
                    <a:lnTo>
                      <a:pt x="18" y="46"/>
                    </a:lnTo>
                    <a:lnTo>
                      <a:pt x="18" y="48"/>
                    </a:lnTo>
                    <a:lnTo>
                      <a:pt x="14" y="50"/>
                    </a:lnTo>
                    <a:lnTo>
                      <a:pt x="14" y="50"/>
                    </a:lnTo>
                    <a:lnTo>
                      <a:pt x="12" y="52"/>
                    </a:lnTo>
                    <a:lnTo>
                      <a:pt x="12" y="54"/>
                    </a:lnTo>
                    <a:lnTo>
                      <a:pt x="12" y="56"/>
                    </a:lnTo>
                    <a:lnTo>
                      <a:pt x="12" y="58"/>
                    </a:lnTo>
                    <a:lnTo>
                      <a:pt x="10" y="60"/>
                    </a:lnTo>
                    <a:lnTo>
                      <a:pt x="0" y="62"/>
                    </a:lnTo>
                    <a:lnTo>
                      <a:pt x="0" y="6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4" name="Freeform 64">
                <a:extLst>
                  <a:ext uri="{FF2B5EF4-FFF2-40B4-BE49-F238E27FC236}">
                    <a16:creationId xmlns:a16="http://schemas.microsoft.com/office/drawing/2014/main" id="{142D3487-5F4A-4878-8CDF-13AB4BE0CE3E}"/>
                  </a:ext>
                </a:extLst>
              </p:cNvPr>
              <p:cNvSpPr>
                <a:spLocks/>
              </p:cNvSpPr>
              <p:nvPr/>
            </p:nvSpPr>
            <p:spPr bwMode="auto">
              <a:xfrm>
                <a:off x="6326560" y="798954"/>
                <a:ext cx="846048" cy="308952"/>
              </a:xfrm>
              <a:custGeom>
                <a:avLst/>
                <a:gdLst/>
                <a:ahLst/>
                <a:cxnLst>
                  <a:cxn ang="0">
                    <a:pos x="4" y="60"/>
                  </a:cxn>
                  <a:cxn ang="0">
                    <a:pos x="18" y="50"/>
                  </a:cxn>
                  <a:cxn ang="0">
                    <a:pos x="24" y="48"/>
                  </a:cxn>
                  <a:cxn ang="0">
                    <a:pos x="32" y="44"/>
                  </a:cxn>
                  <a:cxn ang="0">
                    <a:pos x="46" y="40"/>
                  </a:cxn>
                  <a:cxn ang="0">
                    <a:pos x="58" y="34"/>
                  </a:cxn>
                  <a:cxn ang="0">
                    <a:pos x="74" y="30"/>
                  </a:cxn>
                  <a:cxn ang="0">
                    <a:pos x="86" y="34"/>
                  </a:cxn>
                  <a:cxn ang="0">
                    <a:pos x="102" y="46"/>
                  </a:cxn>
                  <a:cxn ang="0">
                    <a:pos x="116" y="48"/>
                  </a:cxn>
                  <a:cxn ang="0">
                    <a:pos x="148" y="52"/>
                  </a:cxn>
                  <a:cxn ang="0">
                    <a:pos x="164" y="50"/>
                  </a:cxn>
                  <a:cxn ang="0">
                    <a:pos x="162" y="36"/>
                  </a:cxn>
                  <a:cxn ang="0">
                    <a:pos x="152" y="26"/>
                  </a:cxn>
                  <a:cxn ang="0">
                    <a:pos x="152" y="6"/>
                  </a:cxn>
                  <a:cxn ang="0">
                    <a:pos x="176" y="6"/>
                  </a:cxn>
                  <a:cxn ang="0">
                    <a:pos x="218" y="32"/>
                  </a:cxn>
                  <a:cxn ang="0">
                    <a:pos x="250" y="46"/>
                  </a:cxn>
                  <a:cxn ang="0">
                    <a:pos x="294" y="44"/>
                  </a:cxn>
                  <a:cxn ang="0">
                    <a:pos x="320" y="56"/>
                  </a:cxn>
                  <a:cxn ang="0">
                    <a:pos x="364" y="56"/>
                  </a:cxn>
                  <a:cxn ang="0">
                    <a:pos x="428" y="46"/>
                  </a:cxn>
                  <a:cxn ang="0">
                    <a:pos x="462" y="54"/>
                  </a:cxn>
                  <a:cxn ang="0">
                    <a:pos x="462" y="72"/>
                  </a:cxn>
                  <a:cxn ang="0">
                    <a:pos x="450" y="86"/>
                  </a:cxn>
                  <a:cxn ang="0">
                    <a:pos x="490" y="84"/>
                  </a:cxn>
                  <a:cxn ang="0">
                    <a:pos x="516" y="86"/>
                  </a:cxn>
                  <a:cxn ang="0">
                    <a:pos x="542" y="72"/>
                  </a:cxn>
                  <a:cxn ang="0">
                    <a:pos x="582" y="92"/>
                  </a:cxn>
                  <a:cxn ang="0">
                    <a:pos x="584" y="108"/>
                  </a:cxn>
                  <a:cxn ang="0">
                    <a:pos x="568" y="112"/>
                  </a:cxn>
                  <a:cxn ang="0">
                    <a:pos x="548" y="116"/>
                  </a:cxn>
                  <a:cxn ang="0">
                    <a:pos x="526" y="134"/>
                  </a:cxn>
                  <a:cxn ang="0">
                    <a:pos x="514" y="146"/>
                  </a:cxn>
                  <a:cxn ang="0">
                    <a:pos x="492" y="144"/>
                  </a:cxn>
                  <a:cxn ang="0">
                    <a:pos x="496" y="158"/>
                  </a:cxn>
                  <a:cxn ang="0">
                    <a:pos x="512" y="170"/>
                  </a:cxn>
                  <a:cxn ang="0">
                    <a:pos x="496" y="186"/>
                  </a:cxn>
                  <a:cxn ang="0">
                    <a:pos x="486" y="196"/>
                  </a:cxn>
                  <a:cxn ang="0">
                    <a:pos x="450" y="200"/>
                  </a:cxn>
                  <a:cxn ang="0">
                    <a:pos x="402" y="212"/>
                  </a:cxn>
                  <a:cxn ang="0">
                    <a:pos x="338" y="198"/>
                  </a:cxn>
                  <a:cxn ang="0">
                    <a:pos x="310" y="190"/>
                  </a:cxn>
                  <a:cxn ang="0">
                    <a:pos x="276" y="192"/>
                  </a:cxn>
                  <a:cxn ang="0">
                    <a:pos x="242" y="190"/>
                  </a:cxn>
                  <a:cxn ang="0">
                    <a:pos x="218" y="198"/>
                  </a:cxn>
                  <a:cxn ang="0">
                    <a:pos x="210" y="176"/>
                  </a:cxn>
                  <a:cxn ang="0">
                    <a:pos x="202" y="164"/>
                  </a:cxn>
                  <a:cxn ang="0">
                    <a:pos x="198" y="156"/>
                  </a:cxn>
                  <a:cxn ang="0">
                    <a:pos x="172" y="158"/>
                  </a:cxn>
                  <a:cxn ang="0">
                    <a:pos x="102" y="150"/>
                  </a:cxn>
                  <a:cxn ang="0">
                    <a:pos x="96" y="144"/>
                  </a:cxn>
                  <a:cxn ang="0">
                    <a:pos x="92" y="128"/>
                  </a:cxn>
                  <a:cxn ang="0">
                    <a:pos x="78" y="114"/>
                  </a:cxn>
                  <a:cxn ang="0">
                    <a:pos x="64" y="94"/>
                  </a:cxn>
                  <a:cxn ang="0">
                    <a:pos x="48" y="84"/>
                  </a:cxn>
                  <a:cxn ang="0">
                    <a:pos x="32" y="86"/>
                  </a:cxn>
                  <a:cxn ang="0">
                    <a:pos x="8" y="76"/>
                  </a:cxn>
                </a:cxnLst>
                <a:rect l="0" t="0" r="r" b="b"/>
                <a:pathLst>
                  <a:path w="588" h="212">
                    <a:moveTo>
                      <a:pt x="0" y="68"/>
                    </a:moveTo>
                    <a:lnTo>
                      <a:pt x="0" y="68"/>
                    </a:lnTo>
                    <a:lnTo>
                      <a:pt x="2" y="66"/>
                    </a:lnTo>
                    <a:lnTo>
                      <a:pt x="2" y="62"/>
                    </a:lnTo>
                    <a:lnTo>
                      <a:pt x="4" y="60"/>
                    </a:lnTo>
                    <a:lnTo>
                      <a:pt x="8" y="58"/>
                    </a:lnTo>
                    <a:lnTo>
                      <a:pt x="8" y="58"/>
                    </a:lnTo>
                    <a:lnTo>
                      <a:pt x="12" y="56"/>
                    </a:lnTo>
                    <a:lnTo>
                      <a:pt x="16" y="52"/>
                    </a:lnTo>
                    <a:lnTo>
                      <a:pt x="18" y="50"/>
                    </a:lnTo>
                    <a:lnTo>
                      <a:pt x="22" y="52"/>
                    </a:lnTo>
                    <a:lnTo>
                      <a:pt x="22" y="52"/>
                    </a:lnTo>
                    <a:lnTo>
                      <a:pt x="24" y="52"/>
                    </a:lnTo>
                    <a:lnTo>
                      <a:pt x="24" y="52"/>
                    </a:lnTo>
                    <a:lnTo>
                      <a:pt x="24" y="48"/>
                    </a:lnTo>
                    <a:lnTo>
                      <a:pt x="26" y="44"/>
                    </a:lnTo>
                    <a:lnTo>
                      <a:pt x="26" y="44"/>
                    </a:lnTo>
                    <a:lnTo>
                      <a:pt x="28" y="44"/>
                    </a:lnTo>
                    <a:lnTo>
                      <a:pt x="28" y="44"/>
                    </a:lnTo>
                    <a:lnTo>
                      <a:pt x="32" y="44"/>
                    </a:lnTo>
                    <a:lnTo>
                      <a:pt x="36" y="42"/>
                    </a:lnTo>
                    <a:lnTo>
                      <a:pt x="40" y="40"/>
                    </a:lnTo>
                    <a:lnTo>
                      <a:pt x="44" y="40"/>
                    </a:lnTo>
                    <a:lnTo>
                      <a:pt x="44" y="40"/>
                    </a:lnTo>
                    <a:lnTo>
                      <a:pt x="46" y="40"/>
                    </a:lnTo>
                    <a:lnTo>
                      <a:pt x="50" y="36"/>
                    </a:lnTo>
                    <a:lnTo>
                      <a:pt x="54" y="34"/>
                    </a:lnTo>
                    <a:lnTo>
                      <a:pt x="56" y="32"/>
                    </a:lnTo>
                    <a:lnTo>
                      <a:pt x="58" y="34"/>
                    </a:lnTo>
                    <a:lnTo>
                      <a:pt x="58" y="34"/>
                    </a:lnTo>
                    <a:lnTo>
                      <a:pt x="60" y="34"/>
                    </a:lnTo>
                    <a:lnTo>
                      <a:pt x="62" y="34"/>
                    </a:lnTo>
                    <a:lnTo>
                      <a:pt x="66" y="32"/>
                    </a:lnTo>
                    <a:lnTo>
                      <a:pt x="70" y="30"/>
                    </a:lnTo>
                    <a:lnTo>
                      <a:pt x="74" y="30"/>
                    </a:lnTo>
                    <a:lnTo>
                      <a:pt x="76" y="30"/>
                    </a:lnTo>
                    <a:lnTo>
                      <a:pt x="76" y="30"/>
                    </a:lnTo>
                    <a:lnTo>
                      <a:pt x="78" y="34"/>
                    </a:lnTo>
                    <a:lnTo>
                      <a:pt x="80" y="34"/>
                    </a:lnTo>
                    <a:lnTo>
                      <a:pt x="86" y="34"/>
                    </a:lnTo>
                    <a:lnTo>
                      <a:pt x="90" y="34"/>
                    </a:lnTo>
                    <a:lnTo>
                      <a:pt x="94" y="36"/>
                    </a:lnTo>
                    <a:lnTo>
                      <a:pt x="96" y="40"/>
                    </a:lnTo>
                    <a:lnTo>
                      <a:pt x="96" y="40"/>
                    </a:lnTo>
                    <a:lnTo>
                      <a:pt x="102" y="46"/>
                    </a:lnTo>
                    <a:lnTo>
                      <a:pt x="104" y="46"/>
                    </a:lnTo>
                    <a:lnTo>
                      <a:pt x="108" y="46"/>
                    </a:lnTo>
                    <a:lnTo>
                      <a:pt x="112" y="46"/>
                    </a:lnTo>
                    <a:lnTo>
                      <a:pt x="112" y="46"/>
                    </a:lnTo>
                    <a:lnTo>
                      <a:pt x="116" y="48"/>
                    </a:lnTo>
                    <a:lnTo>
                      <a:pt x="120" y="50"/>
                    </a:lnTo>
                    <a:lnTo>
                      <a:pt x="126" y="50"/>
                    </a:lnTo>
                    <a:lnTo>
                      <a:pt x="136" y="52"/>
                    </a:lnTo>
                    <a:lnTo>
                      <a:pt x="136" y="52"/>
                    </a:lnTo>
                    <a:lnTo>
                      <a:pt x="148" y="52"/>
                    </a:lnTo>
                    <a:lnTo>
                      <a:pt x="154" y="50"/>
                    </a:lnTo>
                    <a:lnTo>
                      <a:pt x="158" y="50"/>
                    </a:lnTo>
                    <a:lnTo>
                      <a:pt x="160" y="50"/>
                    </a:lnTo>
                    <a:lnTo>
                      <a:pt x="160" y="50"/>
                    </a:lnTo>
                    <a:lnTo>
                      <a:pt x="164" y="50"/>
                    </a:lnTo>
                    <a:lnTo>
                      <a:pt x="166" y="46"/>
                    </a:lnTo>
                    <a:lnTo>
                      <a:pt x="168" y="44"/>
                    </a:lnTo>
                    <a:lnTo>
                      <a:pt x="168" y="42"/>
                    </a:lnTo>
                    <a:lnTo>
                      <a:pt x="166" y="40"/>
                    </a:lnTo>
                    <a:lnTo>
                      <a:pt x="162" y="36"/>
                    </a:lnTo>
                    <a:lnTo>
                      <a:pt x="162" y="36"/>
                    </a:lnTo>
                    <a:lnTo>
                      <a:pt x="150" y="30"/>
                    </a:lnTo>
                    <a:lnTo>
                      <a:pt x="148" y="28"/>
                    </a:lnTo>
                    <a:lnTo>
                      <a:pt x="148" y="28"/>
                    </a:lnTo>
                    <a:lnTo>
                      <a:pt x="152" y="26"/>
                    </a:lnTo>
                    <a:lnTo>
                      <a:pt x="156" y="20"/>
                    </a:lnTo>
                    <a:lnTo>
                      <a:pt x="156" y="20"/>
                    </a:lnTo>
                    <a:lnTo>
                      <a:pt x="156" y="14"/>
                    </a:lnTo>
                    <a:lnTo>
                      <a:pt x="154" y="10"/>
                    </a:lnTo>
                    <a:lnTo>
                      <a:pt x="152" y="6"/>
                    </a:lnTo>
                    <a:lnTo>
                      <a:pt x="152" y="2"/>
                    </a:lnTo>
                    <a:lnTo>
                      <a:pt x="154" y="0"/>
                    </a:lnTo>
                    <a:lnTo>
                      <a:pt x="154" y="0"/>
                    </a:lnTo>
                    <a:lnTo>
                      <a:pt x="166" y="4"/>
                    </a:lnTo>
                    <a:lnTo>
                      <a:pt x="176" y="6"/>
                    </a:lnTo>
                    <a:lnTo>
                      <a:pt x="192" y="10"/>
                    </a:lnTo>
                    <a:lnTo>
                      <a:pt x="192" y="10"/>
                    </a:lnTo>
                    <a:lnTo>
                      <a:pt x="202" y="14"/>
                    </a:lnTo>
                    <a:lnTo>
                      <a:pt x="208" y="18"/>
                    </a:lnTo>
                    <a:lnTo>
                      <a:pt x="218" y="32"/>
                    </a:lnTo>
                    <a:lnTo>
                      <a:pt x="222" y="38"/>
                    </a:lnTo>
                    <a:lnTo>
                      <a:pt x="228" y="44"/>
                    </a:lnTo>
                    <a:lnTo>
                      <a:pt x="238" y="46"/>
                    </a:lnTo>
                    <a:lnTo>
                      <a:pt x="250" y="46"/>
                    </a:lnTo>
                    <a:lnTo>
                      <a:pt x="250" y="46"/>
                    </a:lnTo>
                    <a:lnTo>
                      <a:pt x="274" y="42"/>
                    </a:lnTo>
                    <a:lnTo>
                      <a:pt x="282" y="44"/>
                    </a:lnTo>
                    <a:lnTo>
                      <a:pt x="286" y="44"/>
                    </a:lnTo>
                    <a:lnTo>
                      <a:pt x="294" y="44"/>
                    </a:lnTo>
                    <a:lnTo>
                      <a:pt x="294" y="44"/>
                    </a:lnTo>
                    <a:lnTo>
                      <a:pt x="306" y="44"/>
                    </a:lnTo>
                    <a:lnTo>
                      <a:pt x="312" y="46"/>
                    </a:lnTo>
                    <a:lnTo>
                      <a:pt x="314" y="50"/>
                    </a:lnTo>
                    <a:lnTo>
                      <a:pt x="318" y="52"/>
                    </a:lnTo>
                    <a:lnTo>
                      <a:pt x="320" y="56"/>
                    </a:lnTo>
                    <a:lnTo>
                      <a:pt x="326" y="58"/>
                    </a:lnTo>
                    <a:lnTo>
                      <a:pt x="334" y="58"/>
                    </a:lnTo>
                    <a:lnTo>
                      <a:pt x="346" y="56"/>
                    </a:lnTo>
                    <a:lnTo>
                      <a:pt x="346" y="56"/>
                    </a:lnTo>
                    <a:lnTo>
                      <a:pt x="364" y="56"/>
                    </a:lnTo>
                    <a:lnTo>
                      <a:pt x="380" y="56"/>
                    </a:lnTo>
                    <a:lnTo>
                      <a:pt x="394" y="56"/>
                    </a:lnTo>
                    <a:lnTo>
                      <a:pt x="412" y="52"/>
                    </a:lnTo>
                    <a:lnTo>
                      <a:pt x="412" y="52"/>
                    </a:lnTo>
                    <a:lnTo>
                      <a:pt x="428" y="46"/>
                    </a:lnTo>
                    <a:lnTo>
                      <a:pt x="440" y="44"/>
                    </a:lnTo>
                    <a:lnTo>
                      <a:pt x="454" y="44"/>
                    </a:lnTo>
                    <a:lnTo>
                      <a:pt x="472" y="48"/>
                    </a:lnTo>
                    <a:lnTo>
                      <a:pt x="472" y="48"/>
                    </a:lnTo>
                    <a:lnTo>
                      <a:pt x="462" y="54"/>
                    </a:lnTo>
                    <a:lnTo>
                      <a:pt x="458" y="58"/>
                    </a:lnTo>
                    <a:lnTo>
                      <a:pt x="458" y="62"/>
                    </a:lnTo>
                    <a:lnTo>
                      <a:pt x="460" y="64"/>
                    </a:lnTo>
                    <a:lnTo>
                      <a:pt x="462" y="70"/>
                    </a:lnTo>
                    <a:lnTo>
                      <a:pt x="462" y="72"/>
                    </a:lnTo>
                    <a:lnTo>
                      <a:pt x="456" y="76"/>
                    </a:lnTo>
                    <a:lnTo>
                      <a:pt x="456" y="76"/>
                    </a:lnTo>
                    <a:lnTo>
                      <a:pt x="450" y="80"/>
                    </a:lnTo>
                    <a:lnTo>
                      <a:pt x="450" y="84"/>
                    </a:lnTo>
                    <a:lnTo>
                      <a:pt x="450" y="86"/>
                    </a:lnTo>
                    <a:lnTo>
                      <a:pt x="452" y="88"/>
                    </a:lnTo>
                    <a:lnTo>
                      <a:pt x="458" y="88"/>
                    </a:lnTo>
                    <a:lnTo>
                      <a:pt x="474" y="86"/>
                    </a:lnTo>
                    <a:lnTo>
                      <a:pt x="474" y="86"/>
                    </a:lnTo>
                    <a:lnTo>
                      <a:pt x="490" y="84"/>
                    </a:lnTo>
                    <a:lnTo>
                      <a:pt x="500" y="84"/>
                    </a:lnTo>
                    <a:lnTo>
                      <a:pt x="506" y="84"/>
                    </a:lnTo>
                    <a:lnTo>
                      <a:pt x="510" y="86"/>
                    </a:lnTo>
                    <a:lnTo>
                      <a:pt x="514" y="88"/>
                    </a:lnTo>
                    <a:lnTo>
                      <a:pt x="516" y="86"/>
                    </a:lnTo>
                    <a:lnTo>
                      <a:pt x="528" y="80"/>
                    </a:lnTo>
                    <a:lnTo>
                      <a:pt x="528" y="80"/>
                    </a:lnTo>
                    <a:lnTo>
                      <a:pt x="532" y="76"/>
                    </a:lnTo>
                    <a:lnTo>
                      <a:pt x="538" y="72"/>
                    </a:lnTo>
                    <a:lnTo>
                      <a:pt x="542" y="72"/>
                    </a:lnTo>
                    <a:lnTo>
                      <a:pt x="546" y="74"/>
                    </a:lnTo>
                    <a:lnTo>
                      <a:pt x="560" y="78"/>
                    </a:lnTo>
                    <a:lnTo>
                      <a:pt x="578" y="90"/>
                    </a:lnTo>
                    <a:lnTo>
                      <a:pt x="578" y="90"/>
                    </a:lnTo>
                    <a:lnTo>
                      <a:pt x="582" y="92"/>
                    </a:lnTo>
                    <a:lnTo>
                      <a:pt x="586" y="96"/>
                    </a:lnTo>
                    <a:lnTo>
                      <a:pt x="588" y="100"/>
                    </a:lnTo>
                    <a:lnTo>
                      <a:pt x="588" y="104"/>
                    </a:lnTo>
                    <a:lnTo>
                      <a:pt x="586" y="106"/>
                    </a:lnTo>
                    <a:lnTo>
                      <a:pt x="584" y="108"/>
                    </a:lnTo>
                    <a:lnTo>
                      <a:pt x="580" y="110"/>
                    </a:lnTo>
                    <a:lnTo>
                      <a:pt x="576" y="110"/>
                    </a:lnTo>
                    <a:lnTo>
                      <a:pt x="576" y="110"/>
                    </a:lnTo>
                    <a:lnTo>
                      <a:pt x="570" y="110"/>
                    </a:lnTo>
                    <a:lnTo>
                      <a:pt x="568" y="112"/>
                    </a:lnTo>
                    <a:lnTo>
                      <a:pt x="566" y="114"/>
                    </a:lnTo>
                    <a:lnTo>
                      <a:pt x="560" y="114"/>
                    </a:lnTo>
                    <a:lnTo>
                      <a:pt x="560" y="114"/>
                    </a:lnTo>
                    <a:lnTo>
                      <a:pt x="552" y="114"/>
                    </a:lnTo>
                    <a:lnTo>
                      <a:pt x="548" y="116"/>
                    </a:lnTo>
                    <a:lnTo>
                      <a:pt x="542" y="124"/>
                    </a:lnTo>
                    <a:lnTo>
                      <a:pt x="542" y="124"/>
                    </a:lnTo>
                    <a:lnTo>
                      <a:pt x="536" y="130"/>
                    </a:lnTo>
                    <a:lnTo>
                      <a:pt x="532" y="132"/>
                    </a:lnTo>
                    <a:lnTo>
                      <a:pt x="526" y="134"/>
                    </a:lnTo>
                    <a:lnTo>
                      <a:pt x="520" y="134"/>
                    </a:lnTo>
                    <a:lnTo>
                      <a:pt x="518" y="136"/>
                    </a:lnTo>
                    <a:lnTo>
                      <a:pt x="516" y="140"/>
                    </a:lnTo>
                    <a:lnTo>
                      <a:pt x="516" y="140"/>
                    </a:lnTo>
                    <a:lnTo>
                      <a:pt x="514" y="146"/>
                    </a:lnTo>
                    <a:lnTo>
                      <a:pt x="510" y="148"/>
                    </a:lnTo>
                    <a:lnTo>
                      <a:pt x="506" y="148"/>
                    </a:lnTo>
                    <a:lnTo>
                      <a:pt x="502" y="148"/>
                    </a:lnTo>
                    <a:lnTo>
                      <a:pt x="496" y="144"/>
                    </a:lnTo>
                    <a:lnTo>
                      <a:pt x="492" y="144"/>
                    </a:lnTo>
                    <a:lnTo>
                      <a:pt x="490" y="148"/>
                    </a:lnTo>
                    <a:lnTo>
                      <a:pt x="490" y="148"/>
                    </a:lnTo>
                    <a:lnTo>
                      <a:pt x="490" y="152"/>
                    </a:lnTo>
                    <a:lnTo>
                      <a:pt x="492" y="156"/>
                    </a:lnTo>
                    <a:lnTo>
                      <a:pt x="496" y="158"/>
                    </a:lnTo>
                    <a:lnTo>
                      <a:pt x="504" y="160"/>
                    </a:lnTo>
                    <a:lnTo>
                      <a:pt x="504" y="160"/>
                    </a:lnTo>
                    <a:lnTo>
                      <a:pt x="508" y="162"/>
                    </a:lnTo>
                    <a:lnTo>
                      <a:pt x="512" y="164"/>
                    </a:lnTo>
                    <a:lnTo>
                      <a:pt x="512" y="170"/>
                    </a:lnTo>
                    <a:lnTo>
                      <a:pt x="512" y="174"/>
                    </a:lnTo>
                    <a:lnTo>
                      <a:pt x="508" y="178"/>
                    </a:lnTo>
                    <a:lnTo>
                      <a:pt x="506" y="182"/>
                    </a:lnTo>
                    <a:lnTo>
                      <a:pt x="502" y="186"/>
                    </a:lnTo>
                    <a:lnTo>
                      <a:pt x="496" y="186"/>
                    </a:lnTo>
                    <a:lnTo>
                      <a:pt x="496" y="186"/>
                    </a:lnTo>
                    <a:lnTo>
                      <a:pt x="494" y="186"/>
                    </a:lnTo>
                    <a:lnTo>
                      <a:pt x="492" y="188"/>
                    </a:lnTo>
                    <a:lnTo>
                      <a:pt x="488" y="194"/>
                    </a:lnTo>
                    <a:lnTo>
                      <a:pt x="486" y="196"/>
                    </a:lnTo>
                    <a:lnTo>
                      <a:pt x="482" y="198"/>
                    </a:lnTo>
                    <a:lnTo>
                      <a:pt x="476" y="200"/>
                    </a:lnTo>
                    <a:lnTo>
                      <a:pt x="468" y="200"/>
                    </a:lnTo>
                    <a:lnTo>
                      <a:pt x="468" y="200"/>
                    </a:lnTo>
                    <a:lnTo>
                      <a:pt x="450" y="200"/>
                    </a:lnTo>
                    <a:lnTo>
                      <a:pt x="438" y="202"/>
                    </a:lnTo>
                    <a:lnTo>
                      <a:pt x="428" y="204"/>
                    </a:lnTo>
                    <a:lnTo>
                      <a:pt x="420" y="208"/>
                    </a:lnTo>
                    <a:lnTo>
                      <a:pt x="412" y="210"/>
                    </a:lnTo>
                    <a:lnTo>
                      <a:pt x="402" y="212"/>
                    </a:lnTo>
                    <a:lnTo>
                      <a:pt x="390" y="212"/>
                    </a:lnTo>
                    <a:lnTo>
                      <a:pt x="372" y="210"/>
                    </a:lnTo>
                    <a:lnTo>
                      <a:pt x="372" y="210"/>
                    </a:lnTo>
                    <a:lnTo>
                      <a:pt x="344" y="202"/>
                    </a:lnTo>
                    <a:lnTo>
                      <a:pt x="338" y="198"/>
                    </a:lnTo>
                    <a:lnTo>
                      <a:pt x="334" y="196"/>
                    </a:lnTo>
                    <a:lnTo>
                      <a:pt x="330" y="194"/>
                    </a:lnTo>
                    <a:lnTo>
                      <a:pt x="320" y="192"/>
                    </a:lnTo>
                    <a:lnTo>
                      <a:pt x="320" y="192"/>
                    </a:lnTo>
                    <a:lnTo>
                      <a:pt x="310" y="190"/>
                    </a:lnTo>
                    <a:lnTo>
                      <a:pt x="302" y="188"/>
                    </a:lnTo>
                    <a:lnTo>
                      <a:pt x="294" y="188"/>
                    </a:lnTo>
                    <a:lnTo>
                      <a:pt x="286" y="190"/>
                    </a:lnTo>
                    <a:lnTo>
                      <a:pt x="286" y="190"/>
                    </a:lnTo>
                    <a:lnTo>
                      <a:pt x="276" y="192"/>
                    </a:lnTo>
                    <a:lnTo>
                      <a:pt x="266" y="190"/>
                    </a:lnTo>
                    <a:lnTo>
                      <a:pt x="258" y="190"/>
                    </a:lnTo>
                    <a:lnTo>
                      <a:pt x="248" y="190"/>
                    </a:lnTo>
                    <a:lnTo>
                      <a:pt x="248" y="190"/>
                    </a:lnTo>
                    <a:lnTo>
                      <a:pt x="242" y="190"/>
                    </a:lnTo>
                    <a:lnTo>
                      <a:pt x="236" y="190"/>
                    </a:lnTo>
                    <a:lnTo>
                      <a:pt x="230" y="190"/>
                    </a:lnTo>
                    <a:lnTo>
                      <a:pt x="222" y="196"/>
                    </a:lnTo>
                    <a:lnTo>
                      <a:pt x="222" y="196"/>
                    </a:lnTo>
                    <a:lnTo>
                      <a:pt x="218" y="198"/>
                    </a:lnTo>
                    <a:lnTo>
                      <a:pt x="216" y="198"/>
                    </a:lnTo>
                    <a:lnTo>
                      <a:pt x="216" y="192"/>
                    </a:lnTo>
                    <a:lnTo>
                      <a:pt x="216" y="184"/>
                    </a:lnTo>
                    <a:lnTo>
                      <a:pt x="214" y="180"/>
                    </a:lnTo>
                    <a:lnTo>
                      <a:pt x="210" y="176"/>
                    </a:lnTo>
                    <a:lnTo>
                      <a:pt x="210" y="176"/>
                    </a:lnTo>
                    <a:lnTo>
                      <a:pt x="206" y="172"/>
                    </a:lnTo>
                    <a:lnTo>
                      <a:pt x="204" y="168"/>
                    </a:lnTo>
                    <a:lnTo>
                      <a:pt x="204" y="164"/>
                    </a:lnTo>
                    <a:lnTo>
                      <a:pt x="202" y="164"/>
                    </a:lnTo>
                    <a:lnTo>
                      <a:pt x="202" y="164"/>
                    </a:lnTo>
                    <a:lnTo>
                      <a:pt x="200" y="164"/>
                    </a:lnTo>
                    <a:lnTo>
                      <a:pt x="198" y="162"/>
                    </a:lnTo>
                    <a:lnTo>
                      <a:pt x="198" y="158"/>
                    </a:lnTo>
                    <a:lnTo>
                      <a:pt x="198" y="156"/>
                    </a:lnTo>
                    <a:lnTo>
                      <a:pt x="194" y="158"/>
                    </a:lnTo>
                    <a:lnTo>
                      <a:pt x="194" y="158"/>
                    </a:lnTo>
                    <a:lnTo>
                      <a:pt x="192" y="160"/>
                    </a:lnTo>
                    <a:lnTo>
                      <a:pt x="186" y="160"/>
                    </a:lnTo>
                    <a:lnTo>
                      <a:pt x="172" y="158"/>
                    </a:lnTo>
                    <a:lnTo>
                      <a:pt x="152" y="150"/>
                    </a:lnTo>
                    <a:lnTo>
                      <a:pt x="152" y="150"/>
                    </a:lnTo>
                    <a:lnTo>
                      <a:pt x="142" y="146"/>
                    </a:lnTo>
                    <a:lnTo>
                      <a:pt x="132" y="146"/>
                    </a:lnTo>
                    <a:lnTo>
                      <a:pt x="102" y="150"/>
                    </a:lnTo>
                    <a:lnTo>
                      <a:pt x="102" y="150"/>
                    </a:lnTo>
                    <a:lnTo>
                      <a:pt x="92" y="150"/>
                    </a:lnTo>
                    <a:lnTo>
                      <a:pt x="90" y="150"/>
                    </a:lnTo>
                    <a:lnTo>
                      <a:pt x="92" y="148"/>
                    </a:lnTo>
                    <a:lnTo>
                      <a:pt x="96" y="144"/>
                    </a:lnTo>
                    <a:lnTo>
                      <a:pt x="96" y="140"/>
                    </a:lnTo>
                    <a:lnTo>
                      <a:pt x="94" y="136"/>
                    </a:lnTo>
                    <a:lnTo>
                      <a:pt x="94" y="136"/>
                    </a:lnTo>
                    <a:lnTo>
                      <a:pt x="90" y="132"/>
                    </a:lnTo>
                    <a:lnTo>
                      <a:pt x="92" y="128"/>
                    </a:lnTo>
                    <a:lnTo>
                      <a:pt x="92" y="126"/>
                    </a:lnTo>
                    <a:lnTo>
                      <a:pt x="88" y="122"/>
                    </a:lnTo>
                    <a:lnTo>
                      <a:pt x="88" y="122"/>
                    </a:lnTo>
                    <a:lnTo>
                      <a:pt x="82" y="118"/>
                    </a:lnTo>
                    <a:lnTo>
                      <a:pt x="78" y="114"/>
                    </a:lnTo>
                    <a:lnTo>
                      <a:pt x="74" y="106"/>
                    </a:lnTo>
                    <a:lnTo>
                      <a:pt x="72" y="98"/>
                    </a:lnTo>
                    <a:lnTo>
                      <a:pt x="68" y="96"/>
                    </a:lnTo>
                    <a:lnTo>
                      <a:pt x="64" y="94"/>
                    </a:lnTo>
                    <a:lnTo>
                      <a:pt x="64" y="94"/>
                    </a:lnTo>
                    <a:lnTo>
                      <a:pt x="56" y="90"/>
                    </a:lnTo>
                    <a:lnTo>
                      <a:pt x="54" y="88"/>
                    </a:lnTo>
                    <a:lnTo>
                      <a:pt x="54" y="88"/>
                    </a:lnTo>
                    <a:lnTo>
                      <a:pt x="50" y="86"/>
                    </a:lnTo>
                    <a:lnTo>
                      <a:pt x="48" y="84"/>
                    </a:lnTo>
                    <a:lnTo>
                      <a:pt x="44" y="88"/>
                    </a:lnTo>
                    <a:lnTo>
                      <a:pt x="42" y="90"/>
                    </a:lnTo>
                    <a:lnTo>
                      <a:pt x="38" y="90"/>
                    </a:lnTo>
                    <a:lnTo>
                      <a:pt x="36" y="90"/>
                    </a:lnTo>
                    <a:lnTo>
                      <a:pt x="32" y="86"/>
                    </a:lnTo>
                    <a:lnTo>
                      <a:pt x="32" y="86"/>
                    </a:lnTo>
                    <a:lnTo>
                      <a:pt x="26" y="82"/>
                    </a:lnTo>
                    <a:lnTo>
                      <a:pt x="22" y="80"/>
                    </a:lnTo>
                    <a:lnTo>
                      <a:pt x="14" y="78"/>
                    </a:lnTo>
                    <a:lnTo>
                      <a:pt x="8" y="76"/>
                    </a:lnTo>
                    <a:lnTo>
                      <a:pt x="4" y="74"/>
                    </a:lnTo>
                    <a:lnTo>
                      <a:pt x="2" y="70"/>
                    </a:lnTo>
                    <a:lnTo>
                      <a:pt x="0" y="68"/>
                    </a:lnTo>
                    <a:lnTo>
                      <a:pt x="0" y="6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5" name="Freeform 66">
                <a:extLst>
                  <a:ext uri="{FF2B5EF4-FFF2-40B4-BE49-F238E27FC236}">
                    <a16:creationId xmlns:a16="http://schemas.microsoft.com/office/drawing/2014/main" id="{F8813FDD-7991-4F45-BC0F-65601153537C}"/>
                  </a:ext>
                </a:extLst>
              </p:cNvPr>
              <p:cNvSpPr>
                <a:spLocks/>
              </p:cNvSpPr>
              <p:nvPr/>
            </p:nvSpPr>
            <p:spPr bwMode="auto">
              <a:xfrm>
                <a:off x="7581243" y="740663"/>
                <a:ext cx="253238" cy="259404"/>
              </a:xfrm>
              <a:custGeom>
                <a:avLst/>
                <a:gdLst/>
                <a:ahLst/>
                <a:cxnLst>
                  <a:cxn ang="0">
                    <a:pos x="16" y="14"/>
                  </a:cxn>
                  <a:cxn ang="0">
                    <a:pos x="0" y="2"/>
                  </a:cxn>
                  <a:cxn ang="0">
                    <a:pos x="10" y="0"/>
                  </a:cxn>
                  <a:cxn ang="0">
                    <a:pos x="20" y="4"/>
                  </a:cxn>
                  <a:cxn ang="0">
                    <a:pos x="26" y="12"/>
                  </a:cxn>
                  <a:cxn ang="0">
                    <a:pos x="40" y="18"/>
                  </a:cxn>
                  <a:cxn ang="0">
                    <a:pos x="40" y="20"/>
                  </a:cxn>
                  <a:cxn ang="0">
                    <a:pos x="42" y="24"/>
                  </a:cxn>
                  <a:cxn ang="0">
                    <a:pos x="52" y="34"/>
                  </a:cxn>
                  <a:cxn ang="0">
                    <a:pos x="66" y="46"/>
                  </a:cxn>
                  <a:cxn ang="0">
                    <a:pos x="88" y="62"/>
                  </a:cxn>
                  <a:cxn ang="0">
                    <a:pos x="98" y="68"/>
                  </a:cxn>
                  <a:cxn ang="0">
                    <a:pos x="114" y="82"/>
                  </a:cxn>
                  <a:cxn ang="0">
                    <a:pos x="138" y="100"/>
                  </a:cxn>
                  <a:cxn ang="0">
                    <a:pos x="142" y="104"/>
                  </a:cxn>
                  <a:cxn ang="0">
                    <a:pos x="128" y="98"/>
                  </a:cxn>
                  <a:cxn ang="0">
                    <a:pos x="118" y="100"/>
                  </a:cxn>
                  <a:cxn ang="0">
                    <a:pos x="120" y="106"/>
                  </a:cxn>
                  <a:cxn ang="0">
                    <a:pos x="128" y="124"/>
                  </a:cxn>
                  <a:cxn ang="0">
                    <a:pos x="142" y="134"/>
                  </a:cxn>
                  <a:cxn ang="0">
                    <a:pos x="152" y="140"/>
                  </a:cxn>
                  <a:cxn ang="0">
                    <a:pos x="160" y="144"/>
                  </a:cxn>
                  <a:cxn ang="0">
                    <a:pos x="170" y="150"/>
                  </a:cxn>
                  <a:cxn ang="0">
                    <a:pos x="176" y="164"/>
                  </a:cxn>
                  <a:cxn ang="0">
                    <a:pos x="170" y="158"/>
                  </a:cxn>
                  <a:cxn ang="0">
                    <a:pos x="162" y="156"/>
                  </a:cxn>
                  <a:cxn ang="0">
                    <a:pos x="150" y="154"/>
                  </a:cxn>
                  <a:cxn ang="0">
                    <a:pos x="156" y="178"/>
                  </a:cxn>
                  <a:cxn ang="0">
                    <a:pos x="150" y="174"/>
                  </a:cxn>
                  <a:cxn ang="0">
                    <a:pos x="138" y="162"/>
                  </a:cxn>
                  <a:cxn ang="0">
                    <a:pos x="140" y="154"/>
                  </a:cxn>
                  <a:cxn ang="0">
                    <a:pos x="136" y="146"/>
                  </a:cxn>
                  <a:cxn ang="0">
                    <a:pos x="126" y="134"/>
                  </a:cxn>
                  <a:cxn ang="0">
                    <a:pos x="116" y="120"/>
                  </a:cxn>
                  <a:cxn ang="0">
                    <a:pos x="104" y="112"/>
                  </a:cxn>
                  <a:cxn ang="0">
                    <a:pos x="96" y="96"/>
                  </a:cxn>
                  <a:cxn ang="0">
                    <a:pos x="68" y="68"/>
                  </a:cxn>
                  <a:cxn ang="0">
                    <a:pos x="54" y="58"/>
                  </a:cxn>
                  <a:cxn ang="0">
                    <a:pos x="44" y="46"/>
                  </a:cxn>
                  <a:cxn ang="0">
                    <a:pos x="24" y="38"/>
                  </a:cxn>
                  <a:cxn ang="0">
                    <a:pos x="14" y="26"/>
                  </a:cxn>
                  <a:cxn ang="0">
                    <a:pos x="10" y="18"/>
                  </a:cxn>
                  <a:cxn ang="0">
                    <a:pos x="16" y="18"/>
                  </a:cxn>
                  <a:cxn ang="0">
                    <a:pos x="18" y="18"/>
                  </a:cxn>
                </a:cxnLst>
                <a:rect l="0" t="0" r="r" b="b"/>
                <a:pathLst>
                  <a:path w="176" h="178">
                    <a:moveTo>
                      <a:pt x="18" y="18"/>
                    </a:moveTo>
                    <a:lnTo>
                      <a:pt x="18" y="18"/>
                    </a:lnTo>
                    <a:lnTo>
                      <a:pt x="16" y="14"/>
                    </a:lnTo>
                    <a:lnTo>
                      <a:pt x="14" y="12"/>
                    </a:lnTo>
                    <a:lnTo>
                      <a:pt x="6" y="6"/>
                    </a:lnTo>
                    <a:lnTo>
                      <a:pt x="0" y="2"/>
                    </a:lnTo>
                    <a:lnTo>
                      <a:pt x="0" y="0"/>
                    </a:lnTo>
                    <a:lnTo>
                      <a:pt x="0" y="0"/>
                    </a:lnTo>
                    <a:lnTo>
                      <a:pt x="10" y="0"/>
                    </a:lnTo>
                    <a:lnTo>
                      <a:pt x="14" y="0"/>
                    </a:lnTo>
                    <a:lnTo>
                      <a:pt x="20" y="4"/>
                    </a:lnTo>
                    <a:lnTo>
                      <a:pt x="20" y="4"/>
                    </a:lnTo>
                    <a:lnTo>
                      <a:pt x="22" y="10"/>
                    </a:lnTo>
                    <a:lnTo>
                      <a:pt x="24" y="12"/>
                    </a:lnTo>
                    <a:lnTo>
                      <a:pt x="26" y="12"/>
                    </a:lnTo>
                    <a:lnTo>
                      <a:pt x="26" y="12"/>
                    </a:lnTo>
                    <a:lnTo>
                      <a:pt x="32" y="14"/>
                    </a:lnTo>
                    <a:lnTo>
                      <a:pt x="40" y="18"/>
                    </a:lnTo>
                    <a:lnTo>
                      <a:pt x="40" y="18"/>
                    </a:lnTo>
                    <a:lnTo>
                      <a:pt x="42" y="20"/>
                    </a:lnTo>
                    <a:lnTo>
                      <a:pt x="40" y="20"/>
                    </a:lnTo>
                    <a:lnTo>
                      <a:pt x="38" y="22"/>
                    </a:lnTo>
                    <a:lnTo>
                      <a:pt x="42" y="24"/>
                    </a:lnTo>
                    <a:lnTo>
                      <a:pt x="42" y="24"/>
                    </a:lnTo>
                    <a:lnTo>
                      <a:pt x="50" y="28"/>
                    </a:lnTo>
                    <a:lnTo>
                      <a:pt x="52" y="34"/>
                    </a:lnTo>
                    <a:lnTo>
                      <a:pt x="52" y="34"/>
                    </a:lnTo>
                    <a:lnTo>
                      <a:pt x="56" y="38"/>
                    </a:lnTo>
                    <a:lnTo>
                      <a:pt x="66" y="46"/>
                    </a:lnTo>
                    <a:lnTo>
                      <a:pt x="66" y="46"/>
                    </a:lnTo>
                    <a:lnTo>
                      <a:pt x="80" y="54"/>
                    </a:lnTo>
                    <a:lnTo>
                      <a:pt x="84" y="58"/>
                    </a:lnTo>
                    <a:lnTo>
                      <a:pt x="88" y="62"/>
                    </a:lnTo>
                    <a:lnTo>
                      <a:pt x="88" y="62"/>
                    </a:lnTo>
                    <a:lnTo>
                      <a:pt x="92" y="66"/>
                    </a:lnTo>
                    <a:lnTo>
                      <a:pt x="98" y="68"/>
                    </a:lnTo>
                    <a:lnTo>
                      <a:pt x="104" y="74"/>
                    </a:lnTo>
                    <a:lnTo>
                      <a:pt x="114" y="82"/>
                    </a:lnTo>
                    <a:lnTo>
                      <a:pt x="114" y="82"/>
                    </a:lnTo>
                    <a:lnTo>
                      <a:pt x="122" y="90"/>
                    </a:lnTo>
                    <a:lnTo>
                      <a:pt x="132" y="96"/>
                    </a:lnTo>
                    <a:lnTo>
                      <a:pt x="138" y="100"/>
                    </a:lnTo>
                    <a:lnTo>
                      <a:pt x="142" y="102"/>
                    </a:lnTo>
                    <a:lnTo>
                      <a:pt x="142" y="102"/>
                    </a:lnTo>
                    <a:lnTo>
                      <a:pt x="142" y="104"/>
                    </a:lnTo>
                    <a:lnTo>
                      <a:pt x="142" y="104"/>
                    </a:lnTo>
                    <a:lnTo>
                      <a:pt x="138" y="102"/>
                    </a:lnTo>
                    <a:lnTo>
                      <a:pt x="128" y="98"/>
                    </a:lnTo>
                    <a:lnTo>
                      <a:pt x="128" y="98"/>
                    </a:lnTo>
                    <a:lnTo>
                      <a:pt x="118" y="98"/>
                    </a:lnTo>
                    <a:lnTo>
                      <a:pt x="118" y="100"/>
                    </a:lnTo>
                    <a:lnTo>
                      <a:pt x="116" y="100"/>
                    </a:lnTo>
                    <a:lnTo>
                      <a:pt x="120" y="106"/>
                    </a:lnTo>
                    <a:lnTo>
                      <a:pt x="120" y="106"/>
                    </a:lnTo>
                    <a:lnTo>
                      <a:pt x="124" y="110"/>
                    </a:lnTo>
                    <a:lnTo>
                      <a:pt x="126" y="116"/>
                    </a:lnTo>
                    <a:lnTo>
                      <a:pt x="128" y="124"/>
                    </a:lnTo>
                    <a:lnTo>
                      <a:pt x="138" y="132"/>
                    </a:lnTo>
                    <a:lnTo>
                      <a:pt x="138" y="132"/>
                    </a:lnTo>
                    <a:lnTo>
                      <a:pt x="142" y="134"/>
                    </a:lnTo>
                    <a:lnTo>
                      <a:pt x="144" y="136"/>
                    </a:lnTo>
                    <a:lnTo>
                      <a:pt x="148" y="138"/>
                    </a:lnTo>
                    <a:lnTo>
                      <a:pt x="152" y="140"/>
                    </a:lnTo>
                    <a:lnTo>
                      <a:pt x="152" y="140"/>
                    </a:lnTo>
                    <a:lnTo>
                      <a:pt x="156" y="144"/>
                    </a:lnTo>
                    <a:lnTo>
                      <a:pt x="160" y="144"/>
                    </a:lnTo>
                    <a:lnTo>
                      <a:pt x="164" y="146"/>
                    </a:lnTo>
                    <a:lnTo>
                      <a:pt x="170" y="150"/>
                    </a:lnTo>
                    <a:lnTo>
                      <a:pt x="170" y="150"/>
                    </a:lnTo>
                    <a:lnTo>
                      <a:pt x="174" y="156"/>
                    </a:lnTo>
                    <a:lnTo>
                      <a:pt x="176" y="162"/>
                    </a:lnTo>
                    <a:lnTo>
                      <a:pt x="176" y="164"/>
                    </a:lnTo>
                    <a:lnTo>
                      <a:pt x="174" y="164"/>
                    </a:lnTo>
                    <a:lnTo>
                      <a:pt x="174" y="164"/>
                    </a:lnTo>
                    <a:lnTo>
                      <a:pt x="170" y="158"/>
                    </a:lnTo>
                    <a:lnTo>
                      <a:pt x="166" y="156"/>
                    </a:lnTo>
                    <a:lnTo>
                      <a:pt x="162" y="156"/>
                    </a:lnTo>
                    <a:lnTo>
                      <a:pt x="162" y="156"/>
                    </a:lnTo>
                    <a:lnTo>
                      <a:pt x="156" y="156"/>
                    </a:lnTo>
                    <a:lnTo>
                      <a:pt x="152" y="154"/>
                    </a:lnTo>
                    <a:lnTo>
                      <a:pt x="150" y="154"/>
                    </a:lnTo>
                    <a:lnTo>
                      <a:pt x="152" y="156"/>
                    </a:lnTo>
                    <a:lnTo>
                      <a:pt x="152" y="156"/>
                    </a:lnTo>
                    <a:lnTo>
                      <a:pt x="156" y="178"/>
                    </a:lnTo>
                    <a:lnTo>
                      <a:pt x="156" y="178"/>
                    </a:lnTo>
                    <a:lnTo>
                      <a:pt x="154" y="178"/>
                    </a:lnTo>
                    <a:lnTo>
                      <a:pt x="150" y="174"/>
                    </a:lnTo>
                    <a:lnTo>
                      <a:pt x="150" y="174"/>
                    </a:lnTo>
                    <a:lnTo>
                      <a:pt x="140" y="166"/>
                    </a:lnTo>
                    <a:lnTo>
                      <a:pt x="138" y="162"/>
                    </a:lnTo>
                    <a:lnTo>
                      <a:pt x="138" y="160"/>
                    </a:lnTo>
                    <a:lnTo>
                      <a:pt x="140" y="156"/>
                    </a:lnTo>
                    <a:lnTo>
                      <a:pt x="140" y="154"/>
                    </a:lnTo>
                    <a:lnTo>
                      <a:pt x="140" y="150"/>
                    </a:lnTo>
                    <a:lnTo>
                      <a:pt x="140" y="150"/>
                    </a:lnTo>
                    <a:lnTo>
                      <a:pt x="136" y="146"/>
                    </a:lnTo>
                    <a:lnTo>
                      <a:pt x="132" y="142"/>
                    </a:lnTo>
                    <a:lnTo>
                      <a:pt x="128" y="140"/>
                    </a:lnTo>
                    <a:lnTo>
                      <a:pt x="126" y="134"/>
                    </a:lnTo>
                    <a:lnTo>
                      <a:pt x="126" y="134"/>
                    </a:lnTo>
                    <a:lnTo>
                      <a:pt x="120" y="122"/>
                    </a:lnTo>
                    <a:lnTo>
                      <a:pt x="116" y="120"/>
                    </a:lnTo>
                    <a:lnTo>
                      <a:pt x="112" y="116"/>
                    </a:lnTo>
                    <a:lnTo>
                      <a:pt x="112" y="116"/>
                    </a:lnTo>
                    <a:lnTo>
                      <a:pt x="104" y="112"/>
                    </a:lnTo>
                    <a:lnTo>
                      <a:pt x="100" y="108"/>
                    </a:lnTo>
                    <a:lnTo>
                      <a:pt x="96" y="96"/>
                    </a:lnTo>
                    <a:lnTo>
                      <a:pt x="96" y="96"/>
                    </a:lnTo>
                    <a:lnTo>
                      <a:pt x="88" y="86"/>
                    </a:lnTo>
                    <a:lnTo>
                      <a:pt x="80" y="76"/>
                    </a:lnTo>
                    <a:lnTo>
                      <a:pt x="68" y="68"/>
                    </a:lnTo>
                    <a:lnTo>
                      <a:pt x="58" y="62"/>
                    </a:lnTo>
                    <a:lnTo>
                      <a:pt x="58" y="62"/>
                    </a:lnTo>
                    <a:lnTo>
                      <a:pt x="54" y="58"/>
                    </a:lnTo>
                    <a:lnTo>
                      <a:pt x="54" y="54"/>
                    </a:lnTo>
                    <a:lnTo>
                      <a:pt x="52" y="52"/>
                    </a:lnTo>
                    <a:lnTo>
                      <a:pt x="44" y="46"/>
                    </a:lnTo>
                    <a:lnTo>
                      <a:pt x="44" y="46"/>
                    </a:lnTo>
                    <a:lnTo>
                      <a:pt x="28" y="40"/>
                    </a:lnTo>
                    <a:lnTo>
                      <a:pt x="24" y="38"/>
                    </a:lnTo>
                    <a:lnTo>
                      <a:pt x="22" y="34"/>
                    </a:lnTo>
                    <a:lnTo>
                      <a:pt x="22" y="34"/>
                    </a:lnTo>
                    <a:lnTo>
                      <a:pt x="14" y="26"/>
                    </a:lnTo>
                    <a:lnTo>
                      <a:pt x="10" y="20"/>
                    </a:lnTo>
                    <a:lnTo>
                      <a:pt x="10" y="20"/>
                    </a:lnTo>
                    <a:lnTo>
                      <a:pt x="10" y="18"/>
                    </a:lnTo>
                    <a:lnTo>
                      <a:pt x="10" y="18"/>
                    </a:lnTo>
                    <a:lnTo>
                      <a:pt x="12" y="16"/>
                    </a:lnTo>
                    <a:lnTo>
                      <a:pt x="16" y="18"/>
                    </a:lnTo>
                    <a:lnTo>
                      <a:pt x="18" y="18"/>
                    </a:lnTo>
                    <a:lnTo>
                      <a:pt x="18" y="18"/>
                    </a:lnTo>
                    <a:lnTo>
                      <a:pt x="18"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6" name="Freeform 67">
                <a:extLst>
                  <a:ext uri="{FF2B5EF4-FFF2-40B4-BE49-F238E27FC236}">
                    <a16:creationId xmlns:a16="http://schemas.microsoft.com/office/drawing/2014/main" id="{0500987B-2B9C-4096-8F35-D239F33B70DE}"/>
                  </a:ext>
                </a:extLst>
              </p:cNvPr>
              <p:cNvSpPr>
                <a:spLocks/>
              </p:cNvSpPr>
              <p:nvPr/>
            </p:nvSpPr>
            <p:spPr bwMode="auto">
              <a:xfrm>
                <a:off x="7247428" y="1865712"/>
                <a:ext cx="77699" cy="69952"/>
              </a:xfrm>
              <a:custGeom>
                <a:avLst/>
                <a:gdLst/>
                <a:ahLst/>
                <a:cxnLst>
                  <a:cxn ang="0">
                    <a:pos x="14" y="8"/>
                  </a:cxn>
                  <a:cxn ang="0">
                    <a:pos x="22" y="6"/>
                  </a:cxn>
                  <a:cxn ang="0">
                    <a:pos x="24" y="4"/>
                  </a:cxn>
                  <a:cxn ang="0">
                    <a:pos x="28" y="2"/>
                  </a:cxn>
                  <a:cxn ang="0">
                    <a:pos x="38" y="2"/>
                  </a:cxn>
                  <a:cxn ang="0">
                    <a:pos x="44" y="0"/>
                  </a:cxn>
                  <a:cxn ang="0">
                    <a:pos x="46" y="2"/>
                  </a:cxn>
                  <a:cxn ang="0">
                    <a:pos x="48" y="2"/>
                  </a:cxn>
                  <a:cxn ang="0">
                    <a:pos x="50" y="2"/>
                  </a:cxn>
                  <a:cxn ang="0">
                    <a:pos x="54" y="8"/>
                  </a:cxn>
                  <a:cxn ang="0">
                    <a:pos x="52" y="12"/>
                  </a:cxn>
                  <a:cxn ang="0">
                    <a:pos x="50" y="14"/>
                  </a:cxn>
                  <a:cxn ang="0">
                    <a:pos x="46" y="20"/>
                  </a:cxn>
                  <a:cxn ang="0">
                    <a:pos x="46" y="22"/>
                  </a:cxn>
                  <a:cxn ang="0">
                    <a:pos x="46" y="30"/>
                  </a:cxn>
                  <a:cxn ang="0">
                    <a:pos x="42" y="34"/>
                  </a:cxn>
                  <a:cxn ang="0">
                    <a:pos x="40" y="40"/>
                  </a:cxn>
                  <a:cxn ang="0">
                    <a:pos x="34" y="44"/>
                  </a:cxn>
                  <a:cxn ang="0">
                    <a:pos x="28" y="44"/>
                  </a:cxn>
                  <a:cxn ang="0">
                    <a:pos x="24" y="46"/>
                  </a:cxn>
                  <a:cxn ang="0">
                    <a:pos x="22" y="48"/>
                  </a:cxn>
                  <a:cxn ang="0">
                    <a:pos x="18" y="46"/>
                  </a:cxn>
                  <a:cxn ang="0">
                    <a:pos x="12" y="42"/>
                  </a:cxn>
                  <a:cxn ang="0">
                    <a:pos x="6" y="36"/>
                  </a:cxn>
                  <a:cxn ang="0">
                    <a:pos x="2" y="30"/>
                  </a:cxn>
                  <a:cxn ang="0">
                    <a:pos x="2" y="26"/>
                  </a:cxn>
                  <a:cxn ang="0">
                    <a:pos x="0" y="22"/>
                  </a:cxn>
                  <a:cxn ang="0">
                    <a:pos x="2" y="18"/>
                  </a:cxn>
                  <a:cxn ang="0">
                    <a:pos x="12" y="10"/>
                  </a:cxn>
                  <a:cxn ang="0">
                    <a:pos x="14" y="10"/>
                  </a:cxn>
                  <a:cxn ang="0">
                    <a:pos x="12" y="8"/>
                  </a:cxn>
                  <a:cxn ang="0">
                    <a:pos x="14" y="8"/>
                  </a:cxn>
                </a:cxnLst>
                <a:rect l="0" t="0" r="r" b="b"/>
                <a:pathLst>
                  <a:path w="54" h="48">
                    <a:moveTo>
                      <a:pt x="14" y="8"/>
                    </a:moveTo>
                    <a:lnTo>
                      <a:pt x="14" y="8"/>
                    </a:lnTo>
                    <a:lnTo>
                      <a:pt x="18" y="6"/>
                    </a:lnTo>
                    <a:lnTo>
                      <a:pt x="22" y="6"/>
                    </a:lnTo>
                    <a:lnTo>
                      <a:pt x="22" y="6"/>
                    </a:lnTo>
                    <a:lnTo>
                      <a:pt x="24" y="4"/>
                    </a:lnTo>
                    <a:lnTo>
                      <a:pt x="28" y="2"/>
                    </a:lnTo>
                    <a:lnTo>
                      <a:pt x="28" y="2"/>
                    </a:lnTo>
                    <a:lnTo>
                      <a:pt x="38" y="2"/>
                    </a:lnTo>
                    <a:lnTo>
                      <a:pt x="38" y="2"/>
                    </a:lnTo>
                    <a:lnTo>
                      <a:pt x="42" y="0"/>
                    </a:lnTo>
                    <a:lnTo>
                      <a:pt x="44" y="0"/>
                    </a:lnTo>
                    <a:lnTo>
                      <a:pt x="46" y="2"/>
                    </a:lnTo>
                    <a:lnTo>
                      <a:pt x="46" y="2"/>
                    </a:lnTo>
                    <a:lnTo>
                      <a:pt x="46" y="2"/>
                    </a:lnTo>
                    <a:lnTo>
                      <a:pt x="48" y="2"/>
                    </a:lnTo>
                    <a:lnTo>
                      <a:pt x="50" y="0"/>
                    </a:lnTo>
                    <a:lnTo>
                      <a:pt x="50" y="2"/>
                    </a:lnTo>
                    <a:lnTo>
                      <a:pt x="50" y="2"/>
                    </a:lnTo>
                    <a:lnTo>
                      <a:pt x="54" y="8"/>
                    </a:lnTo>
                    <a:lnTo>
                      <a:pt x="54" y="10"/>
                    </a:lnTo>
                    <a:lnTo>
                      <a:pt x="52" y="12"/>
                    </a:lnTo>
                    <a:lnTo>
                      <a:pt x="52" y="12"/>
                    </a:lnTo>
                    <a:lnTo>
                      <a:pt x="50" y="14"/>
                    </a:lnTo>
                    <a:lnTo>
                      <a:pt x="48" y="16"/>
                    </a:lnTo>
                    <a:lnTo>
                      <a:pt x="46" y="20"/>
                    </a:lnTo>
                    <a:lnTo>
                      <a:pt x="46" y="20"/>
                    </a:lnTo>
                    <a:lnTo>
                      <a:pt x="46" y="22"/>
                    </a:lnTo>
                    <a:lnTo>
                      <a:pt x="46" y="24"/>
                    </a:lnTo>
                    <a:lnTo>
                      <a:pt x="46" y="30"/>
                    </a:lnTo>
                    <a:lnTo>
                      <a:pt x="46" y="30"/>
                    </a:lnTo>
                    <a:lnTo>
                      <a:pt x="42" y="34"/>
                    </a:lnTo>
                    <a:lnTo>
                      <a:pt x="40" y="40"/>
                    </a:lnTo>
                    <a:lnTo>
                      <a:pt x="40" y="40"/>
                    </a:lnTo>
                    <a:lnTo>
                      <a:pt x="36" y="42"/>
                    </a:lnTo>
                    <a:lnTo>
                      <a:pt x="34" y="44"/>
                    </a:lnTo>
                    <a:lnTo>
                      <a:pt x="28" y="44"/>
                    </a:lnTo>
                    <a:lnTo>
                      <a:pt x="28" y="44"/>
                    </a:lnTo>
                    <a:lnTo>
                      <a:pt x="26" y="44"/>
                    </a:lnTo>
                    <a:lnTo>
                      <a:pt x="24" y="46"/>
                    </a:lnTo>
                    <a:lnTo>
                      <a:pt x="24" y="46"/>
                    </a:lnTo>
                    <a:lnTo>
                      <a:pt x="22" y="48"/>
                    </a:lnTo>
                    <a:lnTo>
                      <a:pt x="18" y="46"/>
                    </a:lnTo>
                    <a:lnTo>
                      <a:pt x="18" y="46"/>
                    </a:lnTo>
                    <a:lnTo>
                      <a:pt x="16" y="44"/>
                    </a:lnTo>
                    <a:lnTo>
                      <a:pt x="12" y="42"/>
                    </a:lnTo>
                    <a:lnTo>
                      <a:pt x="12" y="42"/>
                    </a:lnTo>
                    <a:lnTo>
                      <a:pt x="6" y="36"/>
                    </a:lnTo>
                    <a:lnTo>
                      <a:pt x="2" y="34"/>
                    </a:lnTo>
                    <a:lnTo>
                      <a:pt x="2" y="30"/>
                    </a:lnTo>
                    <a:lnTo>
                      <a:pt x="2" y="30"/>
                    </a:lnTo>
                    <a:lnTo>
                      <a:pt x="2" y="26"/>
                    </a:lnTo>
                    <a:lnTo>
                      <a:pt x="2" y="24"/>
                    </a:lnTo>
                    <a:lnTo>
                      <a:pt x="0" y="22"/>
                    </a:lnTo>
                    <a:lnTo>
                      <a:pt x="2" y="18"/>
                    </a:lnTo>
                    <a:lnTo>
                      <a:pt x="2" y="18"/>
                    </a:lnTo>
                    <a:lnTo>
                      <a:pt x="8" y="12"/>
                    </a:lnTo>
                    <a:lnTo>
                      <a:pt x="12" y="10"/>
                    </a:lnTo>
                    <a:lnTo>
                      <a:pt x="12" y="10"/>
                    </a:lnTo>
                    <a:lnTo>
                      <a:pt x="14" y="10"/>
                    </a:lnTo>
                    <a:lnTo>
                      <a:pt x="14" y="10"/>
                    </a:lnTo>
                    <a:lnTo>
                      <a:pt x="12" y="8"/>
                    </a:lnTo>
                    <a:lnTo>
                      <a:pt x="14" y="8"/>
                    </a:lnTo>
                    <a:lnTo>
                      <a:pt x="14"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7" name="Freeform 104">
                <a:extLst>
                  <a:ext uri="{FF2B5EF4-FFF2-40B4-BE49-F238E27FC236}">
                    <a16:creationId xmlns:a16="http://schemas.microsoft.com/office/drawing/2014/main" id="{D086AA95-B7A9-4D20-AD70-A0BBD7D25F20}"/>
                  </a:ext>
                </a:extLst>
              </p:cNvPr>
              <p:cNvSpPr>
                <a:spLocks/>
              </p:cNvSpPr>
              <p:nvPr/>
            </p:nvSpPr>
            <p:spPr bwMode="auto">
              <a:xfrm>
                <a:off x="2125096" y="326784"/>
                <a:ext cx="549641" cy="233170"/>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8" name="Freeform 105">
                <a:extLst>
                  <a:ext uri="{FF2B5EF4-FFF2-40B4-BE49-F238E27FC236}">
                    <a16:creationId xmlns:a16="http://schemas.microsoft.com/office/drawing/2014/main" id="{47B9FC7D-80C5-405F-990A-A458EA64D1C0}"/>
                  </a:ext>
                </a:extLst>
              </p:cNvPr>
              <p:cNvSpPr>
                <a:spLocks/>
              </p:cNvSpPr>
              <p:nvPr/>
            </p:nvSpPr>
            <p:spPr bwMode="auto">
              <a:xfrm>
                <a:off x="1515021" y="332614"/>
                <a:ext cx="345326" cy="84523"/>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9" name="Freeform 106">
                <a:extLst>
                  <a:ext uri="{FF2B5EF4-FFF2-40B4-BE49-F238E27FC236}">
                    <a16:creationId xmlns:a16="http://schemas.microsoft.com/office/drawing/2014/main" id="{C3ACC692-9639-4389-B48C-69825A03A8FB}"/>
                  </a:ext>
                </a:extLst>
              </p:cNvPr>
              <p:cNvSpPr>
                <a:spLocks/>
              </p:cNvSpPr>
              <p:nvPr/>
            </p:nvSpPr>
            <p:spPr bwMode="auto">
              <a:xfrm>
                <a:off x="2329414" y="965088"/>
                <a:ext cx="51799" cy="26233"/>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0" name="Freeform 107">
                <a:extLst>
                  <a:ext uri="{FF2B5EF4-FFF2-40B4-BE49-F238E27FC236}">
                    <a16:creationId xmlns:a16="http://schemas.microsoft.com/office/drawing/2014/main" id="{B9A783A4-F701-417B-9E41-A64E16B84E54}"/>
                  </a:ext>
                </a:extLst>
              </p:cNvPr>
              <p:cNvSpPr>
                <a:spLocks/>
              </p:cNvSpPr>
              <p:nvPr/>
            </p:nvSpPr>
            <p:spPr bwMode="auto">
              <a:xfrm>
                <a:off x="2398481" y="970918"/>
                <a:ext cx="40289" cy="32060"/>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1" name="Freeform 108">
                <a:extLst>
                  <a:ext uri="{FF2B5EF4-FFF2-40B4-BE49-F238E27FC236}">
                    <a16:creationId xmlns:a16="http://schemas.microsoft.com/office/drawing/2014/main" id="{DF369260-6EB0-41B8-9675-DF2F6C4CFF9F}"/>
                  </a:ext>
                </a:extLst>
              </p:cNvPr>
              <p:cNvSpPr>
                <a:spLocks/>
              </p:cNvSpPr>
              <p:nvPr/>
            </p:nvSpPr>
            <p:spPr bwMode="auto">
              <a:xfrm>
                <a:off x="2467544" y="828101"/>
                <a:ext cx="172663" cy="136988"/>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2" name="Freeform 109">
                <a:extLst>
                  <a:ext uri="{FF2B5EF4-FFF2-40B4-BE49-F238E27FC236}">
                    <a16:creationId xmlns:a16="http://schemas.microsoft.com/office/drawing/2014/main" id="{A43F2FF4-F7B4-4B34-8630-59B205C728A9}"/>
                  </a:ext>
                </a:extLst>
              </p:cNvPr>
              <p:cNvSpPr>
                <a:spLocks/>
              </p:cNvSpPr>
              <p:nvPr/>
            </p:nvSpPr>
            <p:spPr bwMode="auto">
              <a:xfrm>
                <a:off x="2602798" y="933028"/>
                <a:ext cx="34533" cy="37890"/>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3" name="Freeform 110">
                <a:extLst>
                  <a:ext uri="{FF2B5EF4-FFF2-40B4-BE49-F238E27FC236}">
                    <a16:creationId xmlns:a16="http://schemas.microsoft.com/office/drawing/2014/main" id="{8B734787-BF9B-4A9A-82A6-0807FEBA2E7E}"/>
                  </a:ext>
                </a:extLst>
              </p:cNvPr>
              <p:cNvSpPr>
                <a:spLocks/>
              </p:cNvSpPr>
              <p:nvPr/>
            </p:nvSpPr>
            <p:spPr bwMode="auto">
              <a:xfrm>
                <a:off x="2007109" y="481259"/>
                <a:ext cx="155397" cy="64120"/>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4" name="Freeform 111">
                <a:extLst>
                  <a:ext uri="{FF2B5EF4-FFF2-40B4-BE49-F238E27FC236}">
                    <a16:creationId xmlns:a16="http://schemas.microsoft.com/office/drawing/2014/main" id="{F2320436-FF11-4145-9712-671656645179}"/>
                  </a:ext>
                </a:extLst>
              </p:cNvPr>
              <p:cNvSpPr>
                <a:spLocks/>
              </p:cNvSpPr>
              <p:nvPr/>
            </p:nvSpPr>
            <p:spPr bwMode="auto">
              <a:xfrm>
                <a:off x="2369701" y="320954"/>
                <a:ext cx="63310" cy="23317"/>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5" name="Freeform 112">
                <a:extLst>
                  <a:ext uri="{FF2B5EF4-FFF2-40B4-BE49-F238E27FC236}">
                    <a16:creationId xmlns:a16="http://schemas.microsoft.com/office/drawing/2014/main" id="{951BE7B6-2942-47BF-A0AF-36471D6D25D1}"/>
                  </a:ext>
                </a:extLst>
              </p:cNvPr>
              <p:cNvSpPr>
                <a:spLocks/>
              </p:cNvSpPr>
              <p:nvPr/>
            </p:nvSpPr>
            <p:spPr bwMode="auto">
              <a:xfrm>
                <a:off x="1912145" y="318039"/>
                <a:ext cx="129499" cy="43720"/>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6" name="Freeform 113">
                <a:extLst>
                  <a:ext uri="{FF2B5EF4-FFF2-40B4-BE49-F238E27FC236}">
                    <a16:creationId xmlns:a16="http://schemas.microsoft.com/office/drawing/2014/main" id="{65730411-40B5-48A1-9048-33C0E6A100B8}"/>
                  </a:ext>
                </a:extLst>
              </p:cNvPr>
              <p:cNvSpPr>
                <a:spLocks/>
              </p:cNvSpPr>
              <p:nvPr/>
            </p:nvSpPr>
            <p:spPr bwMode="auto">
              <a:xfrm>
                <a:off x="2053153" y="320954"/>
                <a:ext cx="97843" cy="32060"/>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7" name="Freeform 114">
                <a:extLst>
                  <a:ext uri="{FF2B5EF4-FFF2-40B4-BE49-F238E27FC236}">
                    <a16:creationId xmlns:a16="http://schemas.microsoft.com/office/drawing/2014/main" id="{0D420BA3-BD35-452F-9ADC-C00317105FDC}"/>
                  </a:ext>
                </a:extLst>
              </p:cNvPr>
              <p:cNvSpPr>
                <a:spLocks/>
              </p:cNvSpPr>
              <p:nvPr/>
            </p:nvSpPr>
            <p:spPr bwMode="auto">
              <a:xfrm>
                <a:off x="2136607" y="280149"/>
                <a:ext cx="284895" cy="43720"/>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8" name="Freeform 115">
                <a:extLst>
                  <a:ext uri="{FF2B5EF4-FFF2-40B4-BE49-F238E27FC236}">
                    <a16:creationId xmlns:a16="http://schemas.microsoft.com/office/drawing/2014/main" id="{1D11E04B-C5FB-4F0E-BAF7-6DA9F089C374}"/>
                  </a:ext>
                </a:extLst>
              </p:cNvPr>
              <p:cNvSpPr>
                <a:spLocks/>
              </p:cNvSpPr>
              <p:nvPr/>
            </p:nvSpPr>
            <p:spPr bwMode="auto">
              <a:xfrm>
                <a:off x="1428692" y="320954"/>
                <a:ext cx="201439" cy="58293"/>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9" name="Freeform 116">
                <a:extLst>
                  <a:ext uri="{FF2B5EF4-FFF2-40B4-BE49-F238E27FC236}">
                    <a16:creationId xmlns:a16="http://schemas.microsoft.com/office/drawing/2014/main" id="{12847FDD-FD03-4A07-8C45-5DBAD738A64D}"/>
                  </a:ext>
                </a:extLst>
              </p:cNvPr>
              <p:cNvSpPr>
                <a:spLocks/>
              </p:cNvSpPr>
              <p:nvPr/>
            </p:nvSpPr>
            <p:spPr bwMode="auto">
              <a:xfrm>
                <a:off x="1621497" y="268491"/>
                <a:ext cx="115109" cy="29147"/>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0" name="Freeform 117">
                <a:extLst>
                  <a:ext uri="{FF2B5EF4-FFF2-40B4-BE49-F238E27FC236}">
                    <a16:creationId xmlns:a16="http://schemas.microsoft.com/office/drawing/2014/main" id="{FC27DABF-1159-4423-9026-51BF91638E3D}"/>
                  </a:ext>
                </a:extLst>
              </p:cNvPr>
              <p:cNvSpPr>
                <a:spLocks/>
              </p:cNvSpPr>
              <p:nvPr/>
            </p:nvSpPr>
            <p:spPr bwMode="auto">
              <a:xfrm>
                <a:off x="1696317" y="280149"/>
                <a:ext cx="198562" cy="46633"/>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1" name="Freeform 118">
                <a:extLst>
                  <a:ext uri="{FF2B5EF4-FFF2-40B4-BE49-F238E27FC236}">
                    <a16:creationId xmlns:a16="http://schemas.microsoft.com/office/drawing/2014/main" id="{4633917E-C76F-486C-B5C8-3F2A4F557F8C}"/>
                  </a:ext>
                </a:extLst>
              </p:cNvPr>
              <p:cNvSpPr>
                <a:spLocks/>
              </p:cNvSpPr>
              <p:nvPr/>
            </p:nvSpPr>
            <p:spPr bwMode="auto">
              <a:xfrm>
                <a:off x="2248837" y="201454"/>
                <a:ext cx="604321" cy="90353"/>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2" name="Freeform 119">
                <a:extLst>
                  <a:ext uri="{FF2B5EF4-FFF2-40B4-BE49-F238E27FC236}">
                    <a16:creationId xmlns:a16="http://schemas.microsoft.com/office/drawing/2014/main" id="{9FBD055B-2179-4076-A265-B2B79DDB6F14}"/>
                  </a:ext>
                </a:extLst>
              </p:cNvPr>
              <p:cNvSpPr>
                <a:spLocks/>
              </p:cNvSpPr>
              <p:nvPr/>
            </p:nvSpPr>
            <p:spPr bwMode="auto">
              <a:xfrm>
                <a:off x="2090563" y="297640"/>
                <a:ext cx="54676" cy="20403"/>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3" name="Freeform 120">
                <a:extLst>
                  <a:ext uri="{FF2B5EF4-FFF2-40B4-BE49-F238E27FC236}">
                    <a16:creationId xmlns:a16="http://schemas.microsoft.com/office/drawing/2014/main" id="{71133FCD-10AB-4F9D-B254-96930F1E7714}"/>
                  </a:ext>
                </a:extLst>
              </p:cNvPr>
              <p:cNvSpPr>
                <a:spLocks/>
              </p:cNvSpPr>
              <p:nvPr/>
            </p:nvSpPr>
            <p:spPr bwMode="auto">
              <a:xfrm>
                <a:off x="1958189" y="262663"/>
                <a:ext cx="158276" cy="43720"/>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4" name="Freeform 121">
                <a:extLst>
                  <a:ext uri="{FF2B5EF4-FFF2-40B4-BE49-F238E27FC236}">
                    <a16:creationId xmlns:a16="http://schemas.microsoft.com/office/drawing/2014/main" id="{74DB5BBF-5657-4EBA-8905-B6A671695625}"/>
                  </a:ext>
                </a:extLst>
              </p:cNvPr>
              <p:cNvSpPr>
                <a:spLocks/>
              </p:cNvSpPr>
              <p:nvPr/>
            </p:nvSpPr>
            <p:spPr bwMode="auto">
              <a:xfrm>
                <a:off x="2125096" y="248088"/>
                <a:ext cx="48922" cy="17488"/>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5" name="Freeform 122">
                <a:extLst>
                  <a:ext uri="{FF2B5EF4-FFF2-40B4-BE49-F238E27FC236}">
                    <a16:creationId xmlns:a16="http://schemas.microsoft.com/office/drawing/2014/main" id="{C922C698-336F-4CE1-9D1F-A5B67F91C97B}"/>
                  </a:ext>
                </a:extLst>
              </p:cNvPr>
              <p:cNvSpPr>
                <a:spLocks/>
              </p:cNvSpPr>
              <p:nvPr/>
            </p:nvSpPr>
            <p:spPr bwMode="auto">
              <a:xfrm>
                <a:off x="1845959" y="256833"/>
                <a:ext cx="89211" cy="17488"/>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6" name="Freeform 123">
                <a:extLst>
                  <a:ext uri="{FF2B5EF4-FFF2-40B4-BE49-F238E27FC236}">
                    <a16:creationId xmlns:a16="http://schemas.microsoft.com/office/drawing/2014/main" id="{1EA6FA1F-EFCE-483F-B68B-958B69CF1A09}"/>
                  </a:ext>
                </a:extLst>
              </p:cNvPr>
              <p:cNvSpPr>
                <a:spLocks/>
              </p:cNvSpPr>
              <p:nvPr/>
            </p:nvSpPr>
            <p:spPr bwMode="auto">
              <a:xfrm>
                <a:off x="2087688" y="236429"/>
                <a:ext cx="60433" cy="26233"/>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7" name="Freeform 124">
                <a:extLst>
                  <a:ext uri="{FF2B5EF4-FFF2-40B4-BE49-F238E27FC236}">
                    <a16:creationId xmlns:a16="http://schemas.microsoft.com/office/drawing/2014/main" id="{8A82FBD0-081F-4D14-BC60-645F6D976F47}"/>
                  </a:ext>
                </a:extLst>
              </p:cNvPr>
              <p:cNvSpPr>
                <a:spLocks/>
              </p:cNvSpPr>
              <p:nvPr/>
            </p:nvSpPr>
            <p:spPr bwMode="auto">
              <a:xfrm>
                <a:off x="2222939" y="216026"/>
                <a:ext cx="155397" cy="52463"/>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8" name="Freeform 125">
                <a:extLst>
                  <a:ext uri="{FF2B5EF4-FFF2-40B4-BE49-F238E27FC236}">
                    <a16:creationId xmlns:a16="http://schemas.microsoft.com/office/drawing/2014/main" id="{B4B214B1-AAFD-41F4-B2F0-947A05F6C09B}"/>
                  </a:ext>
                </a:extLst>
              </p:cNvPr>
              <p:cNvSpPr>
                <a:spLocks/>
              </p:cNvSpPr>
              <p:nvPr/>
            </p:nvSpPr>
            <p:spPr bwMode="auto">
              <a:xfrm>
                <a:off x="2677616" y="218943"/>
                <a:ext cx="1010079" cy="399305"/>
              </a:xfrm>
              <a:custGeom>
                <a:avLst/>
                <a:gdLst/>
                <a:ahLst/>
                <a:cxnLst>
                  <a:cxn ang="0">
                    <a:pos x="214" y="6"/>
                  </a:cxn>
                  <a:cxn ang="0">
                    <a:pos x="292" y="10"/>
                  </a:cxn>
                  <a:cxn ang="0">
                    <a:pos x="354" y="4"/>
                  </a:cxn>
                  <a:cxn ang="0">
                    <a:pos x="406" y="8"/>
                  </a:cxn>
                  <a:cxn ang="0">
                    <a:pos x="474" y="4"/>
                  </a:cxn>
                  <a:cxn ang="0">
                    <a:pos x="540" y="8"/>
                  </a:cxn>
                  <a:cxn ang="0">
                    <a:pos x="606" y="10"/>
                  </a:cxn>
                  <a:cxn ang="0">
                    <a:pos x="640" y="8"/>
                  </a:cxn>
                  <a:cxn ang="0">
                    <a:pos x="648" y="18"/>
                  </a:cxn>
                  <a:cxn ang="0">
                    <a:pos x="658" y="12"/>
                  </a:cxn>
                  <a:cxn ang="0">
                    <a:pos x="692" y="18"/>
                  </a:cxn>
                  <a:cxn ang="0">
                    <a:pos x="674" y="32"/>
                  </a:cxn>
                  <a:cxn ang="0">
                    <a:pos x="684" y="40"/>
                  </a:cxn>
                  <a:cxn ang="0">
                    <a:pos x="650" y="54"/>
                  </a:cxn>
                  <a:cxn ang="0">
                    <a:pos x="650" y="76"/>
                  </a:cxn>
                  <a:cxn ang="0">
                    <a:pos x="608" y="80"/>
                  </a:cxn>
                  <a:cxn ang="0">
                    <a:pos x="568" y="88"/>
                  </a:cxn>
                  <a:cxn ang="0">
                    <a:pos x="592" y="98"/>
                  </a:cxn>
                  <a:cxn ang="0">
                    <a:pos x="616" y="106"/>
                  </a:cxn>
                  <a:cxn ang="0">
                    <a:pos x="576" y="106"/>
                  </a:cxn>
                  <a:cxn ang="0">
                    <a:pos x="550" y="104"/>
                  </a:cxn>
                  <a:cxn ang="0">
                    <a:pos x="536" y="122"/>
                  </a:cxn>
                  <a:cxn ang="0">
                    <a:pos x="582" y="120"/>
                  </a:cxn>
                  <a:cxn ang="0">
                    <a:pos x="578" y="130"/>
                  </a:cxn>
                  <a:cxn ang="0">
                    <a:pos x="542" y="138"/>
                  </a:cxn>
                  <a:cxn ang="0">
                    <a:pos x="500" y="148"/>
                  </a:cxn>
                  <a:cxn ang="0">
                    <a:pos x="454" y="152"/>
                  </a:cxn>
                  <a:cxn ang="0">
                    <a:pos x="432" y="150"/>
                  </a:cxn>
                  <a:cxn ang="0">
                    <a:pos x="398" y="170"/>
                  </a:cxn>
                  <a:cxn ang="0">
                    <a:pos x="360" y="176"/>
                  </a:cxn>
                  <a:cxn ang="0">
                    <a:pos x="324" y="182"/>
                  </a:cxn>
                  <a:cxn ang="0">
                    <a:pos x="290" y="198"/>
                  </a:cxn>
                  <a:cxn ang="0">
                    <a:pos x="280" y="214"/>
                  </a:cxn>
                  <a:cxn ang="0">
                    <a:pos x="260" y="226"/>
                  </a:cxn>
                  <a:cxn ang="0">
                    <a:pos x="244" y="248"/>
                  </a:cxn>
                  <a:cxn ang="0">
                    <a:pos x="224" y="262"/>
                  </a:cxn>
                  <a:cxn ang="0">
                    <a:pos x="196" y="270"/>
                  </a:cxn>
                  <a:cxn ang="0">
                    <a:pos x="174" y="260"/>
                  </a:cxn>
                  <a:cxn ang="0">
                    <a:pos x="140" y="248"/>
                  </a:cxn>
                  <a:cxn ang="0">
                    <a:pos x="122" y="226"/>
                  </a:cxn>
                  <a:cxn ang="0">
                    <a:pos x="134" y="200"/>
                  </a:cxn>
                  <a:cxn ang="0">
                    <a:pos x="108" y="186"/>
                  </a:cxn>
                  <a:cxn ang="0">
                    <a:pos x="108" y="168"/>
                  </a:cxn>
                  <a:cxn ang="0">
                    <a:pos x="122" y="154"/>
                  </a:cxn>
                  <a:cxn ang="0">
                    <a:pos x="152" y="146"/>
                  </a:cxn>
                  <a:cxn ang="0">
                    <a:pos x="166" y="136"/>
                  </a:cxn>
                  <a:cxn ang="0">
                    <a:pos x="166" y="124"/>
                  </a:cxn>
                  <a:cxn ang="0">
                    <a:pos x="152" y="114"/>
                  </a:cxn>
                  <a:cxn ang="0">
                    <a:pos x="176" y="110"/>
                  </a:cxn>
                  <a:cxn ang="0">
                    <a:pos x="160" y="106"/>
                  </a:cxn>
                  <a:cxn ang="0">
                    <a:pos x="128" y="106"/>
                  </a:cxn>
                  <a:cxn ang="0">
                    <a:pos x="146" y="86"/>
                  </a:cxn>
                  <a:cxn ang="0">
                    <a:pos x="142" y="72"/>
                  </a:cxn>
                  <a:cxn ang="0">
                    <a:pos x="108" y="60"/>
                  </a:cxn>
                  <a:cxn ang="0">
                    <a:pos x="44" y="56"/>
                  </a:cxn>
                  <a:cxn ang="0">
                    <a:pos x="30" y="48"/>
                  </a:cxn>
                  <a:cxn ang="0">
                    <a:pos x="28" y="42"/>
                  </a:cxn>
                  <a:cxn ang="0">
                    <a:pos x="42" y="30"/>
                  </a:cxn>
                  <a:cxn ang="0">
                    <a:pos x="84" y="16"/>
                  </a:cxn>
                  <a:cxn ang="0">
                    <a:pos x="166" y="12"/>
                  </a:cxn>
                </a:cxnLst>
                <a:rect l="0" t="0" r="r" b="b"/>
                <a:pathLst>
                  <a:path w="702" h="274">
                    <a:moveTo>
                      <a:pt x="166" y="12"/>
                    </a:moveTo>
                    <a:lnTo>
                      <a:pt x="166" y="12"/>
                    </a:lnTo>
                    <a:lnTo>
                      <a:pt x="172" y="10"/>
                    </a:lnTo>
                    <a:lnTo>
                      <a:pt x="178" y="10"/>
                    </a:lnTo>
                    <a:lnTo>
                      <a:pt x="182" y="10"/>
                    </a:lnTo>
                    <a:lnTo>
                      <a:pt x="188" y="10"/>
                    </a:lnTo>
                    <a:lnTo>
                      <a:pt x="188" y="10"/>
                    </a:lnTo>
                    <a:lnTo>
                      <a:pt x="194" y="8"/>
                    </a:lnTo>
                    <a:lnTo>
                      <a:pt x="200" y="8"/>
                    </a:lnTo>
                    <a:lnTo>
                      <a:pt x="206" y="8"/>
                    </a:lnTo>
                    <a:lnTo>
                      <a:pt x="214" y="6"/>
                    </a:lnTo>
                    <a:lnTo>
                      <a:pt x="214" y="6"/>
                    </a:lnTo>
                    <a:lnTo>
                      <a:pt x="224" y="6"/>
                    </a:lnTo>
                    <a:lnTo>
                      <a:pt x="230" y="8"/>
                    </a:lnTo>
                    <a:lnTo>
                      <a:pt x="236" y="10"/>
                    </a:lnTo>
                    <a:lnTo>
                      <a:pt x="242" y="8"/>
                    </a:lnTo>
                    <a:lnTo>
                      <a:pt x="242" y="8"/>
                    </a:lnTo>
                    <a:lnTo>
                      <a:pt x="250" y="8"/>
                    </a:lnTo>
                    <a:lnTo>
                      <a:pt x="254" y="8"/>
                    </a:lnTo>
                    <a:lnTo>
                      <a:pt x="260" y="10"/>
                    </a:lnTo>
                    <a:lnTo>
                      <a:pt x="268" y="10"/>
                    </a:lnTo>
                    <a:lnTo>
                      <a:pt x="268" y="10"/>
                    </a:lnTo>
                    <a:lnTo>
                      <a:pt x="280" y="8"/>
                    </a:lnTo>
                    <a:lnTo>
                      <a:pt x="292" y="10"/>
                    </a:lnTo>
                    <a:lnTo>
                      <a:pt x="300" y="10"/>
                    </a:lnTo>
                    <a:lnTo>
                      <a:pt x="302" y="10"/>
                    </a:lnTo>
                    <a:lnTo>
                      <a:pt x="302" y="8"/>
                    </a:lnTo>
                    <a:lnTo>
                      <a:pt x="302" y="8"/>
                    </a:lnTo>
                    <a:lnTo>
                      <a:pt x="302" y="6"/>
                    </a:lnTo>
                    <a:lnTo>
                      <a:pt x="306" y="4"/>
                    </a:lnTo>
                    <a:lnTo>
                      <a:pt x="314" y="4"/>
                    </a:lnTo>
                    <a:lnTo>
                      <a:pt x="322" y="6"/>
                    </a:lnTo>
                    <a:lnTo>
                      <a:pt x="322" y="6"/>
                    </a:lnTo>
                    <a:lnTo>
                      <a:pt x="332" y="8"/>
                    </a:lnTo>
                    <a:lnTo>
                      <a:pt x="340" y="8"/>
                    </a:lnTo>
                    <a:lnTo>
                      <a:pt x="354" y="4"/>
                    </a:lnTo>
                    <a:lnTo>
                      <a:pt x="354" y="4"/>
                    </a:lnTo>
                    <a:lnTo>
                      <a:pt x="362" y="4"/>
                    </a:lnTo>
                    <a:lnTo>
                      <a:pt x="368" y="6"/>
                    </a:lnTo>
                    <a:lnTo>
                      <a:pt x="372" y="8"/>
                    </a:lnTo>
                    <a:lnTo>
                      <a:pt x="380" y="6"/>
                    </a:lnTo>
                    <a:lnTo>
                      <a:pt x="380" y="6"/>
                    </a:lnTo>
                    <a:lnTo>
                      <a:pt x="386" y="6"/>
                    </a:lnTo>
                    <a:lnTo>
                      <a:pt x="390" y="8"/>
                    </a:lnTo>
                    <a:lnTo>
                      <a:pt x="394" y="10"/>
                    </a:lnTo>
                    <a:lnTo>
                      <a:pt x="400" y="8"/>
                    </a:lnTo>
                    <a:lnTo>
                      <a:pt x="400" y="8"/>
                    </a:lnTo>
                    <a:lnTo>
                      <a:pt x="406" y="8"/>
                    </a:lnTo>
                    <a:lnTo>
                      <a:pt x="408" y="8"/>
                    </a:lnTo>
                    <a:lnTo>
                      <a:pt x="412" y="8"/>
                    </a:lnTo>
                    <a:lnTo>
                      <a:pt x="424" y="6"/>
                    </a:lnTo>
                    <a:lnTo>
                      <a:pt x="424" y="6"/>
                    </a:lnTo>
                    <a:lnTo>
                      <a:pt x="450" y="2"/>
                    </a:lnTo>
                    <a:lnTo>
                      <a:pt x="456" y="4"/>
                    </a:lnTo>
                    <a:lnTo>
                      <a:pt x="458" y="4"/>
                    </a:lnTo>
                    <a:lnTo>
                      <a:pt x="456" y="6"/>
                    </a:lnTo>
                    <a:lnTo>
                      <a:pt x="456" y="6"/>
                    </a:lnTo>
                    <a:lnTo>
                      <a:pt x="452" y="10"/>
                    </a:lnTo>
                    <a:lnTo>
                      <a:pt x="454" y="10"/>
                    </a:lnTo>
                    <a:lnTo>
                      <a:pt x="474" y="4"/>
                    </a:lnTo>
                    <a:lnTo>
                      <a:pt x="474" y="4"/>
                    </a:lnTo>
                    <a:lnTo>
                      <a:pt x="482" y="2"/>
                    </a:lnTo>
                    <a:lnTo>
                      <a:pt x="486" y="0"/>
                    </a:lnTo>
                    <a:lnTo>
                      <a:pt x="494" y="2"/>
                    </a:lnTo>
                    <a:lnTo>
                      <a:pt x="500" y="6"/>
                    </a:lnTo>
                    <a:lnTo>
                      <a:pt x="504" y="6"/>
                    </a:lnTo>
                    <a:lnTo>
                      <a:pt x="508" y="6"/>
                    </a:lnTo>
                    <a:lnTo>
                      <a:pt x="508" y="6"/>
                    </a:lnTo>
                    <a:lnTo>
                      <a:pt x="518" y="4"/>
                    </a:lnTo>
                    <a:lnTo>
                      <a:pt x="524" y="6"/>
                    </a:lnTo>
                    <a:lnTo>
                      <a:pt x="530" y="8"/>
                    </a:lnTo>
                    <a:lnTo>
                      <a:pt x="540" y="8"/>
                    </a:lnTo>
                    <a:lnTo>
                      <a:pt x="540" y="8"/>
                    </a:lnTo>
                    <a:lnTo>
                      <a:pt x="550" y="8"/>
                    </a:lnTo>
                    <a:lnTo>
                      <a:pt x="556" y="10"/>
                    </a:lnTo>
                    <a:lnTo>
                      <a:pt x="560" y="12"/>
                    </a:lnTo>
                    <a:lnTo>
                      <a:pt x="568" y="10"/>
                    </a:lnTo>
                    <a:lnTo>
                      <a:pt x="568" y="10"/>
                    </a:lnTo>
                    <a:lnTo>
                      <a:pt x="576" y="8"/>
                    </a:lnTo>
                    <a:lnTo>
                      <a:pt x="584" y="8"/>
                    </a:lnTo>
                    <a:lnTo>
                      <a:pt x="592" y="10"/>
                    </a:lnTo>
                    <a:lnTo>
                      <a:pt x="600" y="10"/>
                    </a:lnTo>
                    <a:lnTo>
                      <a:pt x="600" y="10"/>
                    </a:lnTo>
                    <a:lnTo>
                      <a:pt x="606" y="10"/>
                    </a:lnTo>
                    <a:lnTo>
                      <a:pt x="612" y="10"/>
                    </a:lnTo>
                    <a:lnTo>
                      <a:pt x="618" y="14"/>
                    </a:lnTo>
                    <a:lnTo>
                      <a:pt x="618" y="14"/>
                    </a:lnTo>
                    <a:lnTo>
                      <a:pt x="618" y="14"/>
                    </a:lnTo>
                    <a:lnTo>
                      <a:pt x="620" y="12"/>
                    </a:lnTo>
                    <a:lnTo>
                      <a:pt x="622" y="10"/>
                    </a:lnTo>
                    <a:lnTo>
                      <a:pt x="624" y="8"/>
                    </a:lnTo>
                    <a:lnTo>
                      <a:pt x="624" y="8"/>
                    </a:lnTo>
                    <a:lnTo>
                      <a:pt x="630" y="8"/>
                    </a:lnTo>
                    <a:lnTo>
                      <a:pt x="636" y="8"/>
                    </a:lnTo>
                    <a:lnTo>
                      <a:pt x="640" y="8"/>
                    </a:lnTo>
                    <a:lnTo>
                      <a:pt x="640" y="8"/>
                    </a:lnTo>
                    <a:lnTo>
                      <a:pt x="646" y="12"/>
                    </a:lnTo>
                    <a:lnTo>
                      <a:pt x="646" y="12"/>
                    </a:lnTo>
                    <a:lnTo>
                      <a:pt x="640" y="14"/>
                    </a:lnTo>
                    <a:lnTo>
                      <a:pt x="640" y="14"/>
                    </a:lnTo>
                    <a:lnTo>
                      <a:pt x="634" y="16"/>
                    </a:lnTo>
                    <a:lnTo>
                      <a:pt x="630" y="18"/>
                    </a:lnTo>
                    <a:lnTo>
                      <a:pt x="630" y="22"/>
                    </a:lnTo>
                    <a:lnTo>
                      <a:pt x="630" y="22"/>
                    </a:lnTo>
                    <a:lnTo>
                      <a:pt x="634" y="18"/>
                    </a:lnTo>
                    <a:lnTo>
                      <a:pt x="640" y="18"/>
                    </a:lnTo>
                    <a:lnTo>
                      <a:pt x="648" y="18"/>
                    </a:lnTo>
                    <a:lnTo>
                      <a:pt x="648" y="18"/>
                    </a:lnTo>
                    <a:lnTo>
                      <a:pt x="650" y="20"/>
                    </a:lnTo>
                    <a:lnTo>
                      <a:pt x="650" y="22"/>
                    </a:lnTo>
                    <a:lnTo>
                      <a:pt x="638" y="32"/>
                    </a:lnTo>
                    <a:lnTo>
                      <a:pt x="638" y="32"/>
                    </a:lnTo>
                    <a:lnTo>
                      <a:pt x="636" y="34"/>
                    </a:lnTo>
                    <a:lnTo>
                      <a:pt x="638" y="34"/>
                    </a:lnTo>
                    <a:lnTo>
                      <a:pt x="652" y="26"/>
                    </a:lnTo>
                    <a:lnTo>
                      <a:pt x="652" y="26"/>
                    </a:lnTo>
                    <a:lnTo>
                      <a:pt x="654" y="22"/>
                    </a:lnTo>
                    <a:lnTo>
                      <a:pt x="654" y="20"/>
                    </a:lnTo>
                    <a:lnTo>
                      <a:pt x="654" y="16"/>
                    </a:lnTo>
                    <a:lnTo>
                      <a:pt x="658" y="12"/>
                    </a:lnTo>
                    <a:lnTo>
                      <a:pt x="658" y="12"/>
                    </a:lnTo>
                    <a:lnTo>
                      <a:pt x="664" y="8"/>
                    </a:lnTo>
                    <a:lnTo>
                      <a:pt x="672" y="8"/>
                    </a:lnTo>
                    <a:lnTo>
                      <a:pt x="680" y="8"/>
                    </a:lnTo>
                    <a:lnTo>
                      <a:pt x="688" y="8"/>
                    </a:lnTo>
                    <a:lnTo>
                      <a:pt x="688" y="8"/>
                    </a:lnTo>
                    <a:lnTo>
                      <a:pt x="700" y="8"/>
                    </a:lnTo>
                    <a:lnTo>
                      <a:pt x="702" y="10"/>
                    </a:lnTo>
                    <a:lnTo>
                      <a:pt x="702" y="10"/>
                    </a:lnTo>
                    <a:lnTo>
                      <a:pt x="696" y="14"/>
                    </a:lnTo>
                    <a:lnTo>
                      <a:pt x="696" y="14"/>
                    </a:lnTo>
                    <a:lnTo>
                      <a:pt x="692" y="18"/>
                    </a:lnTo>
                    <a:lnTo>
                      <a:pt x="692" y="20"/>
                    </a:lnTo>
                    <a:lnTo>
                      <a:pt x="694" y="20"/>
                    </a:lnTo>
                    <a:lnTo>
                      <a:pt x="690" y="22"/>
                    </a:lnTo>
                    <a:lnTo>
                      <a:pt x="690" y="22"/>
                    </a:lnTo>
                    <a:lnTo>
                      <a:pt x="688" y="24"/>
                    </a:lnTo>
                    <a:lnTo>
                      <a:pt x="690" y="26"/>
                    </a:lnTo>
                    <a:lnTo>
                      <a:pt x="690" y="28"/>
                    </a:lnTo>
                    <a:lnTo>
                      <a:pt x="686" y="32"/>
                    </a:lnTo>
                    <a:lnTo>
                      <a:pt x="686" y="32"/>
                    </a:lnTo>
                    <a:lnTo>
                      <a:pt x="680" y="34"/>
                    </a:lnTo>
                    <a:lnTo>
                      <a:pt x="678" y="34"/>
                    </a:lnTo>
                    <a:lnTo>
                      <a:pt x="674" y="32"/>
                    </a:lnTo>
                    <a:lnTo>
                      <a:pt x="668" y="34"/>
                    </a:lnTo>
                    <a:lnTo>
                      <a:pt x="668" y="34"/>
                    </a:lnTo>
                    <a:lnTo>
                      <a:pt x="662" y="38"/>
                    </a:lnTo>
                    <a:lnTo>
                      <a:pt x="660" y="40"/>
                    </a:lnTo>
                    <a:lnTo>
                      <a:pt x="660" y="42"/>
                    </a:lnTo>
                    <a:lnTo>
                      <a:pt x="664" y="40"/>
                    </a:lnTo>
                    <a:lnTo>
                      <a:pt x="664" y="40"/>
                    </a:lnTo>
                    <a:lnTo>
                      <a:pt x="668" y="38"/>
                    </a:lnTo>
                    <a:lnTo>
                      <a:pt x="672" y="40"/>
                    </a:lnTo>
                    <a:lnTo>
                      <a:pt x="676" y="40"/>
                    </a:lnTo>
                    <a:lnTo>
                      <a:pt x="684" y="40"/>
                    </a:lnTo>
                    <a:lnTo>
                      <a:pt x="684" y="40"/>
                    </a:lnTo>
                    <a:lnTo>
                      <a:pt x="690" y="42"/>
                    </a:lnTo>
                    <a:lnTo>
                      <a:pt x="688" y="42"/>
                    </a:lnTo>
                    <a:lnTo>
                      <a:pt x="670" y="48"/>
                    </a:lnTo>
                    <a:lnTo>
                      <a:pt x="670" y="48"/>
                    </a:lnTo>
                    <a:lnTo>
                      <a:pt x="664" y="50"/>
                    </a:lnTo>
                    <a:lnTo>
                      <a:pt x="660" y="48"/>
                    </a:lnTo>
                    <a:lnTo>
                      <a:pt x="658" y="46"/>
                    </a:lnTo>
                    <a:lnTo>
                      <a:pt x="654" y="46"/>
                    </a:lnTo>
                    <a:lnTo>
                      <a:pt x="654" y="46"/>
                    </a:lnTo>
                    <a:lnTo>
                      <a:pt x="648" y="48"/>
                    </a:lnTo>
                    <a:lnTo>
                      <a:pt x="648" y="52"/>
                    </a:lnTo>
                    <a:lnTo>
                      <a:pt x="650" y="54"/>
                    </a:lnTo>
                    <a:lnTo>
                      <a:pt x="656" y="58"/>
                    </a:lnTo>
                    <a:lnTo>
                      <a:pt x="656" y="58"/>
                    </a:lnTo>
                    <a:lnTo>
                      <a:pt x="658" y="58"/>
                    </a:lnTo>
                    <a:lnTo>
                      <a:pt x="658" y="60"/>
                    </a:lnTo>
                    <a:lnTo>
                      <a:pt x="654" y="62"/>
                    </a:lnTo>
                    <a:lnTo>
                      <a:pt x="648" y="64"/>
                    </a:lnTo>
                    <a:lnTo>
                      <a:pt x="648" y="66"/>
                    </a:lnTo>
                    <a:lnTo>
                      <a:pt x="650" y="68"/>
                    </a:lnTo>
                    <a:lnTo>
                      <a:pt x="650" y="68"/>
                    </a:lnTo>
                    <a:lnTo>
                      <a:pt x="656" y="72"/>
                    </a:lnTo>
                    <a:lnTo>
                      <a:pt x="650" y="76"/>
                    </a:lnTo>
                    <a:lnTo>
                      <a:pt x="650" y="76"/>
                    </a:lnTo>
                    <a:lnTo>
                      <a:pt x="646" y="76"/>
                    </a:lnTo>
                    <a:lnTo>
                      <a:pt x="640" y="76"/>
                    </a:lnTo>
                    <a:lnTo>
                      <a:pt x="638" y="74"/>
                    </a:lnTo>
                    <a:lnTo>
                      <a:pt x="640" y="76"/>
                    </a:lnTo>
                    <a:lnTo>
                      <a:pt x="640" y="76"/>
                    </a:lnTo>
                    <a:lnTo>
                      <a:pt x="640" y="78"/>
                    </a:lnTo>
                    <a:lnTo>
                      <a:pt x="640" y="80"/>
                    </a:lnTo>
                    <a:lnTo>
                      <a:pt x="632" y="82"/>
                    </a:lnTo>
                    <a:lnTo>
                      <a:pt x="624" y="82"/>
                    </a:lnTo>
                    <a:lnTo>
                      <a:pt x="614" y="82"/>
                    </a:lnTo>
                    <a:lnTo>
                      <a:pt x="614" y="82"/>
                    </a:lnTo>
                    <a:lnTo>
                      <a:pt x="608" y="80"/>
                    </a:lnTo>
                    <a:lnTo>
                      <a:pt x="604" y="82"/>
                    </a:lnTo>
                    <a:lnTo>
                      <a:pt x="598" y="82"/>
                    </a:lnTo>
                    <a:lnTo>
                      <a:pt x="590" y="82"/>
                    </a:lnTo>
                    <a:lnTo>
                      <a:pt x="590" y="82"/>
                    </a:lnTo>
                    <a:lnTo>
                      <a:pt x="584" y="80"/>
                    </a:lnTo>
                    <a:lnTo>
                      <a:pt x="580" y="80"/>
                    </a:lnTo>
                    <a:lnTo>
                      <a:pt x="570" y="82"/>
                    </a:lnTo>
                    <a:lnTo>
                      <a:pt x="570" y="82"/>
                    </a:lnTo>
                    <a:lnTo>
                      <a:pt x="564" y="84"/>
                    </a:lnTo>
                    <a:lnTo>
                      <a:pt x="562" y="86"/>
                    </a:lnTo>
                    <a:lnTo>
                      <a:pt x="564" y="88"/>
                    </a:lnTo>
                    <a:lnTo>
                      <a:pt x="568" y="88"/>
                    </a:lnTo>
                    <a:lnTo>
                      <a:pt x="568" y="88"/>
                    </a:lnTo>
                    <a:lnTo>
                      <a:pt x="574" y="88"/>
                    </a:lnTo>
                    <a:lnTo>
                      <a:pt x="574" y="92"/>
                    </a:lnTo>
                    <a:lnTo>
                      <a:pt x="574" y="94"/>
                    </a:lnTo>
                    <a:lnTo>
                      <a:pt x="578" y="94"/>
                    </a:lnTo>
                    <a:lnTo>
                      <a:pt x="578" y="94"/>
                    </a:lnTo>
                    <a:lnTo>
                      <a:pt x="580" y="94"/>
                    </a:lnTo>
                    <a:lnTo>
                      <a:pt x="582" y="94"/>
                    </a:lnTo>
                    <a:lnTo>
                      <a:pt x="584" y="96"/>
                    </a:lnTo>
                    <a:lnTo>
                      <a:pt x="588" y="96"/>
                    </a:lnTo>
                    <a:lnTo>
                      <a:pt x="588" y="96"/>
                    </a:lnTo>
                    <a:lnTo>
                      <a:pt x="592" y="98"/>
                    </a:lnTo>
                    <a:lnTo>
                      <a:pt x="598" y="94"/>
                    </a:lnTo>
                    <a:lnTo>
                      <a:pt x="598" y="94"/>
                    </a:lnTo>
                    <a:lnTo>
                      <a:pt x="602" y="92"/>
                    </a:lnTo>
                    <a:lnTo>
                      <a:pt x="604" y="94"/>
                    </a:lnTo>
                    <a:lnTo>
                      <a:pt x="606" y="98"/>
                    </a:lnTo>
                    <a:lnTo>
                      <a:pt x="608" y="96"/>
                    </a:lnTo>
                    <a:lnTo>
                      <a:pt x="608" y="96"/>
                    </a:lnTo>
                    <a:lnTo>
                      <a:pt x="612" y="96"/>
                    </a:lnTo>
                    <a:lnTo>
                      <a:pt x="614" y="98"/>
                    </a:lnTo>
                    <a:lnTo>
                      <a:pt x="616" y="100"/>
                    </a:lnTo>
                    <a:lnTo>
                      <a:pt x="616" y="106"/>
                    </a:lnTo>
                    <a:lnTo>
                      <a:pt x="616" y="106"/>
                    </a:lnTo>
                    <a:lnTo>
                      <a:pt x="614" y="110"/>
                    </a:lnTo>
                    <a:lnTo>
                      <a:pt x="612" y="112"/>
                    </a:lnTo>
                    <a:lnTo>
                      <a:pt x="608" y="112"/>
                    </a:lnTo>
                    <a:lnTo>
                      <a:pt x="606" y="114"/>
                    </a:lnTo>
                    <a:lnTo>
                      <a:pt x="606" y="114"/>
                    </a:lnTo>
                    <a:lnTo>
                      <a:pt x="604" y="116"/>
                    </a:lnTo>
                    <a:lnTo>
                      <a:pt x="602" y="116"/>
                    </a:lnTo>
                    <a:lnTo>
                      <a:pt x="594" y="116"/>
                    </a:lnTo>
                    <a:lnTo>
                      <a:pt x="586" y="112"/>
                    </a:lnTo>
                    <a:lnTo>
                      <a:pt x="582" y="108"/>
                    </a:lnTo>
                    <a:lnTo>
                      <a:pt x="582" y="108"/>
                    </a:lnTo>
                    <a:lnTo>
                      <a:pt x="576" y="106"/>
                    </a:lnTo>
                    <a:lnTo>
                      <a:pt x="570" y="104"/>
                    </a:lnTo>
                    <a:lnTo>
                      <a:pt x="558" y="102"/>
                    </a:lnTo>
                    <a:lnTo>
                      <a:pt x="558" y="102"/>
                    </a:lnTo>
                    <a:lnTo>
                      <a:pt x="546" y="100"/>
                    </a:lnTo>
                    <a:lnTo>
                      <a:pt x="540" y="98"/>
                    </a:lnTo>
                    <a:lnTo>
                      <a:pt x="532" y="98"/>
                    </a:lnTo>
                    <a:lnTo>
                      <a:pt x="532" y="98"/>
                    </a:lnTo>
                    <a:lnTo>
                      <a:pt x="528" y="100"/>
                    </a:lnTo>
                    <a:lnTo>
                      <a:pt x="532" y="100"/>
                    </a:lnTo>
                    <a:lnTo>
                      <a:pt x="542" y="102"/>
                    </a:lnTo>
                    <a:lnTo>
                      <a:pt x="550" y="104"/>
                    </a:lnTo>
                    <a:lnTo>
                      <a:pt x="550" y="104"/>
                    </a:lnTo>
                    <a:lnTo>
                      <a:pt x="552" y="106"/>
                    </a:lnTo>
                    <a:lnTo>
                      <a:pt x="550" y="108"/>
                    </a:lnTo>
                    <a:lnTo>
                      <a:pt x="544" y="108"/>
                    </a:lnTo>
                    <a:lnTo>
                      <a:pt x="536" y="110"/>
                    </a:lnTo>
                    <a:lnTo>
                      <a:pt x="536" y="110"/>
                    </a:lnTo>
                    <a:lnTo>
                      <a:pt x="526" y="116"/>
                    </a:lnTo>
                    <a:lnTo>
                      <a:pt x="524" y="118"/>
                    </a:lnTo>
                    <a:lnTo>
                      <a:pt x="526" y="118"/>
                    </a:lnTo>
                    <a:lnTo>
                      <a:pt x="532" y="118"/>
                    </a:lnTo>
                    <a:lnTo>
                      <a:pt x="532" y="118"/>
                    </a:lnTo>
                    <a:lnTo>
                      <a:pt x="538" y="120"/>
                    </a:lnTo>
                    <a:lnTo>
                      <a:pt x="536" y="122"/>
                    </a:lnTo>
                    <a:lnTo>
                      <a:pt x="532" y="124"/>
                    </a:lnTo>
                    <a:lnTo>
                      <a:pt x="532" y="124"/>
                    </a:lnTo>
                    <a:lnTo>
                      <a:pt x="534" y="124"/>
                    </a:lnTo>
                    <a:lnTo>
                      <a:pt x="534" y="124"/>
                    </a:lnTo>
                    <a:lnTo>
                      <a:pt x="544" y="120"/>
                    </a:lnTo>
                    <a:lnTo>
                      <a:pt x="552" y="116"/>
                    </a:lnTo>
                    <a:lnTo>
                      <a:pt x="552" y="116"/>
                    </a:lnTo>
                    <a:lnTo>
                      <a:pt x="556" y="116"/>
                    </a:lnTo>
                    <a:lnTo>
                      <a:pt x="564" y="118"/>
                    </a:lnTo>
                    <a:lnTo>
                      <a:pt x="572" y="120"/>
                    </a:lnTo>
                    <a:lnTo>
                      <a:pt x="582" y="120"/>
                    </a:lnTo>
                    <a:lnTo>
                      <a:pt x="582" y="120"/>
                    </a:lnTo>
                    <a:lnTo>
                      <a:pt x="592" y="120"/>
                    </a:lnTo>
                    <a:lnTo>
                      <a:pt x="594" y="122"/>
                    </a:lnTo>
                    <a:lnTo>
                      <a:pt x="594" y="122"/>
                    </a:lnTo>
                    <a:lnTo>
                      <a:pt x="594" y="122"/>
                    </a:lnTo>
                    <a:lnTo>
                      <a:pt x="592" y="124"/>
                    </a:lnTo>
                    <a:lnTo>
                      <a:pt x="586" y="124"/>
                    </a:lnTo>
                    <a:lnTo>
                      <a:pt x="580" y="126"/>
                    </a:lnTo>
                    <a:lnTo>
                      <a:pt x="578" y="128"/>
                    </a:lnTo>
                    <a:lnTo>
                      <a:pt x="580" y="128"/>
                    </a:lnTo>
                    <a:lnTo>
                      <a:pt x="580" y="128"/>
                    </a:lnTo>
                    <a:lnTo>
                      <a:pt x="580" y="130"/>
                    </a:lnTo>
                    <a:lnTo>
                      <a:pt x="578" y="130"/>
                    </a:lnTo>
                    <a:lnTo>
                      <a:pt x="570" y="132"/>
                    </a:lnTo>
                    <a:lnTo>
                      <a:pt x="564" y="132"/>
                    </a:lnTo>
                    <a:lnTo>
                      <a:pt x="562" y="132"/>
                    </a:lnTo>
                    <a:lnTo>
                      <a:pt x="562" y="134"/>
                    </a:lnTo>
                    <a:lnTo>
                      <a:pt x="562" y="134"/>
                    </a:lnTo>
                    <a:lnTo>
                      <a:pt x="562" y="136"/>
                    </a:lnTo>
                    <a:lnTo>
                      <a:pt x="560" y="136"/>
                    </a:lnTo>
                    <a:lnTo>
                      <a:pt x="552" y="136"/>
                    </a:lnTo>
                    <a:lnTo>
                      <a:pt x="544" y="136"/>
                    </a:lnTo>
                    <a:lnTo>
                      <a:pt x="542" y="136"/>
                    </a:lnTo>
                    <a:lnTo>
                      <a:pt x="542" y="138"/>
                    </a:lnTo>
                    <a:lnTo>
                      <a:pt x="542" y="138"/>
                    </a:lnTo>
                    <a:lnTo>
                      <a:pt x="544" y="140"/>
                    </a:lnTo>
                    <a:lnTo>
                      <a:pt x="542" y="140"/>
                    </a:lnTo>
                    <a:lnTo>
                      <a:pt x="534" y="140"/>
                    </a:lnTo>
                    <a:lnTo>
                      <a:pt x="526" y="142"/>
                    </a:lnTo>
                    <a:lnTo>
                      <a:pt x="524" y="142"/>
                    </a:lnTo>
                    <a:lnTo>
                      <a:pt x="524" y="144"/>
                    </a:lnTo>
                    <a:lnTo>
                      <a:pt x="524" y="144"/>
                    </a:lnTo>
                    <a:lnTo>
                      <a:pt x="524" y="146"/>
                    </a:lnTo>
                    <a:lnTo>
                      <a:pt x="522" y="146"/>
                    </a:lnTo>
                    <a:lnTo>
                      <a:pt x="516" y="146"/>
                    </a:lnTo>
                    <a:lnTo>
                      <a:pt x="508" y="146"/>
                    </a:lnTo>
                    <a:lnTo>
                      <a:pt x="500" y="148"/>
                    </a:lnTo>
                    <a:lnTo>
                      <a:pt x="500" y="148"/>
                    </a:lnTo>
                    <a:lnTo>
                      <a:pt x="494" y="148"/>
                    </a:lnTo>
                    <a:lnTo>
                      <a:pt x="490" y="148"/>
                    </a:lnTo>
                    <a:lnTo>
                      <a:pt x="486" y="148"/>
                    </a:lnTo>
                    <a:lnTo>
                      <a:pt x="482" y="150"/>
                    </a:lnTo>
                    <a:lnTo>
                      <a:pt x="482" y="150"/>
                    </a:lnTo>
                    <a:lnTo>
                      <a:pt x="476" y="152"/>
                    </a:lnTo>
                    <a:lnTo>
                      <a:pt x="472" y="150"/>
                    </a:lnTo>
                    <a:lnTo>
                      <a:pt x="466" y="150"/>
                    </a:lnTo>
                    <a:lnTo>
                      <a:pt x="460" y="152"/>
                    </a:lnTo>
                    <a:lnTo>
                      <a:pt x="460" y="152"/>
                    </a:lnTo>
                    <a:lnTo>
                      <a:pt x="454" y="152"/>
                    </a:lnTo>
                    <a:lnTo>
                      <a:pt x="450" y="150"/>
                    </a:lnTo>
                    <a:lnTo>
                      <a:pt x="448" y="146"/>
                    </a:lnTo>
                    <a:lnTo>
                      <a:pt x="444" y="144"/>
                    </a:lnTo>
                    <a:lnTo>
                      <a:pt x="444" y="144"/>
                    </a:lnTo>
                    <a:lnTo>
                      <a:pt x="442" y="144"/>
                    </a:lnTo>
                    <a:lnTo>
                      <a:pt x="442" y="144"/>
                    </a:lnTo>
                    <a:lnTo>
                      <a:pt x="442" y="148"/>
                    </a:lnTo>
                    <a:lnTo>
                      <a:pt x="442" y="150"/>
                    </a:lnTo>
                    <a:lnTo>
                      <a:pt x="440" y="150"/>
                    </a:lnTo>
                    <a:lnTo>
                      <a:pt x="436" y="150"/>
                    </a:lnTo>
                    <a:lnTo>
                      <a:pt x="436" y="150"/>
                    </a:lnTo>
                    <a:lnTo>
                      <a:pt x="432" y="150"/>
                    </a:lnTo>
                    <a:lnTo>
                      <a:pt x="430" y="152"/>
                    </a:lnTo>
                    <a:lnTo>
                      <a:pt x="426" y="156"/>
                    </a:lnTo>
                    <a:lnTo>
                      <a:pt x="422" y="162"/>
                    </a:lnTo>
                    <a:lnTo>
                      <a:pt x="420" y="164"/>
                    </a:lnTo>
                    <a:lnTo>
                      <a:pt x="418" y="162"/>
                    </a:lnTo>
                    <a:lnTo>
                      <a:pt x="418" y="162"/>
                    </a:lnTo>
                    <a:lnTo>
                      <a:pt x="414" y="162"/>
                    </a:lnTo>
                    <a:lnTo>
                      <a:pt x="412" y="162"/>
                    </a:lnTo>
                    <a:lnTo>
                      <a:pt x="408" y="166"/>
                    </a:lnTo>
                    <a:lnTo>
                      <a:pt x="402" y="170"/>
                    </a:lnTo>
                    <a:lnTo>
                      <a:pt x="398" y="170"/>
                    </a:lnTo>
                    <a:lnTo>
                      <a:pt x="398" y="170"/>
                    </a:lnTo>
                    <a:lnTo>
                      <a:pt x="390" y="170"/>
                    </a:lnTo>
                    <a:lnTo>
                      <a:pt x="384" y="170"/>
                    </a:lnTo>
                    <a:lnTo>
                      <a:pt x="380" y="172"/>
                    </a:lnTo>
                    <a:lnTo>
                      <a:pt x="378" y="174"/>
                    </a:lnTo>
                    <a:lnTo>
                      <a:pt x="380" y="176"/>
                    </a:lnTo>
                    <a:lnTo>
                      <a:pt x="380" y="176"/>
                    </a:lnTo>
                    <a:lnTo>
                      <a:pt x="380" y="178"/>
                    </a:lnTo>
                    <a:lnTo>
                      <a:pt x="378" y="178"/>
                    </a:lnTo>
                    <a:lnTo>
                      <a:pt x="372" y="180"/>
                    </a:lnTo>
                    <a:lnTo>
                      <a:pt x="362" y="180"/>
                    </a:lnTo>
                    <a:lnTo>
                      <a:pt x="362" y="180"/>
                    </a:lnTo>
                    <a:lnTo>
                      <a:pt x="360" y="176"/>
                    </a:lnTo>
                    <a:lnTo>
                      <a:pt x="360" y="176"/>
                    </a:lnTo>
                    <a:lnTo>
                      <a:pt x="356" y="172"/>
                    </a:lnTo>
                    <a:lnTo>
                      <a:pt x="350" y="172"/>
                    </a:lnTo>
                    <a:lnTo>
                      <a:pt x="344" y="174"/>
                    </a:lnTo>
                    <a:lnTo>
                      <a:pt x="344" y="176"/>
                    </a:lnTo>
                    <a:lnTo>
                      <a:pt x="344" y="178"/>
                    </a:lnTo>
                    <a:lnTo>
                      <a:pt x="344" y="178"/>
                    </a:lnTo>
                    <a:lnTo>
                      <a:pt x="344" y="180"/>
                    </a:lnTo>
                    <a:lnTo>
                      <a:pt x="344" y="182"/>
                    </a:lnTo>
                    <a:lnTo>
                      <a:pt x="338" y="182"/>
                    </a:lnTo>
                    <a:lnTo>
                      <a:pt x="324" y="182"/>
                    </a:lnTo>
                    <a:lnTo>
                      <a:pt x="324" y="182"/>
                    </a:lnTo>
                    <a:lnTo>
                      <a:pt x="318" y="182"/>
                    </a:lnTo>
                    <a:lnTo>
                      <a:pt x="312" y="184"/>
                    </a:lnTo>
                    <a:lnTo>
                      <a:pt x="310" y="188"/>
                    </a:lnTo>
                    <a:lnTo>
                      <a:pt x="314" y="190"/>
                    </a:lnTo>
                    <a:lnTo>
                      <a:pt x="314" y="190"/>
                    </a:lnTo>
                    <a:lnTo>
                      <a:pt x="314" y="192"/>
                    </a:lnTo>
                    <a:lnTo>
                      <a:pt x="312" y="194"/>
                    </a:lnTo>
                    <a:lnTo>
                      <a:pt x="296" y="192"/>
                    </a:lnTo>
                    <a:lnTo>
                      <a:pt x="296" y="192"/>
                    </a:lnTo>
                    <a:lnTo>
                      <a:pt x="290" y="192"/>
                    </a:lnTo>
                    <a:lnTo>
                      <a:pt x="288" y="194"/>
                    </a:lnTo>
                    <a:lnTo>
                      <a:pt x="290" y="198"/>
                    </a:lnTo>
                    <a:lnTo>
                      <a:pt x="296" y="202"/>
                    </a:lnTo>
                    <a:lnTo>
                      <a:pt x="296" y="202"/>
                    </a:lnTo>
                    <a:lnTo>
                      <a:pt x="298" y="204"/>
                    </a:lnTo>
                    <a:lnTo>
                      <a:pt x="296" y="204"/>
                    </a:lnTo>
                    <a:lnTo>
                      <a:pt x="292" y="206"/>
                    </a:lnTo>
                    <a:lnTo>
                      <a:pt x="286" y="208"/>
                    </a:lnTo>
                    <a:lnTo>
                      <a:pt x="284" y="208"/>
                    </a:lnTo>
                    <a:lnTo>
                      <a:pt x="284" y="210"/>
                    </a:lnTo>
                    <a:lnTo>
                      <a:pt x="284" y="210"/>
                    </a:lnTo>
                    <a:lnTo>
                      <a:pt x="286" y="210"/>
                    </a:lnTo>
                    <a:lnTo>
                      <a:pt x="284" y="212"/>
                    </a:lnTo>
                    <a:lnTo>
                      <a:pt x="280" y="214"/>
                    </a:lnTo>
                    <a:lnTo>
                      <a:pt x="274" y="216"/>
                    </a:lnTo>
                    <a:lnTo>
                      <a:pt x="274" y="218"/>
                    </a:lnTo>
                    <a:lnTo>
                      <a:pt x="274" y="218"/>
                    </a:lnTo>
                    <a:lnTo>
                      <a:pt x="274" y="218"/>
                    </a:lnTo>
                    <a:lnTo>
                      <a:pt x="274" y="218"/>
                    </a:lnTo>
                    <a:lnTo>
                      <a:pt x="272" y="220"/>
                    </a:lnTo>
                    <a:lnTo>
                      <a:pt x="266" y="220"/>
                    </a:lnTo>
                    <a:lnTo>
                      <a:pt x="260" y="222"/>
                    </a:lnTo>
                    <a:lnTo>
                      <a:pt x="260" y="224"/>
                    </a:lnTo>
                    <a:lnTo>
                      <a:pt x="260" y="224"/>
                    </a:lnTo>
                    <a:lnTo>
                      <a:pt x="260" y="224"/>
                    </a:lnTo>
                    <a:lnTo>
                      <a:pt x="260" y="226"/>
                    </a:lnTo>
                    <a:lnTo>
                      <a:pt x="258" y="226"/>
                    </a:lnTo>
                    <a:lnTo>
                      <a:pt x="252" y="228"/>
                    </a:lnTo>
                    <a:lnTo>
                      <a:pt x="248" y="230"/>
                    </a:lnTo>
                    <a:lnTo>
                      <a:pt x="246" y="232"/>
                    </a:lnTo>
                    <a:lnTo>
                      <a:pt x="250" y="236"/>
                    </a:lnTo>
                    <a:lnTo>
                      <a:pt x="250" y="236"/>
                    </a:lnTo>
                    <a:lnTo>
                      <a:pt x="252" y="238"/>
                    </a:lnTo>
                    <a:lnTo>
                      <a:pt x="252" y="240"/>
                    </a:lnTo>
                    <a:lnTo>
                      <a:pt x="248" y="242"/>
                    </a:lnTo>
                    <a:lnTo>
                      <a:pt x="244" y="246"/>
                    </a:lnTo>
                    <a:lnTo>
                      <a:pt x="242" y="246"/>
                    </a:lnTo>
                    <a:lnTo>
                      <a:pt x="244" y="248"/>
                    </a:lnTo>
                    <a:lnTo>
                      <a:pt x="244" y="248"/>
                    </a:lnTo>
                    <a:lnTo>
                      <a:pt x="246" y="250"/>
                    </a:lnTo>
                    <a:lnTo>
                      <a:pt x="244" y="250"/>
                    </a:lnTo>
                    <a:lnTo>
                      <a:pt x="238" y="252"/>
                    </a:lnTo>
                    <a:lnTo>
                      <a:pt x="234" y="254"/>
                    </a:lnTo>
                    <a:lnTo>
                      <a:pt x="232" y="256"/>
                    </a:lnTo>
                    <a:lnTo>
                      <a:pt x="234" y="256"/>
                    </a:lnTo>
                    <a:lnTo>
                      <a:pt x="234" y="256"/>
                    </a:lnTo>
                    <a:lnTo>
                      <a:pt x="236" y="258"/>
                    </a:lnTo>
                    <a:lnTo>
                      <a:pt x="236" y="258"/>
                    </a:lnTo>
                    <a:lnTo>
                      <a:pt x="230" y="260"/>
                    </a:lnTo>
                    <a:lnTo>
                      <a:pt x="224" y="262"/>
                    </a:lnTo>
                    <a:lnTo>
                      <a:pt x="222" y="264"/>
                    </a:lnTo>
                    <a:lnTo>
                      <a:pt x="222" y="268"/>
                    </a:lnTo>
                    <a:lnTo>
                      <a:pt x="222" y="268"/>
                    </a:lnTo>
                    <a:lnTo>
                      <a:pt x="222" y="274"/>
                    </a:lnTo>
                    <a:lnTo>
                      <a:pt x="220" y="274"/>
                    </a:lnTo>
                    <a:lnTo>
                      <a:pt x="214" y="274"/>
                    </a:lnTo>
                    <a:lnTo>
                      <a:pt x="204" y="274"/>
                    </a:lnTo>
                    <a:lnTo>
                      <a:pt x="204" y="274"/>
                    </a:lnTo>
                    <a:lnTo>
                      <a:pt x="198" y="274"/>
                    </a:lnTo>
                    <a:lnTo>
                      <a:pt x="198" y="274"/>
                    </a:lnTo>
                    <a:lnTo>
                      <a:pt x="198" y="270"/>
                    </a:lnTo>
                    <a:lnTo>
                      <a:pt x="196" y="270"/>
                    </a:lnTo>
                    <a:lnTo>
                      <a:pt x="196" y="270"/>
                    </a:lnTo>
                    <a:lnTo>
                      <a:pt x="194" y="268"/>
                    </a:lnTo>
                    <a:lnTo>
                      <a:pt x="194" y="266"/>
                    </a:lnTo>
                    <a:lnTo>
                      <a:pt x="192" y="264"/>
                    </a:lnTo>
                    <a:lnTo>
                      <a:pt x="188" y="262"/>
                    </a:lnTo>
                    <a:lnTo>
                      <a:pt x="188" y="262"/>
                    </a:lnTo>
                    <a:lnTo>
                      <a:pt x="182" y="260"/>
                    </a:lnTo>
                    <a:lnTo>
                      <a:pt x="182" y="258"/>
                    </a:lnTo>
                    <a:lnTo>
                      <a:pt x="184" y="256"/>
                    </a:lnTo>
                    <a:lnTo>
                      <a:pt x="182" y="256"/>
                    </a:lnTo>
                    <a:lnTo>
                      <a:pt x="182" y="256"/>
                    </a:lnTo>
                    <a:lnTo>
                      <a:pt x="174" y="260"/>
                    </a:lnTo>
                    <a:lnTo>
                      <a:pt x="166" y="262"/>
                    </a:lnTo>
                    <a:lnTo>
                      <a:pt x="166" y="262"/>
                    </a:lnTo>
                    <a:lnTo>
                      <a:pt x="164" y="262"/>
                    </a:lnTo>
                    <a:lnTo>
                      <a:pt x="162" y="262"/>
                    </a:lnTo>
                    <a:lnTo>
                      <a:pt x="160" y="260"/>
                    </a:lnTo>
                    <a:lnTo>
                      <a:pt x="154" y="258"/>
                    </a:lnTo>
                    <a:lnTo>
                      <a:pt x="154" y="258"/>
                    </a:lnTo>
                    <a:lnTo>
                      <a:pt x="148" y="256"/>
                    </a:lnTo>
                    <a:lnTo>
                      <a:pt x="148" y="254"/>
                    </a:lnTo>
                    <a:lnTo>
                      <a:pt x="146" y="250"/>
                    </a:lnTo>
                    <a:lnTo>
                      <a:pt x="140" y="248"/>
                    </a:lnTo>
                    <a:lnTo>
                      <a:pt x="140" y="248"/>
                    </a:lnTo>
                    <a:lnTo>
                      <a:pt x="138" y="246"/>
                    </a:lnTo>
                    <a:lnTo>
                      <a:pt x="136" y="246"/>
                    </a:lnTo>
                    <a:lnTo>
                      <a:pt x="136" y="242"/>
                    </a:lnTo>
                    <a:lnTo>
                      <a:pt x="136" y="238"/>
                    </a:lnTo>
                    <a:lnTo>
                      <a:pt x="136" y="236"/>
                    </a:lnTo>
                    <a:lnTo>
                      <a:pt x="132" y="236"/>
                    </a:lnTo>
                    <a:lnTo>
                      <a:pt x="132" y="236"/>
                    </a:lnTo>
                    <a:lnTo>
                      <a:pt x="128" y="234"/>
                    </a:lnTo>
                    <a:lnTo>
                      <a:pt x="128" y="232"/>
                    </a:lnTo>
                    <a:lnTo>
                      <a:pt x="126" y="230"/>
                    </a:lnTo>
                    <a:lnTo>
                      <a:pt x="122" y="226"/>
                    </a:lnTo>
                    <a:lnTo>
                      <a:pt x="122" y="226"/>
                    </a:lnTo>
                    <a:lnTo>
                      <a:pt x="118" y="224"/>
                    </a:lnTo>
                    <a:lnTo>
                      <a:pt x="116" y="222"/>
                    </a:lnTo>
                    <a:lnTo>
                      <a:pt x="116" y="212"/>
                    </a:lnTo>
                    <a:lnTo>
                      <a:pt x="116" y="212"/>
                    </a:lnTo>
                    <a:lnTo>
                      <a:pt x="116" y="210"/>
                    </a:lnTo>
                    <a:lnTo>
                      <a:pt x="120" y="208"/>
                    </a:lnTo>
                    <a:lnTo>
                      <a:pt x="122" y="208"/>
                    </a:lnTo>
                    <a:lnTo>
                      <a:pt x="124" y="206"/>
                    </a:lnTo>
                    <a:lnTo>
                      <a:pt x="124" y="206"/>
                    </a:lnTo>
                    <a:lnTo>
                      <a:pt x="124" y="204"/>
                    </a:lnTo>
                    <a:lnTo>
                      <a:pt x="126" y="202"/>
                    </a:lnTo>
                    <a:lnTo>
                      <a:pt x="134" y="200"/>
                    </a:lnTo>
                    <a:lnTo>
                      <a:pt x="134" y="200"/>
                    </a:lnTo>
                    <a:lnTo>
                      <a:pt x="130" y="198"/>
                    </a:lnTo>
                    <a:lnTo>
                      <a:pt x="126" y="200"/>
                    </a:lnTo>
                    <a:lnTo>
                      <a:pt x="114" y="204"/>
                    </a:lnTo>
                    <a:lnTo>
                      <a:pt x="114" y="204"/>
                    </a:lnTo>
                    <a:lnTo>
                      <a:pt x="112" y="206"/>
                    </a:lnTo>
                    <a:lnTo>
                      <a:pt x="112" y="204"/>
                    </a:lnTo>
                    <a:lnTo>
                      <a:pt x="110" y="200"/>
                    </a:lnTo>
                    <a:lnTo>
                      <a:pt x="110" y="192"/>
                    </a:lnTo>
                    <a:lnTo>
                      <a:pt x="110" y="190"/>
                    </a:lnTo>
                    <a:lnTo>
                      <a:pt x="108" y="186"/>
                    </a:lnTo>
                    <a:lnTo>
                      <a:pt x="108" y="186"/>
                    </a:lnTo>
                    <a:lnTo>
                      <a:pt x="104" y="182"/>
                    </a:lnTo>
                    <a:lnTo>
                      <a:pt x="104" y="180"/>
                    </a:lnTo>
                    <a:lnTo>
                      <a:pt x="106" y="178"/>
                    </a:lnTo>
                    <a:lnTo>
                      <a:pt x="112" y="178"/>
                    </a:lnTo>
                    <a:lnTo>
                      <a:pt x="112" y="178"/>
                    </a:lnTo>
                    <a:lnTo>
                      <a:pt x="116" y="178"/>
                    </a:lnTo>
                    <a:lnTo>
                      <a:pt x="118" y="178"/>
                    </a:lnTo>
                    <a:lnTo>
                      <a:pt x="116" y="174"/>
                    </a:lnTo>
                    <a:lnTo>
                      <a:pt x="112" y="172"/>
                    </a:lnTo>
                    <a:lnTo>
                      <a:pt x="112" y="172"/>
                    </a:lnTo>
                    <a:lnTo>
                      <a:pt x="108" y="168"/>
                    </a:lnTo>
                    <a:lnTo>
                      <a:pt x="108" y="168"/>
                    </a:lnTo>
                    <a:lnTo>
                      <a:pt x="112" y="166"/>
                    </a:lnTo>
                    <a:lnTo>
                      <a:pt x="114" y="164"/>
                    </a:lnTo>
                    <a:lnTo>
                      <a:pt x="114" y="164"/>
                    </a:lnTo>
                    <a:lnTo>
                      <a:pt x="112" y="162"/>
                    </a:lnTo>
                    <a:lnTo>
                      <a:pt x="112" y="162"/>
                    </a:lnTo>
                    <a:lnTo>
                      <a:pt x="112" y="160"/>
                    </a:lnTo>
                    <a:lnTo>
                      <a:pt x="112" y="158"/>
                    </a:lnTo>
                    <a:lnTo>
                      <a:pt x="118" y="156"/>
                    </a:lnTo>
                    <a:lnTo>
                      <a:pt x="122" y="156"/>
                    </a:lnTo>
                    <a:lnTo>
                      <a:pt x="124" y="154"/>
                    </a:lnTo>
                    <a:lnTo>
                      <a:pt x="122" y="154"/>
                    </a:lnTo>
                    <a:lnTo>
                      <a:pt x="122" y="154"/>
                    </a:lnTo>
                    <a:lnTo>
                      <a:pt x="120" y="152"/>
                    </a:lnTo>
                    <a:lnTo>
                      <a:pt x="122" y="150"/>
                    </a:lnTo>
                    <a:lnTo>
                      <a:pt x="136" y="146"/>
                    </a:lnTo>
                    <a:lnTo>
                      <a:pt x="136" y="146"/>
                    </a:lnTo>
                    <a:lnTo>
                      <a:pt x="142" y="146"/>
                    </a:lnTo>
                    <a:lnTo>
                      <a:pt x="146" y="148"/>
                    </a:lnTo>
                    <a:lnTo>
                      <a:pt x="150" y="150"/>
                    </a:lnTo>
                    <a:lnTo>
                      <a:pt x="156" y="150"/>
                    </a:lnTo>
                    <a:lnTo>
                      <a:pt x="156" y="150"/>
                    </a:lnTo>
                    <a:lnTo>
                      <a:pt x="158" y="148"/>
                    </a:lnTo>
                    <a:lnTo>
                      <a:pt x="156" y="148"/>
                    </a:lnTo>
                    <a:lnTo>
                      <a:pt x="152" y="146"/>
                    </a:lnTo>
                    <a:lnTo>
                      <a:pt x="146" y="144"/>
                    </a:lnTo>
                    <a:lnTo>
                      <a:pt x="146" y="144"/>
                    </a:lnTo>
                    <a:lnTo>
                      <a:pt x="146" y="142"/>
                    </a:lnTo>
                    <a:lnTo>
                      <a:pt x="146" y="142"/>
                    </a:lnTo>
                    <a:lnTo>
                      <a:pt x="152" y="140"/>
                    </a:lnTo>
                    <a:lnTo>
                      <a:pt x="160" y="140"/>
                    </a:lnTo>
                    <a:lnTo>
                      <a:pt x="166" y="140"/>
                    </a:lnTo>
                    <a:lnTo>
                      <a:pt x="166" y="140"/>
                    </a:lnTo>
                    <a:lnTo>
                      <a:pt x="166" y="138"/>
                    </a:lnTo>
                    <a:lnTo>
                      <a:pt x="166" y="138"/>
                    </a:lnTo>
                    <a:lnTo>
                      <a:pt x="166" y="138"/>
                    </a:lnTo>
                    <a:lnTo>
                      <a:pt x="166" y="136"/>
                    </a:lnTo>
                    <a:lnTo>
                      <a:pt x="170" y="136"/>
                    </a:lnTo>
                    <a:lnTo>
                      <a:pt x="174" y="134"/>
                    </a:lnTo>
                    <a:lnTo>
                      <a:pt x="174" y="134"/>
                    </a:lnTo>
                    <a:lnTo>
                      <a:pt x="174" y="132"/>
                    </a:lnTo>
                    <a:lnTo>
                      <a:pt x="174" y="132"/>
                    </a:lnTo>
                    <a:lnTo>
                      <a:pt x="172" y="130"/>
                    </a:lnTo>
                    <a:lnTo>
                      <a:pt x="174" y="128"/>
                    </a:lnTo>
                    <a:lnTo>
                      <a:pt x="176" y="126"/>
                    </a:lnTo>
                    <a:lnTo>
                      <a:pt x="174" y="124"/>
                    </a:lnTo>
                    <a:lnTo>
                      <a:pt x="174" y="124"/>
                    </a:lnTo>
                    <a:lnTo>
                      <a:pt x="172" y="122"/>
                    </a:lnTo>
                    <a:lnTo>
                      <a:pt x="166" y="124"/>
                    </a:lnTo>
                    <a:lnTo>
                      <a:pt x="158" y="126"/>
                    </a:lnTo>
                    <a:lnTo>
                      <a:pt x="158" y="126"/>
                    </a:lnTo>
                    <a:lnTo>
                      <a:pt x="150" y="124"/>
                    </a:lnTo>
                    <a:lnTo>
                      <a:pt x="142" y="120"/>
                    </a:lnTo>
                    <a:lnTo>
                      <a:pt x="142" y="120"/>
                    </a:lnTo>
                    <a:lnTo>
                      <a:pt x="136" y="118"/>
                    </a:lnTo>
                    <a:lnTo>
                      <a:pt x="136" y="116"/>
                    </a:lnTo>
                    <a:lnTo>
                      <a:pt x="140" y="114"/>
                    </a:lnTo>
                    <a:lnTo>
                      <a:pt x="140" y="114"/>
                    </a:lnTo>
                    <a:lnTo>
                      <a:pt x="146" y="114"/>
                    </a:lnTo>
                    <a:lnTo>
                      <a:pt x="148" y="114"/>
                    </a:lnTo>
                    <a:lnTo>
                      <a:pt x="152" y="114"/>
                    </a:lnTo>
                    <a:lnTo>
                      <a:pt x="154" y="114"/>
                    </a:lnTo>
                    <a:lnTo>
                      <a:pt x="154" y="114"/>
                    </a:lnTo>
                    <a:lnTo>
                      <a:pt x="160" y="114"/>
                    </a:lnTo>
                    <a:lnTo>
                      <a:pt x="168" y="114"/>
                    </a:lnTo>
                    <a:lnTo>
                      <a:pt x="174" y="116"/>
                    </a:lnTo>
                    <a:lnTo>
                      <a:pt x="180" y="114"/>
                    </a:lnTo>
                    <a:lnTo>
                      <a:pt x="180" y="114"/>
                    </a:lnTo>
                    <a:lnTo>
                      <a:pt x="182" y="114"/>
                    </a:lnTo>
                    <a:lnTo>
                      <a:pt x="180" y="112"/>
                    </a:lnTo>
                    <a:lnTo>
                      <a:pt x="176" y="112"/>
                    </a:lnTo>
                    <a:lnTo>
                      <a:pt x="176" y="112"/>
                    </a:lnTo>
                    <a:lnTo>
                      <a:pt x="176" y="110"/>
                    </a:lnTo>
                    <a:lnTo>
                      <a:pt x="176" y="110"/>
                    </a:lnTo>
                    <a:lnTo>
                      <a:pt x="178" y="110"/>
                    </a:lnTo>
                    <a:lnTo>
                      <a:pt x="176" y="110"/>
                    </a:lnTo>
                    <a:lnTo>
                      <a:pt x="170" y="110"/>
                    </a:lnTo>
                    <a:lnTo>
                      <a:pt x="166" y="110"/>
                    </a:lnTo>
                    <a:lnTo>
                      <a:pt x="166" y="110"/>
                    </a:lnTo>
                    <a:lnTo>
                      <a:pt x="168" y="108"/>
                    </a:lnTo>
                    <a:lnTo>
                      <a:pt x="168" y="108"/>
                    </a:lnTo>
                    <a:lnTo>
                      <a:pt x="170" y="104"/>
                    </a:lnTo>
                    <a:lnTo>
                      <a:pt x="170" y="104"/>
                    </a:lnTo>
                    <a:lnTo>
                      <a:pt x="160" y="106"/>
                    </a:lnTo>
                    <a:lnTo>
                      <a:pt x="160" y="106"/>
                    </a:lnTo>
                    <a:lnTo>
                      <a:pt x="156" y="108"/>
                    </a:lnTo>
                    <a:lnTo>
                      <a:pt x="152" y="108"/>
                    </a:lnTo>
                    <a:lnTo>
                      <a:pt x="148" y="106"/>
                    </a:lnTo>
                    <a:lnTo>
                      <a:pt x="150" y="104"/>
                    </a:lnTo>
                    <a:lnTo>
                      <a:pt x="150" y="104"/>
                    </a:lnTo>
                    <a:lnTo>
                      <a:pt x="152" y="104"/>
                    </a:lnTo>
                    <a:lnTo>
                      <a:pt x="150" y="104"/>
                    </a:lnTo>
                    <a:lnTo>
                      <a:pt x="146" y="106"/>
                    </a:lnTo>
                    <a:lnTo>
                      <a:pt x="140" y="108"/>
                    </a:lnTo>
                    <a:lnTo>
                      <a:pt x="140" y="108"/>
                    </a:lnTo>
                    <a:lnTo>
                      <a:pt x="130" y="108"/>
                    </a:lnTo>
                    <a:lnTo>
                      <a:pt x="128" y="106"/>
                    </a:lnTo>
                    <a:lnTo>
                      <a:pt x="128" y="104"/>
                    </a:lnTo>
                    <a:lnTo>
                      <a:pt x="128" y="104"/>
                    </a:lnTo>
                    <a:lnTo>
                      <a:pt x="128" y="100"/>
                    </a:lnTo>
                    <a:lnTo>
                      <a:pt x="134" y="98"/>
                    </a:lnTo>
                    <a:lnTo>
                      <a:pt x="134" y="98"/>
                    </a:lnTo>
                    <a:lnTo>
                      <a:pt x="138" y="96"/>
                    </a:lnTo>
                    <a:lnTo>
                      <a:pt x="140" y="94"/>
                    </a:lnTo>
                    <a:lnTo>
                      <a:pt x="142" y="92"/>
                    </a:lnTo>
                    <a:lnTo>
                      <a:pt x="144" y="90"/>
                    </a:lnTo>
                    <a:lnTo>
                      <a:pt x="144" y="90"/>
                    </a:lnTo>
                    <a:lnTo>
                      <a:pt x="148" y="88"/>
                    </a:lnTo>
                    <a:lnTo>
                      <a:pt x="146" y="86"/>
                    </a:lnTo>
                    <a:lnTo>
                      <a:pt x="146" y="84"/>
                    </a:lnTo>
                    <a:lnTo>
                      <a:pt x="148" y="82"/>
                    </a:lnTo>
                    <a:lnTo>
                      <a:pt x="148" y="82"/>
                    </a:lnTo>
                    <a:lnTo>
                      <a:pt x="148" y="80"/>
                    </a:lnTo>
                    <a:lnTo>
                      <a:pt x="148" y="80"/>
                    </a:lnTo>
                    <a:lnTo>
                      <a:pt x="144" y="78"/>
                    </a:lnTo>
                    <a:lnTo>
                      <a:pt x="140" y="78"/>
                    </a:lnTo>
                    <a:lnTo>
                      <a:pt x="140" y="76"/>
                    </a:lnTo>
                    <a:lnTo>
                      <a:pt x="140" y="74"/>
                    </a:lnTo>
                    <a:lnTo>
                      <a:pt x="140" y="74"/>
                    </a:lnTo>
                    <a:lnTo>
                      <a:pt x="142" y="74"/>
                    </a:lnTo>
                    <a:lnTo>
                      <a:pt x="142" y="72"/>
                    </a:lnTo>
                    <a:lnTo>
                      <a:pt x="136" y="72"/>
                    </a:lnTo>
                    <a:lnTo>
                      <a:pt x="132" y="70"/>
                    </a:lnTo>
                    <a:lnTo>
                      <a:pt x="132" y="68"/>
                    </a:lnTo>
                    <a:lnTo>
                      <a:pt x="134" y="68"/>
                    </a:lnTo>
                    <a:lnTo>
                      <a:pt x="134" y="68"/>
                    </a:lnTo>
                    <a:lnTo>
                      <a:pt x="136" y="66"/>
                    </a:lnTo>
                    <a:lnTo>
                      <a:pt x="134" y="62"/>
                    </a:lnTo>
                    <a:lnTo>
                      <a:pt x="130" y="62"/>
                    </a:lnTo>
                    <a:lnTo>
                      <a:pt x="122" y="60"/>
                    </a:lnTo>
                    <a:lnTo>
                      <a:pt x="122" y="60"/>
                    </a:lnTo>
                    <a:lnTo>
                      <a:pt x="116" y="60"/>
                    </a:lnTo>
                    <a:lnTo>
                      <a:pt x="108" y="60"/>
                    </a:lnTo>
                    <a:lnTo>
                      <a:pt x="108" y="60"/>
                    </a:lnTo>
                    <a:lnTo>
                      <a:pt x="100" y="60"/>
                    </a:lnTo>
                    <a:lnTo>
                      <a:pt x="94" y="58"/>
                    </a:lnTo>
                    <a:lnTo>
                      <a:pt x="84" y="56"/>
                    </a:lnTo>
                    <a:lnTo>
                      <a:pt x="74" y="56"/>
                    </a:lnTo>
                    <a:lnTo>
                      <a:pt x="74" y="56"/>
                    </a:lnTo>
                    <a:lnTo>
                      <a:pt x="68" y="56"/>
                    </a:lnTo>
                    <a:lnTo>
                      <a:pt x="64" y="54"/>
                    </a:lnTo>
                    <a:lnTo>
                      <a:pt x="60" y="54"/>
                    </a:lnTo>
                    <a:lnTo>
                      <a:pt x="54" y="54"/>
                    </a:lnTo>
                    <a:lnTo>
                      <a:pt x="54" y="54"/>
                    </a:lnTo>
                    <a:lnTo>
                      <a:pt x="44" y="56"/>
                    </a:lnTo>
                    <a:lnTo>
                      <a:pt x="36" y="56"/>
                    </a:lnTo>
                    <a:lnTo>
                      <a:pt x="36" y="56"/>
                    </a:lnTo>
                    <a:lnTo>
                      <a:pt x="30" y="58"/>
                    </a:lnTo>
                    <a:lnTo>
                      <a:pt x="28" y="62"/>
                    </a:lnTo>
                    <a:lnTo>
                      <a:pt x="24" y="62"/>
                    </a:lnTo>
                    <a:lnTo>
                      <a:pt x="18" y="60"/>
                    </a:lnTo>
                    <a:lnTo>
                      <a:pt x="18" y="60"/>
                    </a:lnTo>
                    <a:lnTo>
                      <a:pt x="8" y="56"/>
                    </a:lnTo>
                    <a:lnTo>
                      <a:pt x="12" y="56"/>
                    </a:lnTo>
                    <a:lnTo>
                      <a:pt x="20" y="52"/>
                    </a:lnTo>
                    <a:lnTo>
                      <a:pt x="20" y="52"/>
                    </a:lnTo>
                    <a:lnTo>
                      <a:pt x="30" y="48"/>
                    </a:lnTo>
                    <a:lnTo>
                      <a:pt x="46" y="46"/>
                    </a:lnTo>
                    <a:lnTo>
                      <a:pt x="46" y="46"/>
                    </a:lnTo>
                    <a:lnTo>
                      <a:pt x="66" y="44"/>
                    </a:lnTo>
                    <a:lnTo>
                      <a:pt x="56" y="44"/>
                    </a:lnTo>
                    <a:lnTo>
                      <a:pt x="56" y="44"/>
                    </a:lnTo>
                    <a:lnTo>
                      <a:pt x="48" y="42"/>
                    </a:lnTo>
                    <a:lnTo>
                      <a:pt x="48" y="42"/>
                    </a:lnTo>
                    <a:lnTo>
                      <a:pt x="50" y="40"/>
                    </a:lnTo>
                    <a:lnTo>
                      <a:pt x="50" y="40"/>
                    </a:lnTo>
                    <a:lnTo>
                      <a:pt x="48" y="40"/>
                    </a:lnTo>
                    <a:lnTo>
                      <a:pt x="48" y="40"/>
                    </a:lnTo>
                    <a:lnTo>
                      <a:pt x="28" y="42"/>
                    </a:lnTo>
                    <a:lnTo>
                      <a:pt x="20" y="42"/>
                    </a:lnTo>
                    <a:lnTo>
                      <a:pt x="14" y="40"/>
                    </a:lnTo>
                    <a:lnTo>
                      <a:pt x="14" y="40"/>
                    </a:lnTo>
                    <a:lnTo>
                      <a:pt x="8" y="38"/>
                    </a:lnTo>
                    <a:lnTo>
                      <a:pt x="2" y="38"/>
                    </a:lnTo>
                    <a:lnTo>
                      <a:pt x="0" y="38"/>
                    </a:lnTo>
                    <a:lnTo>
                      <a:pt x="0" y="36"/>
                    </a:lnTo>
                    <a:lnTo>
                      <a:pt x="8" y="34"/>
                    </a:lnTo>
                    <a:lnTo>
                      <a:pt x="8" y="34"/>
                    </a:lnTo>
                    <a:lnTo>
                      <a:pt x="18" y="30"/>
                    </a:lnTo>
                    <a:lnTo>
                      <a:pt x="26" y="30"/>
                    </a:lnTo>
                    <a:lnTo>
                      <a:pt x="42" y="30"/>
                    </a:lnTo>
                    <a:lnTo>
                      <a:pt x="42" y="30"/>
                    </a:lnTo>
                    <a:lnTo>
                      <a:pt x="54" y="30"/>
                    </a:lnTo>
                    <a:lnTo>
                      <a:pt x="62" y="30"/>
                    </a:lnTo>
                    <a:lnTo>
                      <a:pt x="62" y="30"/>
                    </a:lnTo>
                    <a:lnTo>
                      <a:pt x="66" y="28"/>
                    </a:lnTo>
                    <a:lnTo>
                      <a:pt x="68" y="26"/>
                    </a:lnTo>
                    <a:lnTo>
                      <a:pt x="70" y="24"/>
                    </a:lnTo>
                    <a:lnTo>
                      <a:pt x="78" y="22"/>
                    </a:lnTo>
                    <a:lnTo>
                      <a:pt x="78" y="22"/>
                    </a:lnTo>
                    <a:lnTo>
                      <a:pt x="84" y="20"/>
                    </a:lnTo>
                    <a:lnTo>
                      <a:pt x="84" y="18"/>
                    </a:lnTo>
                    <a:lnTo>
                      <a:pt x="84" y="16"/>
                    </a:lnTo>
                    <a:lnTo>
                      <a:pt x="84" y="16"/>
                    </a:lnTo>
                    <a:lnTo>
                      <a:pt x="94" y="14"/>
                    </a:lnTo>
                    <a:lnTo>
                      <a:pt x="94" y="14"/>
                    </a:lnTo>
                    <a:lnTo>
                      <a:pt x="108" y="14"/>
                    </a:lnTo>
                    <a:lnTo>
                      <a:pt x="118" y="14"/>
                    </a:lnTo>
                    <a:lnTo>
                      <a:pt x="126" y="14"/>
                    </a:lnTo>
                    <a:lnTo>
                      <a:pt x="136" y="14"/>
                    </a:lnTo>
                    <a:lnTo>
                      <a:pt x="136" y="14"/>
                    </a:lnTo>
                    <a:lnTo>
                      <a:pt x="146" y="12"/>
                    </a:lnTo>
                    <a:lnTo>
                      <a:pt x="152" y="14"/>
                    </a:lnTo>
                    <a:lnTo>
                      <a:pt x="158" y="14"/>
                    </a:lnTo>
                    <a:lnTo>
                      <a:pt x="166" y="12"/>
                    </a:lnTo>
                    <a:lnTo>
                      <a:pt x="166"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9" name="Freeform 127">
                <a:extLst>
                  <a:ext uri="{FF2B5EF4-FFF2-40B4-BE49-F238E27FC236}">
                    <a16:creationId xmlns:a16="http://schemas.microsoft.com/office/drawing/2014/main" id="{7470575A-0B06-46BF-900B-8E0D70C95B3B}"/>
                  </a:ext>
                </a:extLst>
              </p:cNvPr>
              <p:cNvSpPr>
                <a:spLocks/>
              </p:cNvSpPr>
              <p:nvPr/>
            </p:nvSpPr>
            <p:spPr bwMode="auto">
              <a:xfrm>
                <a:off x="2844526" y="396734"/>
                <a:ext cx="51799" cy="20403"/>
              </a:xfrm>
              <a:custGeom>
                <a:avLst/>
                <a:gdLst/>
                <a:ahLst/>
                <a:cxnLst>
                  <a:cxn ang="0">
                    <a:pos x="24" y="2"/>
                  </a:cxn>
                  <a:cxn ang="0">
                    <a:pos x="24" y="2"/>
                  </a:cxn>
                  <a:cxn ang="0">
                    <a:pos x="16" y="2"/>
                  </a:cxn>
                  <a:cxn ang="0">
                    <a:pos x="16" y="2"/>
                  </a:cxn>
                  <a:cxn ang="0">
                    <a:pos x="6" y="0"/>
                  </a:cxn>
                  <a:cxn ang="0">
                    <a:pos x="6" y="0"/>
                  </a:cxn>
                  <a:cxn ang="0">
                    <a:pos x="2" y="2"/>
                  </a:cxn>
                  <a:cxn ang="0">
                    <a:pos x="2" y="2"/>
                  </a:cxn>
                  <a:cxn ang="0">
                    <a:pos x="2" y="2"/>
                  </a:cxn>
                  <a:cxn ang="0">
                    <a:pos x="0" y="6"/>
                  </a:cxn>
                  <a:cxn ang="0">
                    <a:pos x="4" y="8"/>
                  </a:cxn>
                  <a:cxn ang="0">
                    <a:pos x="4" y="8"/>
                  </a:cxn>
                  <a:cxn ang="0">
                    <a:pos x="6" y="8"/>
                  </a:cxn>
                  <a:cxn ang="0">
                    <a:pos x="10" y="10"/>
                  </a:cxn>
                  <a:cxn ang="0">
                    <a:pos x="10" y="10"/>
                  </a:cxn>
                  <a:cxn ang="0">
                    <a:pos x="14" y="12"/>
                  </a:cxn>
                  <a:cxn ang="0">
                    <a:pos x="18" y="12"/>
                  </a:cxn>
                  <a:cxn ang="0">
                    <a:pos x="18" y="12"/>
                  </a:cxn>
                  <a:cxn ang="0">
                    <a:pos x="24" y="14"/>
                  </a:cxn>
                  <a:cxn ang="0">
                    <a:pos x="32" y="12"/>
                  </a:cxn>
                  <a:cxn ang="0">
                    <a:pos x="32" y="12"/>
                  </a:cxn>
                  <a:cxn ang="0">
                    <a:pos x="34" y="12"/>
                  </a:cxn>
                  <a:cxn ang="0">
                    <a:pos x="36" y="10"/>
                  </a:cxn>
                  <a:cxn ang="0">
                    <a:pos x="36" y="8"/>
                  </a:cxn>
                  <a:cxn ang="0">
                    <a:pos x="34" y="6"/>
                  </a:cxn>
                  <a:cxn ang="0">
                    <a:pos x="34" y="6"/>
                  </a:cxn>
                  <a:cxn ang="0">
                    <a:pos x="28" y="4"/>
                  </a:cxn>
                  <a:cxn ang="0">
                    <a:pos x="24" y="2"/>
                  </a:cxn>
                  <a:cxn ang="0">
                    <a:pos x="24" y="2"/>
                  </a:cxn>
                </a:cxnLst>
                <a:rect l="0" t="0" r="r" b="b"/>
                <a:pathLst>
                  <a:path w="36" h="14">
                    <a:moveTo>
                      <a:pt x="24" y="2"/>
                    </a:moveTo>
                    <a:lnTo>
                      <a:pt x="24" y="2"/>
                    </a:lnTo>
                    <a:lnTo>
                      <a:pt x="16" y="2"/>
                    </a:lnTo>
                    <a:lnTo>
                      <a:pt x="16" y="2"/>
                    </a:lnTo>
                    <a:lnTo>
                      <a:pt x="6" y="0"/>
                    </a:lnTo>
                    <a:lnTo>
                      <a:pt x="6" y="0"/>
                    </a:lnTo>
                    <a:lnTo>
                      <a:pt x="2" y="2"/>
                    </a:lnTo>
                    <a:lnTo>
                      <a:pt x="2" y="2"/>
                    </a:lnTo>
                    <a:lnTo>
                      <a:pt x="2" y="2"/>
                    </a:lnTo>
                    <a:lnTo>
                      <a:pt x="0" y="6"/>
                    </a:lnTo>
                    <a:lnTo>
                      <a:pt x="4" y="8"/>
                    </a:lnTo>
                    <a:lnTo>
                      <a:pt x="4" y="8"/>
                    </a:lnTo>
                    <a:lnTo>
                      <a:pt x="6" y="8"/>
                    </a:lnTo>
                    <a:lnTo>
                      <a:pt x="10" y="10"/>
                    </a:lnTo>
                    <a:lnTo>
                      <a:pt x="10" y="10"/>
                    </a:lnTo>
                    <a:lnTo>
                      <a:pt x="14" y="12"/>
                    </a:lnTo>
                    <a:lnTo>
                      <a:pt x="18" y="12"/>
                    </a:lnTo>
                    <a:lnTo>
                      <a:pt x="18" y="12"/>
                    </a:lnTo>
                    <a:lnTo>
                      <a:pt x="24" y="14"/>
                    </a:lnTo>
                    <a:lnTo>
                      <a:pt x="32" y="12"/>
                    </a:lnTo>
                    <a:lnTo>
                      <a:pt x="32" y="12"/>
                    </a:lnTo>
                    <a:lnTo>
                      <a:pt x="34" y="12"/>
                    </a:lnTo>
                    <a:lnTo>
                      <a:pt x="36" y="10"/>
                    </a:lnTo>
                    <a:lnTo>
                      <a:pt x="36" y="8"/>
                    </a:lnTo>
                    <a:lnTo>
                      <a:pt x="34" y="6"/>
                    </a:lnTo>
                    <a:lnTo>
                      <a:pt x="34" y="6"/>
                    </a:lnTo>
                    <a:lnTo>
                      <a:pt x="28" y="4"/>
                    </a:lnTo>
                    <a:lnTo>
                      <a:pt x="24" y="2"/>
                    </a:lnTo>
                    <a:lnTo>
                      <a:pt x="24"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0" name="Freeform 129">
                <a:extLst>
                  <a:ext uri="{FF2B5EF4-FFF2-40B4-BE49-F238E27FC236}">
                    <a16:creationId xmlns:a16="http://schemas.microsoft.com/office/drawing/2014/main" id="{3FADCA78-B147-48FD-A6AC-1EEDB4450CD0}"/>
                  </a:ext>
                </a:extLst>
              </p:cNvPr>
              <p:cNvSpPr>
                <a:spLocks/>
              </p:cNvSpPr>
              <p:nvPr/>
            </p:nvSpPr>
            <p:spPr bwMode="auto">
              <a:xfrm>
                <a:off x="5115042" y="323869"/>
                <a:ext cx="152519" cy="64120"/>
              </a:xfrm>
              <a:custGeom>
                <a:avLst/>
                <a:gdLst/>
                <a:ahLst/>
                <a:cxnLst>
                  <a:cxn ang="0">
                    <a:pos x="102" y="34"/>
                  </a:cxn>
                  <a:cxn ang="0">
                    <a:pos x="74" y="30"/>
                  </a:cxn>
                  <a:cxn ang="0">
                    <a:pos x="68" y="28"/>
                  </a:cxn>
                  <a:cxn ang="0">
                    <a:pos x="52" y="18"/>
                  </a:cxn>
                  <a:cxn ang="0">
                    <a:pos x="52" y="16"/>
                  </a:cxn>
                  <a:cxn ang="0">
                    <a:pos x="54" y="10"/>
                  </a:cxn>
                  <a:cxn ang="0">
                    <a:pos x="54" y="10"/>
                  </a:cxn>
                  <a:cxn ang="0">
                    <a:pos x="56" y="6"/>
                  </a:cxn>
                  <a:cxn ang="0">
                    <a:pos x="60" y="4"/>
                  </a:cxn>
                  <a:cxn ang="0">
                    <a:pos x="58" y="4"/>
                  </a:cxn>
                  <a:cxn ang="0">
                    <a:pos x="36" y="0"/>
                  </a:cxn>
                  <a:cxn ang="0">
                    <a:pos x="32" y="2"/>
                  </a:cxn>
                  <a:cxn ang="0">
                    <a:pos x="26" y="2"/>
                  </a:cxn>
                  <a:cxn ang="0">
                    <a:pos x="20" y="4"/>
                  </a:cxn>
                  <a:cxn ang="0">
                    <a:pos x="18" y="6"/>
                  </a:cxn>
                  <a:cxn ang="0">
                    <a:pos x="18" y="8"/>
                  </a:cxn>
                  <a:cxn ang="0">
                    <a:pos x="12" y="12"/>
                  </a:cxn>
                  <a:cxn ang="0">
                    <a:pos x="10" y="18"/>
                  </a:cxn>
                  <a:cxn ang="0">
                    <a:pos x="6" y="18"/>
                  </a:cxn>
                  <a:cxn ang="0">
                    <a:pos x="2" y="20"/>
                  </a:cxn>
                  <a:cxn ang="0">
                    <a:pos x="0" y="26"/>
                  </a:cxn>
                  <a:cxn ang="0">
                    <a:pos x="2" y="28"/>
                  </a:cxn>
                  <a:cxn ang="0">
                    <a:pos x="6" y="28"/>
                  </a:cxn>
                  <a:cxn ang="0">
                    <a:pos x="12" y="26"/>
                  </a:cxn>
                  <a:cxn ang="0">
                    <a:pos x="14" y="28"/>
                  </a:cxn>
                  <a:cxn ang="0">
                    <a:pos x="18" y="28"/>
                  </a:cxn>
                  <a:cxn ang="0">
                    <a:pos x="20" y="30"/>
                  </a:cxn>
                  <a:cxn ang="0">
                    <a:pos x="22" y="32"/>
                  </a:cxn>
                  <a:cxn ang="0">
                    <a:pos x="26" y="30"/>
                  </a:cxn>
                  <a:cxn ang="0">
                    <a:pos x="28" y="32"/>
                  </a:cxn>
                  <a:cxn ang="0">
                    <a:pos x="30" y="34"/>
                  </a:cxn>
                  <a:cxn ang="0">
                    <a:pos x="34" y="36"/>
                  </a:cxn>
                  <a:cxn ang="0">
                    <a:pos x="34" y="38"/>
                  </a:cxn>
                  <a:cxn ang="0">
                    <a:pos x="32" y="38"/>
                  </a:cxn>
                  <a:cxn ang="0">
                    <a:pos x="32" y="38"/>
                  </a:cxn>
                  <a:cxn ang="0">
                    <a:pos x="30" y="42"/>
                  </a:cxn>
                  <a:cxn ang="0">
                    <a:pos x="32" y="44"/>
                  </a:cxn>
                  <a:cxn ang="0">
                    <a:pos x="40" y="42"/>
                  </a:cxn>
                  <a:cxn ang="0">
                    <a:pos x="46" y="44"/>
                  </a:cxn>
                  <a:cxn ang="0">
                    <a:pos x="52" y="44"/>
                  </a:cxn>
                  <a:cxn ang="0">
                    <a:pos x="56" y="42"/>
                  </a:cxn>
                  <a:cxn ang="0">
                    <a:pos x="56" y="42"/>
                  </a:cxn>
                  <a:cxn ang="0">
                    <a:pos x="62" y="42"/>
                  </a:cxn>
                  <a:cxn ang="0">
                    <a:pos x="68" y="42"/>
                  </a:cxn>
                  <a:cxn ang="0">
                    <a:pos x="68" y="42"/>
                  </a:cxn>
                  <a:cxn ang="0">
                    <a:pos x="72" y="38"/>
                  </a:cxn>
                  <a:cxn ang="0">
                    <a:pos x="80" y="40"/>
                  </a:cxn>
                  <a:cxn ang="0">
                    <a:pos x="88" y="42"/>
                  </a:cxn>
                  <a:cxn ang="0">
                    <a:pos x="88" y="40"/>
                  </a:cxn>
                  <a:cxn ang="0">
                    <a:pos x="86" y="38"/>
                  </a:cxn>
                  <a:cxn ang="0">
                    <a:pos x="92" y="38"/>
                  </a:cxn>
                  <a:cxn ang="0">
                    <a:pos x="96" y="38"/>
                  </a:cxn>
                  <a:cxn ang="0">
                    <a:pos x="106" y="36"/>
                  </a:cxn>
                  <a:cxn ang="0">
                    <a:pos x="102" y="34"/>
                  </a:cxn>
                </a:cxnLst>
                <a:rect l="0" t="0" r="r" b="b"/>
                <a:pathLst>
                  <a:path w="106" h="44">
                    <a:moveTo>
                      <a:pt x="102" y="34"/>
                    </a:moveTo>
                    <a:lnTo>
                      <a:pt x="102" y="34"/>
                    </a:lnTo>
                    <a:lnTo>
                      <a:pt x="82" y="32"/>
                    </a:lnTo>
                    <a:lnTo>
                      <a:pt x="74" y="30"/>
                    </a:lnTo>
                    <a:lnTo>
                      <a:pt x="68" y="28"/>
                    </a:lnTo>
                    <a:lnTo>
                      <a:pt x="68" y="28"/>
                    </a:lnTo>
                    <a:lnTo>
                      <a:pt x="56" y="22"/>
                    </a:lnTo>
                    <a:lnTo>
                      <a:pt x="52" y="18"/>
                    </a:lnTo>
                    <a:lnTo>
                      <a:pt x="52" y="16"/>
                    </a:lnTo>
                    <a:lnTo>
                      <a:pt x="52" y="16"/>
                    </a:lnTo>
                    <a:lnTo>
                      <a:pt x="54" y="12"/>
                    </a:lnTo>
                    <a:lnTo>
                      <a:pt x="54" y="10"/>
                    </a:lnTo>
                    <a:lnTo>
                      <a:pt x="54" y="10"/>
                    </a:lnTo>
                    <a:lnTo>
                      <a:pt x="54" y="10"/>
                    </a:lnTo>
                    <a:lnTo>
                      <a:pt x="54" y="8"/>
                    </a:lnTo>
                    <a:lnTo>
                      <a:pt x="56" y="6"/>
                    </a:lnTo>
                    <a:lnTo>
                      <a:pt x="60" y="4"/>
                    </a:lnTo>
                    <a:lnTo>
                      <a:pt x="60" y="4"/>
                    </a:lnTo>
                    <a:lnTo>
                      <a:pt x="58" y="4"/>
                    </a:lnTo>
                    <a:lnTo>
                      <a:pt x="58" y="4"/>
                    </a:lnTo>
                    <a:lnTo>
                      <a:pt x="48" y="2"/>
                    </a:lnTo>
                    <a:lnTo>
                      <a:pt x="36" y="0"/>
                    </a:lnTo>
                    <a:lnTo>
                      <a:pt x="36" y="0"/>
                    </a:lnTo>
                    <a:lnTo>
                      <a:pt x="32" y="2"/>
                    </a:lnTo>
                    <a:lnTo>
                      <a:pt x="26" y="2"/>
                    </a:lnTo>
                    <a:lnTo>
                      <a:pt x="26" y="2"/>
                    </a:lnTo>
                    <a:lnTo>
                      <a:pt x="22" y="2"/>
                    </a:lnTo>
                    <a:lnTo>
                      <a:pt x="20" y="4"/>
                    </a:lnTo>
                    <a:lnTo>
                      <a:pt x="18" y="4"/>
                    </a:lnTo>
                    <a:lnTo>
                      <a:pt x="18" y="6"/>
                    </a:lnTo>
                    <a:lnTo>
                      <a:pt x="18" y="6"/>
                    </a:lnTo>
                    <a:lnTo>
                      <a:pt x="18" y="8"/>
                    </a:lnTo>
                    <a:lnTo>
                      <a:pt x="18" y="8"/>
                    </a:lnTo>
                    <a:lnTo>
                      <a:pt x="12" y="12"/>
                    </a:lnTo>
                    <a:lnTo>
                      <a:pt x="12" y="12"/>
                    </a:lnTo>
                    <a:lnTo>
                      <a:pt x="10" y="18"/>
                    </a:lnTo>
                    <a:lnTo>
                      <a:pt x="8" y="18"/>
                    </a:lnTo>
                    <a:lnTo>
                      <a:pt x="6" y="18"/>
                    </a:lnTo>
                    <a:lnTo>
                      <a:pt x="6" y="18"/>
                    </a:lnTo>
                    <a:lnTo>
                      <a:pt x="2" y="20"/>
                    </a:lnTo>
                    <a:lnTo>
                      <a:pt x="0" y="22"/>
                    </a:lnTo>
                    <a:lnTo>
                      <a:pt x="0" y="26"/>
                    </a:lnTo>
                    <a:lnTo>
                      <a:pt x="0" y="28"/>
                    </a:lnTo>
                    <a:lnTo>
                      <a:pt x="2" y="28"/>
                    </a:lnTo>
                    <a:lnTo>
                      <a:pt x="2" y="28"/>
                    </a:lnTo>
                    <a:lnTo>
                      <a:pt x="6" y="28"/>
                    </a:lnTo>
                    <a:lnTo>
                      <a:pt x="10" y="26"/>
                    </a:lnTo>
                    <a:lnTo>
                      <a:pt x="12" y="26"/>
                    </a:lnTo>
                    <a:lnTo>
                      <a:pt x="14" y="28"/>
                    </a:lnTo>
                    <a:lnTo>
                      <a:pt x="14" y="28"/>
                    </a:lnTo>
                    <a:lnTo>
                      <a:pt x="16" y="30"/>
                    </a:lnTo>
                    <a:lnTo>
                      <a:pt x="18" y="28"/>
                    </a:lnTo>
                    <a:lnTo>
                      <a:pt x="20" y="28"/>
                    </a:lnTo>
                    <a:lnTo>
                      <a:pt x="20" y="30"/>
                    </a:lnTo>
                    <a:lnTo>
                      <a:pt x="20" y="30"/>
                    </a:lnTo>
                    <a:lnTo>
                      <a:pt x="22" y="32"/>
                    </a:lnTo>
                    <a:lnTo>
                      <a:pt x="24" y="30"/>
                    </a:lnTo>
                    <a:lnTo>
                      <a:pt x="26" y="30"/>
                    </a:lnTo>
                    <a:lnTo>
                      <a:pt x="28" y="32"/>
                    </a:lnTo>
                    <a:lnTo>
                      <a:pt x="28" y="32"/>
                    </a:lnTo>
                    <a:lnTo>
                      <a:pt x="28" y="34"/>
                    </a:lnTo>
                    <a:lnTo>
                      <a:pt x="30" y="34"/>
                    </a:lnTo>
                    <a:lnTo>
                      <a:pt x="34" y="34"/>
                    </a:lnTo>
                    <a:lnTo>
                      <a:pt x="34" y="36"/>
                    </a:lnTo>
                    <a:lnTo>
                      <a:pt x="34" y="36"/>
                    </a:lnTo>
                    <a:lnTo>
                      <a:pt x="34" y="38"/>
                    </a:lnTo>
                    <a:lnTo>
                      <a:pt x="32" y="38"/>
                    </a:lnTo>
                    <a:lnTo>
                      <a:pt x="32" y="38"/>
                    </a:lnTo>
                    <a:lnTo>
                      <a:pt x="32" y="38"/>
                    </a:lnTo>
                    <a:lnTo>
                      <a:pt x="32" y="38"/>
                    </a:lnTo>
                    <a:lnTo>
                      <a:pt x="30" y="40"/>
                    </a:lnTo>
                    <a:lnTo>
                      <a:pt x="30" y="42"/>
                    </a:lnTo>
                    <a:lnTo>
                      <a:pt x="30" y="42"/>
                    </a:lnTo>
                    <a:lnTo>
                      <a:pt x="32" y="44"/>
                    </a:lnTo>
                    <a:lnTo>
                      <a:pt x="32" y="44"/>
                    </a:lnTo>
                    <a:lnTo>
                      <a:pt x="40" y="42"/>
                    </a:lnTo>
                    <a:lnTo>
                      <a:pt x="44" y="42"/>
                    </a:lnTo>
                    <a:lnTo>
                      <a:pt x="46" y="44"/>
                    </a:lnTo>
                    <a:lnTo>
                      <a:pt x="46" y="44"/>
                    </a:lnTo>
                    <a:lnTo>
                      <a:pt x="52" y="44"/>
                    </a:lnTo>
                    <a:lnTo>
                      <a:pt x="56" y="44"/>
                    </a:lnTo>
                    <a:lnTo>
                      <a:pt x="56" y="42"/>
                    </a:lnTo>
                    <a:lnTo>
                      <a:pt x="56" y="42"/>
                    </a:lnTo>
                    <a:lnTo>
                      <a:pt x="56" y="42"/>
                    </a:lnTo>
                    <a:lnTo>
                      <a:pt x="56" y="42"/>
                    </a:lnTo>
                    <a:lnTo>
                      <a:pt x="62" y="42"/>
                    </a:lnTo>
                    <a:lnTo>
                      <a:pt x="66" y="42"/>
                    </a:lnTo>
                    <a:lnTo>
                      <a:pt x="68" y="42"/>
                    </a:lnTo>
                    <a:lnTo>
                      <a:pt x="68" y="42"/>
                    </a:lnTo>
                    <a:lnTo>
                      <a:pt x="68" y="42"/>
                    </a:lnTo>
                    <a:lnTo>
                      <a:pt x="68" y="40"/>
                    </a:lnTo>
                    <a:lnTo>
                      <a:pt x="72" y="38"/>
                    </a:lnTo>
                    <a:lnTo>
                      <a:pt x="76" y="38"/>
                    </a:lnTo>
                    <a:lnTo>
                      <a:pt x="80" y="40"/>
                    </a:lnTo>
                    <a:lnTo>
                      <a:pt x="80" y="40"/>
                    </a:lnTo>
                    <a:lnTo>
                      <a:pt x="88" y="42"/>
                    </a:lnTo>
                    <a:lnTo>
                      <a:pt x="88" y="42"/>
                    </a:lnTo>
                    <a:lnTo>
                      <a:pt x="88" y="40"/>
                    </a:lnTo>
                    <a:lnTo>
                      <a:pt x="88" y="40"/>
                    </a:lnTo>
                    <a:lnTo>
                      <a:pt x="86" y="38"/>
                    </a:lnTo>
                    <a:lnTo>
                      <a:pt x="88" y="38"/>
                    </a:lnTo>
                    <a:lnTo>
                      <a:pt x="92" y="38"/>
                    </a:lnTo>
                    <a:lnTo>
                      <a:pt x="92" y="38"/>
                    </a:lnTo>
                    <a:lnTo>
                      <a:pt x="96" y="38"/>
                    </a:lnTo>
                    <a:lnTo>
                      <a:pt x="102" y="38"/>
                    </a:lnTo>
                    <a:lnTo>
                      <a:pt x="106" y="36"/>
                    </a:lnTo>
                    <a:lnTo>
                      <a:pt x="102" y="34"/>
                    </a:lnTo>
                    <a:lnTo>
                      <a:pt x="102" y="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1" name="Freeform 130">
                <a:extLst>
                  <a:ext uri="{FF2B5EF4-FFF2-40B4-BE49-F238E27FC236}">
                    <a16:creationId xmlns:a16="http://schemas.microsoft.com/office/drawing/2014/main" id="{CA855319-AB53-4B51-8F6D-FF86B4C67230}"/>
                  </a:ext>
                </a:extLst>
              </p:cNvPr>
              <p:cNvSpPr>
                <a:spLocks/>
              </p:cNvSpPr>
              <p:nvPr/>
            </p:nvSpPr>
            <p:spPr bwMode="auto">
              <a:xfrm>
                <a:off x="5149573" y="268491"/>
                <a:ext cx="227340" cy="55378"/>
              </a:xfrm>
              <a:custGeom>
                <a:avLst/>
                <a:gdLst/>
                <a:ahLst/>
                <a:cxnLst>
                  <a:cxn ang="0">
                    <a:pos x="4" y="38"/>
                  </a:cxn>
                  <a:cxn ang="0">
                    <a:pos x="22" y="38"/>
                  </a:cxn>
                  <a:cxn ang="0">
                    <a:pos x="30" y="38"/>
                  </a:cxn>
                  <a:cxn ang="0">
                    <a:pos x="36" y="38"/>
                  </a:cxn>
                  <a:cxn ang="0">
                    <a:pos x="38" y="32"/>
                  </a:cxn>
                  <a:cxn ang="0">
                    <a:pos x="44" y="32"/>
                  </a:cxn>
                  <a:cxn ang="0">
                    <a:pos x="52" y="32"/>
                  </a:cxn>
                  <a:cxn ang="0">
                    <a:pos x="50" y="30"/>
                  </a:cxn>
                  <a:cxn ang="0">
                    <a:pos x="58" y="30"/>
                  </a:cxn>
                  <a:cxn ang="0">
                    <a:pos x="64" y="30"/>
                  </a:cxn>
                  <a:cxn ang="0">
                    <a:pos x="64" y="28"/>
                  </a:cxn>
                  <a:cxn ang="0">
                    <a:pos x="64" y="28"/>
                  </a:cxn>
                  <a:cxn ang="0">
                    <a:pos x="74" y="28"/>
                  </a:cxn>
                  <a:cxn ang="0">
                    <a:pos x="74" y="26"/>
                  </a:cxn>
                  <a:cxn ang="0">
                    <a:pos x="74" y="24"/>
                  </a:cxn>
                  <a:cxn ang="0">
                    <a:pos x="82" y="24"/>
                  </a:cxn>
                  <a:cxn ang="0">
                    <a:pos x="88" y="24"/>
                  </a:cxn>
                  <a:cxn ang="0">
                    <a:pos x="88" y="22"/>
                  </a:cxn>
                  <a:cxn ang="0">
                    <a:pos x="88" y="20"/>
                  </a:cxn>
                  <a:cxn ang="0">
                    <a:pos x="100" y="20"/>
                  </a:cxn>
                  <a:cxn ang="0">
                    <a:pos x="104" y="20"/>
                  </a:cxn>
                  <a:cxn ang="0">
                    <a:pos x="110" y="18"/>
                  </a:cxn>
                  <a:cxn ang="0">
                    <a:pos x="116" y="18"/>
                  </a:cxn>
                  <a:cxn ang="0">
                    <a:pos x="114" y="18"/>
                  </a:cxn>
                  <a:cxn ang="0">
                    <a:pos x="116" y="16"/>
                  </a:cxn>
                  <a:cxn ang="0">
                    <a:pos x="130" y="16"/>
                  </a:cxn>
                  <a:cxn ang="0">
                    <a:pos x="132" y="16"/>
                  </a:cxn>
                  <a:cxn ang="0">
                    <a:pos x="134" y="14"/>
                  </a:cxn>
                  <a:cxn ang="0">
                    <a:pos x="140" y="14"/>
                  </a:cxn>
                  <a:cxn ang="0">
                    <a:pos x="148" y="14"/>
                  </a:cxn>
                  <a:cxn ang="0">
                    <a:pos x="148" y="14"/>
                  </a:cxn>
                  <a:cxn ang="0">
                    <a:pos x="150" y="12"/>
                  </a:cxn>
                  <a:cxn ang="0">
                    <a:pos x="158" y="10"/>
                  </a:cxn>
                  <a:cxn ang="0">
                    <a:pos x="158" y="6"/>
                  </a:cxn>
                  <a:cxn ang="0">
                    <a:pos x="154" y="2"/>
                  </a:cxn>
                  <a:cxn ang="0">
                    <a:pos x="140" y="4"/>
                  </a:cxn>
                  <a:cxn ang="0">
                    <a:pos x="130" y="6"/>
                  </a:cxn>
                  <a:cxn ang="0">
                    <a:pos x="116" y="8"/>
                  </a:cxn>
                  <a:cxn ang="0">
                    <a:pos x="90" y="6"/>
                  </a:cxn>
                  <a:cxn ang="0">
                    <a:pos x="90" y="8"/>
                  </a:cxn>
                  <a:cxn ang="0">
                    <a:pos x="90" y="8"/>
                  </a:cxn>
                  <a:cxn ang="0">
                    <a:pos x="82" y="10"/>
                  </a:cxn>
                  <a:cxn ang="0">
                    <a:pos x="74" y="10"/>
                  </a:cxn>
                  <a:cxn ang="0">
                    <a:pos x="74" y="10"/>
                  </a:cxn>
                  <a:cxn ang="0">
                    <a:pos x="58" y="10"/>
                  </a:cxn>
                  <a:cxn ang="0">
                    <a:pos x="58" y="10"/>
                  </a:cxn>
                  <a:cxn ang="0">
                    <a:pos x="58" y="12"/>
                  </a:cxn>
                  <a:cxn ang="0">
                    <a:pos x="48" y="14"/>
                  </a:cxn>
                  <a:cxn ang="0">
                    <a:pos x="36" y="18"/>
                  </a:cxn>
                  <a:cxn ang="0">
                    <a:pos x="38" y="18"/>
                  </a:cxn>
                  <a:cxn ang="0">
                    <a:pos x="18" y="20"/>
                  </a:cxn>
                  <a:cxn ang="0">
                    <a:pos x="16" y="22"/>
                  </a:cxn>
                  <a:cxn ang="0">
                    <a:pos x="16" y="22"/>
                  </a:cxn>
                  <a:cxn ang="0">
                    <a:pos x="8" y="26"/>
                  </a:cxn>
                  <a:cxn ang="0">
                    <a:pos x="2" y="28"/>
                  </a:cxn>
                  <a:cxn ang="0">
                    <a:pos x="2" y="30"/>
                  </a:cxn>
                  <a:cxn ang="0">
                    <a:pos x="0" y="36"/>
                  </a:cxn>
                  <a:cxn ang="0">
                    <a:pos x="4" y="38"/>
                  </a:cxn>
                </a:cxnLst>
                <a:rect l="0" t="0" r="r" b="b"/>
                <a:pathLst>
                  <a:path w="158" h="38">
                    <a:moveTo>
                      <a:pt x="4" y="38"/>
                    </a:moveTo>
                    <a:lnTo>
                      <a:pt x="4" y="38"/>
                    </a:lnTo>
                    <a:lnTo>
                      <a:pt x="14" y="36"/>
                    </a:lnTo>
                    <a:lnTo>
                      <a:pt x="22" y="38"/>
                    </a:lnTo>
                    <a:lnTo>
                      <a:pt x="22" y="38"/>
                    </a:lnTo>
                    <a:lnTo>
                      <a:pt x="30" y="38"/>
                    </a:lnTo>
                    <a:lnTo>
                      <a:pt x="36" y="38"/>
                    </a:lnTo>
                    <a:lnTo>
                      <a:pt x="36" y="38"/>
                    </a:lnTo>
                    <a:lnTo>
                      <a:pt x="40" y="34"/>
                    </a:lnTo>
                    <a:lnTo>
                      <a:pt x="38" y="32"/>
                    </a:lnTo>
                    <a:lnTo>
                      <a:pt x="38" y="32"/>
                    </a:lnTo>
                    <a:lnTo>
                      <a:pt x="44" y="32"/>
                    </a:lnTo>
                    <a:lnTo>
                      <a:pt x="50" y="32"/>
                    </a:lnTo>
                    <a:lnTo>
                      <a:pt x="52" y="32"/>
                    </a:lnTo>
                    <a:lnTo>
                      <a:pt x="52" y="32"/>
                    </a:lnTo>
                    <a:lnTo>
                      <a:pt x="50" y="30"/>
                    </a:lnTo>
                    <a:lnTo>
                      <a:pt x="52" y="30"/>
                    </a:lnTo>
                    <a:lnTo>
                      <a:pt x="58" y="30"/>
                    </a:lnTo>
                    <a:lnTo>
                      <a:pt x="62" y="30"/>
                    </a:lnTo>
                    <a:lnTo>
                      <a:pt x="64" y="30"/>
                    </a:lnTo>
                    <a:lnTo>
                      <a:pt x="64" y="28"/>
                    </a:lnTo>
                    <a:lnTo>
                      <a:pt x="64" y="28"/>
                    </a:lnTo>
                    <a:lnTo>
                      <a:pt x="64" y="28"/>
                    </a:lnTo>
                    <a:lnTo>
                      <a:pt x="64" y="28"/>
                    </a:lnTo>
                    <a:lnTo>
                      <a:pt x="70" y="28"/>
                    </a:lnTo>
                    <a:lnTo>
                      <a:pt x="74" y="28"/>
                    </a:lnTo>
                    <a:lnTo>
                      <a:pt x="76" y="28"/>
                    </a:lnTo>
                    <a:lnTo>
                      <a:pt x="74" y="26"/>
                    </a:lnTo>
                    <a:lnTo>
                      <a:pt x="74" y="26"/>
                    </a:lnTo>
                    <a:lnTo>
                      <a:pt x="74" y="24"/>
                    </a:lnTo>
                    <a:lnTo>
                      <a:pt x="76" y="24"/>
                    </a:lnTo>
                    <a:lnTo>
                      <a:pt x="82" y="24"/>
                    </a:lnTo>
                    <a:lnTo>
                      <a:pt x="86" y="24"/>
                    </a:lnTo>
                    <a:lnTo>
                      <a:pt x="88" y="24"/>
                    </a:lnTo>
                    <a:lnTo>
                      <a:pt x="88" y="22"/>
                    </a:lnTo>
                    <a:lnTo>
                      <a:pt x="88" y="22"/>
                    </a:lnTo>
                    <a:lnTo>
                      <a:pt x="86" y="20"/>
                    </a:lnTo>
                    <a:lnTo>
                      <a:pt x="88" y="20"/>
                    </a:lnTo>
                    <a:lnTo>
                      <a:pt x="94" y="20"/>
                    </a:lnTo>
                    <a:lnTo>
                      <a:pt x="100" y="20"/>
                    </a:lnTo>
                    <a:lnTo>
                      <a:pt x="104" y="20"/>
                    </a:lnTo>
                    <a:lnTo>
                      <a:pt x="104" y="20"/>
                    </a:lnTo>
                    <a:lnTo>
                      <a:pt x="106" y="18"/>
                    </a:lnTo>
                    <a:lnTo>
                      <a:pt x="110" y="18"/>
                    </a:lnTo>
                    <a:lnTo>
                      <a:pt x="114" y="18"/>
                    </a:lnTo>
                    <a:lnTo>
                      <a:pt x="116" y="18"/>
                    </a:lnTo>
                    <a:lnTo>
                      <a:pt x="114" y="18"/>
                    </a:lnTo>
                    <a:lnTo>
                      <a:pt x="114" y="18"/>
                    </a:lnTo>
                    <a:lnTo>
                      <a:pt x="116" y="16"/>
                    </a:lnTo>
                    <a:lnTo>
                      <a:pt x="116" y="16"/>
                    </a:lnTo>
                    <a:lnTo>
                      <a:pt x="124" y="16"/>
                    </a:lnTo>
                    <a:lnTo>
                      <a:pt x="130" y="16"/>
                    </a:lnTo>
                    <a:lnTo>
                      <a:pt x="132" y="16"/>
                    </a:lnTo>
                    <a:lnTo>
                      <a:pt x="132" y="16"/>
                    </a:lnTo>
                    <a:lnTo>
                      <a:pt x="132" y="16"/>
                    </a:lnTo>
                    <a:lnTo>
                      <a:pt x="134" y="14"/>
                    </a:lnTo>
                    <a:lnTo>
                      <a:pt x="134" y="14"/>
                    </a:lnTo>
                    <a:lnTo>
                      <a:pt x="140" y="14"/>
                    </a:lnTo>
                    <a:lnTo>
                      <a:pt x="146" y="16"/>
                    </a:lnTo>
                    <a:lnTo>
                      <a:pt x="148" y="14"/>
                    </a:lnTo>
                    <a:lnTo>
                      <a:pt x="148" y="14"/>
                    </a:lnTo>
                    <a:lnTo>
                      <a:pt x="148" y="14"/>
                    </a:lnTo>
                    <a:lnTo>
                      <a:pt x="148" y="12"/>
                    </a:lnTo>
                    <a:lnTo>
                      <a:pt x="150" y="12"/>
                    </a:lnTo>
                    <a:lnTo>
                      <a:pt x="154" y="12"/>
                    </a:lnTo>
                    <a:lnTo>
                      <a:pt x="158" y="10"/>
                    </a:lnTo>
                    <a:lnTo>
                      <a:pt x="158" y="8"/>
                    </a:lnTo>
                    <a:lnTo>
                      <a:pt x="158" y="6"/>
                    </a:lnTo>
                    <a:lnTo>
                      <a:pt x="158" y="6"/>
                    </a:lnTo>
                    <a:lnTo>
                      <a:pt x="154" y="2"/>
                    </a:lnTo>
                    <a:lnTo>
                      <a:pt x="148" y="0"/>
                    </a:lnTo>
                    <a:lnTo>
                      <a:pt x="140" y="4"/>
                    </a:lnTo>
                    <a:lnTo>
                      <a:pt x="140" y="4"/>
                    </a:lnTo>
                    <a:lnTo>
                      <a:pt x="130" y="6"/>
                    </a:lnTo>
                    <a:lnTo>
                      <a:pt x="116" y="8"/>
                    </a:lnTo>
                    <a:lnTo>
                      <a:pt x="116" y="8"/>
                    </a:lnTo>
                    <a:lnTo>
                      <a:pt x="98" y="8"/>
                    </a:lnTo>
                    <a:lnTo>
                      <a:pt x="90" y="6"/>
                    </a:lnTo>
                    <a:lnTo>
                      <a:pt x="88" y="8"/>
                    </a:lnTo>
                    <a:lnTo>
                      <a:pt x="90" y="8"/>
                    </a:lnTo>
                    <a:lnTo>
                      <a:pt x="90" y="8"/>
                    </a:lnTo>
                    <a:lnTo>
                      <a:pt x="90" y="8"/>
                    </a:lnTo>
                    <a:lnTo>
                      <a:pt x="88" y="10"/>
                    </a:lnTo>
                    <a:lnTo>
                      <a:pt x="82" y="10"/>
                    </a:lnTo>
                    <a:lnTo>
                      <a:pt x="74" y="10"/>
                    </a:lnTo>
                    <a:lnTo>
                      <a:pt x="74" y="10"/>
                    </a:lnTo>
                    <a:lnTo>
                      <a:pt x="74" y="10"/>
                    </a:lnTo>
                    <a:lnTo>
                      <a:pt x="74" y="10"/>
                    </a:lnTo>
                    <a:lnTo>
                      <a:pt x="64" y="10"/>
                    </a:lnTo>
                    <a:lnTo>
                      <a:pt x="58" y="10"/>
                    </a:lnTo>
                    <a:lnTo>
                      <a:pt x="56" y="10"/>
                    </a:lnTo>
                    <a:lnTo>
                      <a:pt x="58" y="10"/>
                    </a:lnTo>
                    <a:lnTo>
                      <a:pt x="58" y="10"/>
                    </a:lnTo>
                    <a:lnTo>
                      <a:pt x="58" y="12"/>
                    </a:lnTo>
                    <a:lnTo>
                      <a:pt x="56" y="12"/>
                    </a:lnTo>
                    <a:lnTo>
                      <a:pt x="48" y="14"/>
                    </a:lnTo>
                    <a:lnTo>
                      <a:pt x="38" y="16"/>
                    </a:lnTo>
                    <a:lnTo>
                      <a:pt x="36" y="18"/>
                    </a:lnTo>
                    <a:lnTo>
                      <a:pt x="38" y="18"/>
                    </a:lnTo>
                    <a:lnTo>
                      <a:pt x="38" y="18"/>
                    </a:lnTo>
                    <a:lnTo>
                      <a:pt x="28" y="18"/>
                    </a:lnTo>
                    <a:lnTo>
                      <a:pt x="18" y="20"/>
                    </a:lnTo>
                    <a:lnTo>
                      <a:pt x="16" y="20"/>
                    </a:lnTo>
                    <a:lnTo>
                      <a:pt x="16" y="22"/>
                    </a:lnTo>
                    <a:lnTo>
                      <a:pt x="16" y="22"/>
                    </a:lnTo>
                    <a:lnTo>
                      <a:pt x="16" y="22"/>
                    </a:lnTo>
                    <a:lnTo>
                      <a:pt x="14" y="24"/>
                    </a:lnTo>
                    <a:lnTo>
                      <a:pt x="8" y="26"/>
                    </a:lnTo>
                    <a:lnTo>
                      <a:pt x="4" y="28"/>
                    </a:lnTo>
                    <a:lnTo>
                      <a:pt x="2" y="28"/>
                    </a:lnTo>
                    <a:lnTo>
                      <a:pt x="2" y="30"/>
                    </a:lnTo>
                    <a:lnTo>
                      <a:pt x="2" y="30"/>
                    </a:lnTo>
                    <a:lnTo>
                      <a:pt x="2" y="32"/>
                    </a:lnTo>
                    <a:lnTo>
                      <a:pt x="0" y="36"/>
                    </a:lnTo>
                    <a:lnTo>
                      <a:pt x="0" y="38"/>
                    </a:lnTo>
                    <a:lnTo>
                      <a:pt x="4" y="38"/>
                    </a:lnTo>
                    <a:lnTo>
                      <a:pt x="4" y="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2" name="Freeform 132">
                <a:extLst>
                  <a:ext uri="{FF2B5EF4-FFF2-40B4-BE49-F238E27FC236}">
                    <a16:creationId xmlns:a16="http://schemas.microsoft.com/office/drawing/2014/main" id="{02A3BD70-E5F7-4CB8-B53E-04FEDBE9BE79}"/>
                  </a:ext>
                </a:extLst>
              </p:cNvPr>
              <p:cNvSpPr>
                <a:spLocks/>
              </p:cNvSpPr>
              <p:nvPr/>
            </p:nvSpPr>
            <p:spPr bwMode="auto">
              <a:xfrm>
                <a:off x="8525133" y="2772166"/>
                <a:ext cx="129499" cy="75782"/>
              </a:xfrm>
              <a:custGeom>
                <a:avLst/>
                <a:gdLst/>
                <a:ahLst/>
                <a:cxnLst>
                  <a:cxn ang="0">
                    <a:pos x="10" y="42"/>
                  </a:cxn>
                  <a:cxn ang="0">
                    <a:pos x="0" y="34"/>
                  </a:cxn>
                  <a:cxn ang="0">
                    <a:pos x="2" y="30"/>
                  </a:cxn>
                  <a:cxn ang="0">
                    <a:pos x="10" y="28"/>
                  </a:cxn>
                  <a:cxn ang="0">
                    <a:pos x="18" y="28"/>
                  </a:cxn>
                  <a:cxn ang="0">
                    <a:pos x="22" y="26"/>
                  </a:cxn>
                  <a:cxn ang="0">
                    <a:pos x="24" y="28"/>
                  </a:cxn>
                  <a:cxn ang="0">
                    <a:pos x="26" y="26"/>
                  </a:cxn>
                  <a:cxn ang="0">
                    <a:pos x="30" y="22"/>
                  </a:cxn>
                  <a:cxn ang="0">
                    <a:pos x="32" y="20"/>
                  </a:cxn>
                  <a:cxn ang="0">
                    <a:pos x="34" y="20"/>
                  </a:cxn>
                  <a:cxn ang="0">
                    <a:pos x="34" y="24"/>
                  </a:cxn>
                  <a:cxn ang="0">
                    <a:pos x="36" y="26"/>
                  </a:cxn>
                  <a:cxn ang="0">
                    <a:pos x="42" y="24"/>
                  </a:cxn>
                  <a:cxn ang="0">
                    <a:pos x="48" y="26"/>
                  </a:cxn>
                  <a:cxn ang="0">
                    <a:pos x="54" y="22"/>
                  </a:cxn>
                  <a:cxn ang="0">
                    <a:pos x="64" y="18"/>
                  </a:cxn>
                  <a:cxn ang="0">
                    <a:pos x="66" y="16"/>
                  </a:cxn>
                  <a:cxn ang="0">
                    <a:pos x="66" y="14"/>
                  </a:cxn>
                  <a:cxn ang="0">
                    <a:pos x="72" y="12"/>
                  </a:cxn>
                  <a:cxn ang="0">
                    <a:pos x="70" y="8"/>
                  </a:cxn>
                  <a:cxn ang="0">
                    <a:pos x="66" y="0"/>
                  </a:cxn>
                  <a:cxn ang="0">
                    <a:pos x="70" y="0"/>
                  </a:cxn>
                  <a:cxn ang="0">
                    <a:pos x="76" y="2"/>
                  </a:cxn>
                  <a:cxn ang="0">
                    <a:pos x="80" y="2"/>
                  </a:cxn>
                  <a:cxn ang="0">
                    <a:pos x="82" y="0"/>
                  </a:cxn>
                  <a:cxn ang="0">
                    <a:pos x="86" y="2"/>
                  </a:cxn>
                  <a:cxn ang="0">
                    <a:pos x="86" y="4"/>
                  </a:cxn>
                  <a:cxn ang="0">
                    <a:pos x="88" y="6"/>
                  </a:cxn>
                  <a:cxn ang="0">
                    <a:pos x="90" y="12"/>
                  </a:cxn>
                  <a:cxn ang="0">
                    <a:pos x="88" y="16"/>
                  </a:cxn>
                  <a:cxn ang="0">
                    <a:pos x="84" y="20"/>
                  </a:cxn>
                  <a:cxn ang="0">
                    <a:pos x="86" y="26"/>
                  </a:cxn>
                  <a:cxn ang="0">
                    <a:pos x="80" y="32"/>
                  </a:cxn>
                  <a:cxn ang="0">
                    <a:pos x="80" y="32"/>
                  </a:cxn>
                  <a:cxn ang="0">
                    <a:pos x="76" y="28"/>
                  </a:cxn>
                  <a:cxn ang="0">
                    <a:pos x="74" y="30"/>
                  </a:cxn>
                  <a:cxn ang="0">
                    <a:pos x="76" y="32"/>
                  </a:cxn>
                  <a:cxn ang="0">
                    <a:pos x="74" y="36"/>
                  </a:cxn>
                  <a:cxn ang="0">
                    <a:pos x="66" y="44"/>
                  </a:cxn>
                  <a:cxn ang="0">
                    <a:pos x="58" y="46"/>
                  </a:cxn>
                  <a:cxn ang="0">
                    <a:pos x="54" y="48"/>
                  </a:cxn>
                  <a:cxn ang="0">
                    <a:pos x="46" y="52"/>
                  </a:cxn>
                  <a:cxn ang="0">
                    <a:pos x="38" y="52"/>
                  </a:cxn>
                  <a:cxn ang="0">
                    <a:pos x="34" y="52"/>
                  </a:cxn>
                  <a:cxn ang="0">
                    <a:pos x="26" y="48"/>
                  </a:cxn>
                  <a:cxn ang="0">
                    <a:pos x="22" y="50"/>
                  </a:cxn>
                  <a:cxn ang="0">
                    <a:pos x="16" y="50"/>
                  </a:cxn>
                  <a:cxn ang="0">
                    <a:pos x="10" y="42"/>
                  </a:cxn>
                </a:cxnLst>
                <a:rect l="0" t="0" r="r" b="b"/>
                <a:pathLst>
                  <a:path w="90" h="52">
                    <a:moveTo>
                      <a:pt x="10" y="42"/>
                    </a:moveTo>
                    <a:lnTo>
                      <a:pt x="10" y="42"/>
                    </a:lnTo>
                    <a:lnTo>
                      <a:pt x="2" y="36"/>
                    </a:lnTo>
                    <a:lnTo>
                      <a:pt x="0" y="34"/>
                    </a:lnTo>
                    <a:lnTo>
                      <a:pt x="2" y="30"/>
                    </a:lnTo>
                    <a:lnTo>
                      <a:pt x="2" y="30"/>
                    </a:lnTo>
                    <a:lnTo>
                      <a:pt x="6" y="28"/>
                    </a:lnTo>
                    <a:lnTo>
                      <a:pt x="10" y="28"/>
                    </a:lnTo>
                    <a:lnTo>
                      <a:pt x="14" y="30"/>
                    </a:lnTo>
                    <a:lnTo>
                      <a:pt x="18" y="28"/>
                    </a:lnTo>
                    <a:lnTo>
                      <a:pt x="18" y="28"/>
                    </a:lnTo>
                    <a:lnTo>
                      <a:pt x="22" y="26"/>
                    </a:lnTo>
                    <a:lnTo>
                      <a:pt x="22" y="28"/>
                    </a:lnTo>
                    <a:lnTo>
                      <a:pt x="24" y="28"/>
                    </a:lnTo>
                    <a:lnTo>
                      <a:pt x="26" y="26"/>
                    </a:lnTo>
                    <a:lnTo>
                      <a:pt x="26" y="26"/>
                    </a:lnTo>
                    <a:lnTo>
                      <a:pt x="30" y="24"/>
                    </a:lnTo>
                    <a:lnTo>
                      <a:pt x="30" y="22"/>
                    </a:lnTo>
                    <a:lnTo>
                      <a:pt x="28" y="22"/>
                    </a:lnTo>
                    <a:lnTo>
                      <a:pt x="32" y="20"/>
                    </a:lnTo>
                    <a:lnTo>
                      <a:pt x="32" y="20"/>
                    </a:lnTo>
                    <a:lnTo>
                      <a:pt x="34" y="20"/>
                    </a:lnTo>
                    <a:lnTo>
                      <a:pt x="34" y="20"/>
                    </a:lnTo>
                    <a:lnTo>
                      <a:pt x="34" y="24"/>
                    </a:lnTo>
                    <a:lnTo>
                      <a:pt x="34" y="28"/>
                    </a:lnTo>
                    <a:lnTo>
                      <a:pt x="36" y="26"/>
                    </a:lnTo>
                    <a:lnTo>
                      <a:pt x="36" y="26"/>
                    </a:lnTo>
                    <a:lnTo>
                      <a:pt x="42" y="24"/>
                    </a:lnTo>
                    <a:lnTo>
                      <a:pt x="44" y="24"/>
                    </a:lnTo>
                    <a:lnTo>
                      <a:pt x="48" y="26"/>
                    </a:lnTo>
                    <a:lnTo>
                      <a:pt x="54" y="22"/>
                    </a:lnTo>
                    <a:lnTo>
                      <a:pt x="54" y="22"/>
                    </a:lnTo>
                    <a:lnTo>
                      <a:pt x="60" y="20"/>
                    </a:lnTo>
                    <a:lnTo>
                      <a:pt x="64" y="18"/>
                    </a:lnTo>
                    <a:lnTo>
                      <a:pt x="66" y="18"/>
                    </a:lnTo>
                    <a:lnTo>
                      <a:pt x="66" y="16"/>
                    </a:lnTo>
                    <a:lnTo>
                      <a:pt x="66" y="16"/>
                    </a:lnTo>
                    <a:lnTo>
                      <a:pt x="66" y="14"/>
                    </a:lnTo>
                    <a:lnTo>
                      <a:pt x="70" y="14"/>
                    </a:lnTo>
                    <a:lnTo>
                      <a:pt x="72" y="12"/>
                    </a:lnTo>
                    <a:lnTo>
                      <a:pt x="70" y="8"/>
                    </a:lnTo>
                    <a:lnTo>
                      <a:pt x="70" y="8"/>
                    </a:lnTo>
                    <a:lnTo>
                      <a:pt x="68" y="2"/>
                    </a:lnTo>
                    <a:lnTo>
                      <a:pt x="66" y="0"/>
                    </a:lnTo>
                    <a:lnTo>
                      <a:pt x="70" y="0"/>
                    </a:lnTo>
                    <a:lnTo>
                      <a:pt x="70" y="0"/>
                    </a:lnTo>
                    <a:lnTo>
                      <a:pt x="74" y="0"/>
                    </a:lnTo>
                    <a:lnTo>
                      <a:pt x="76" y="2"/>
                    </a:lnTo>
                    <a:lnTo>
                      <a:pt x="78" y="2"/>
                    </a:lnTo>
                    <a:lnTo>
                      <a:pt x="80" y="2"/>
                    </a:lnTo>
                    <a:lnTo>
                      <a:pt x="80" y="2"/>
                    </a:lnTo>
                    <a:lnTo>
                      <a:pt x="82" y="0"/>
                    </a:lnTo>
                    <a:lnTo>
                      <a:pt x="84" y="2"/>
                    </a:lnTo>
                    <a:lnTo>
                      <a:pt x="86" y="2"/>
                    </a:lnTo>
                    <a:lnTo>
                      <a:pt x="86" y="4"/>
                    </a:lnTo>
                    <a:lnTo>
                      <a:pt x="86" y="4"/>
                    </a:lnTo>
                    <a:lnTo>
                      <a:pt x="88" y="4"/>
                    </a:lnTo>
                    <a:lnTo>
                      <a:pt x="88" y="6"/>
                    </a:lnTo>
                    <a:lnTo>
                      <a:pt x="90" y="12"/>
                    </a:lnTo>
                    <a:lnTo>
                      <a:pt x="90" y="12"/>
                    </a:lnTo>
                    <a:lnTo>
                      <a:pt x="90" y="16"/>
                    </a:lnTo>
                    <a:lnTo>
                      <a:pt x="88" y="16"/>
                    </a:lnTo>
                    <a:lnTo>
                      <a:pt x="84" y="16"/>
                    </a:lnTo>
                    <a:lnTo>
                      <a:pt x="84" y="20"/>
                    </a:lnTo>
                    <a:lnTo>
                      <a:pt x="84" y="20"/>
                    </a:lnTo>
                    <a:lnTo>
                      <a:pt x="86" y="26"/>
                    </a:lnTo>
                    <a:lnTo>
                      <a:pt x="84" y="28"/>
                    </a:lnTo>
                    <a:lnTo>
                      <a:pt x="80" y="32"/>
                    </a:lnTo>
                    <a:lnTo>
                      <a:pt x="80" y="32"/>
                    </a:lnTo>
                    <a:lnTo>
                      <a:pt x="80" y="32"/>
                    </a:lnTo>
                    <a:lnTo>
                      <a:pt x="78" y="30"/>
                    </a:lnTo>
                    <a:lnTo>
                      <a:pt x="76" y="28"/>
                    </a:lnTo>
                    <a:lnTo>
                      <a:pt x="74" y="30"/>
                    </a:lnTo>
                    <a:lnTo>
                      <a:pt x="74" y="30"/>
                    </a:lnTo>
                    <a:lnTo>
                      <a:pt x="72" y="32"/>
                    </a:lnTo>
                    <a:lnTo>
                      <a:pt x="76" y="32"/>
                    </a:lnTo>
                    <a:lnTo>
                      <a:pt x="78" y="32"/>
                    </a:lnTo>
                    <a:lnTo>
                      <a:pt x="74" y="36"/>
                    </a:lnTo>
                    <a:lnTo>
                      <a:pt x="74" y="36"/>
                    </a:lnTo>
                    <a:lnTo>
                      <a:pt x="66" y="44"/>
                    </a:lnTo>
                    <a:lnTo>
                      <a:pt x="60" y="46"/>
                    </a:lnTo>
                    <a:lnTo>
                      <a:pt x="58" y="46"/>
                    </a:lnTo>
                    <a:lnTo>
                      <a:pt x="54" y="48"/>
                    </a:lnTo>
                    <a:lnTo>
                      <a:pt x="54" y="48"/>
                    </a:lnTo>
                    <a:lnTo>
                      <a:pt x="48" y="52"/>
                    </a:lnTo>
                    <a:lnTo>
                      <a:pt x="46" y="52"/>
                    </a:lnTo>
                    <a:lnTo>
                      <a:pt x="44" y="50"/>
                    </a:lnTo>
                    <a:lnTo>
                      <a:pt x="38" y="52"/>
                    </a:lnTo>
                    <a:lnTo>
                      <a:pt x="38" y="52"/>
                    </a:lnTo>
                    <a:lnTo>
                      <a:pt x="34" y="52"/>
                    </a:lnTo>
                    <a:lnTo>
                      <a:pt x="30" y="50"/>
                    </a:lnTo>
                    <a:lnTo>
                      <a:pt x="26" y="48"/>
                    </a:lnTo>
                    <a:lnTo>
                      <a:pt x="22" y="50"/>
                    </a:lnTo>
                    <a:lnTo>
                      <a:pt x="22" y="50"/>
                    </a:lnTo>
                    <a:lnTo>
                      <a:pt x="18" y="52"/>
                    </a:lnTo>
                    <a:lnTo>
                      <a:pt x="16" y="50"/>
                    </a:lnTo>
                    <a:lnTo>
                      <a:pt x="14" y="46"/>
                    </a:lnTo>
                    <a:lnTo>
                      <a:pt x="10" y="42"/>
                    </a:lnTo>
                    <a:lnTo>
                      <a:pt x="10"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3" name="Freeform 141">
                <a:extLst>
                  <a:ext uri="{FF2B5EF4-FFF2-40B4-BE49-F238E27FC236}">
                    <a16:creationId xmlns:a16="http://schemas.microsoft.com/office/drawing/2014/main" id="{BD318602-2F2B-4761-8828-C98EBC1FBADE}"/>
                  </a:ext>
                </a:extLst>
              </p:cNvPr>
              <p:cNvSpPr>
                <a:spLocks/>
              </p:cNvSpPr>
              <p:nvPr/>
            </p:nvSpPr>
            <p:spPr bwMode="auto">
              <a:xfrm>
                <a:off x="5290581" y="3046141"/>
                <a:ext cx="241728" cy="472170"/>
              </a:xfrm>
              <a:custGeom>
                <a:avLst/>
                <a:gdLst/>
                <a:ahLst/>
                <a:cxnLst>
                  <a:cxn ang="0">
                    <a:pos x="146" y="2"/>
                  </a:cxn>
                  <a:cxn ang="0">
                    <a:pos x="150" y="4"/>
                  </a:cxn>
                  <a:cxn ang="0">
                    <a:pos x="154" y="10"/>
                  </a:cxn>
                  <a:cxn ang="0">
                    <a:pos x="162" y="46"/>
                  </a:cxn>
                  <a:cxn ang="0">
                    <a:pos x="166" y="86"/>
                  </a:cxn>
                  <a:cxn ang="0">
                    <a:pos x="158" y="86"/>
                  </a:cxn>
                  <a:cxn ang="0">
                    <a:pos x="152" y="84"/>
                  </a:cxn>
                  <a:cxn ang="0">
                    <a:pos x="152" y="100"/>
                  </a:cxn>
                  <a:cxn ang="0">
                    <a:pos x="154" y="112"/>
                  </a:cxn>
                  <a:cxn ang="0">
                    <a:pos x="146" y="126"/>
                  </a:cxn>
                  <a:cxn ang="0">
                    <a:pos x="136" y="164"/>
                  </a:cxn>
                  <a:cxn ang="0">
                    <a:pos x="122" y="192"/>
                  </a:cxn>
                  <a:cxn ang="0">
                    <a:pos x="110" y="232"/>
                  </a:cxn>
                  <a:cxn ang="0">
                    <a:pos x="94" y="282"/>
                  </a:cxn>
                  <a:cxn ang="0">
                    <a:pos x="84" y="300"/>
                  </a:cxn>
                  <a:cxn ang="0">
                    <a:pos x="60" y="318"/>
                  </a:cxn>
                  <a:cxn ang="0">
                    <a:pos x="44" y="324"/>
                  </a:cxn>
                  <a:cxn ang="0">
                    <a:pos x="20" y="316"/>
                  </a:cxn>
                  <a:cxn ang="0">
                    <a:pos x="8" y="294"/>
                  </a:cxn>
                  <a:cxn ang="0">
                    <a:pos x="6" y="278"/>
                  </a:cxn>
                  <a:cxn ang="0">
                    <a:pos x="0" y="258"/>
                  </a:cxn>
                  <a:cxn ang="0">
                    <a:pos x="2" y="242"/>
                  </a:cxn>
                  <a:cxn ang="0">
                    <a:pos x="14" y="220"/>
                  </a:cxn>
                  <a:cxn ang="0">
                    <a:pos x="22" y="210"/>
                  </a:cxn>
                  <a:cxn ang="0">
                    <a:pos x="28" y="196"/>
                  </a:cxn>
                  <a:cxn ang="0">
                    <a:pos x="30" y="182"/>
                  </a:cxn>
                  <a:cxn ang="0">
                    <a:pos x="30" y="158"/>
                  </a:cxn>
                  <a:cxn ang="0">
                    <a:pos x="30" y="132"/>
                  </a:cxn>
                  <a:cxn ang="0">
                    <a:pos x="40" y="110"/>
                  </a:cxn>
                  <a:cxn ang="0">
                    <a:pos x="46" y="100"/>
                  </a:cxn>
                  <a:cxn ang="0">
                    <a:pos x="54" y="96"/>
                  </a:cxn>
                  <a:cxn ang="0">
                    <a:pos x="60" y="90"/>
                  </a:cxn>
                  <a:cxn ang="0">
                    <a:pos x="82" y="92"/>
                  </a:cxn>
                  <a:cxn ang="0">
                    <a:pos x="86" y="82"/>
                  </a:cxn>
                  <a:cxn ang="0">
                    <a:pos x="94" y="72"/>
                  </a:cxn>
                  <a:cxn ang="0">
                    <a:pos x="98" y="74"/>
                  </a:cxn>
                  <a:cxn ang="0">
                    <a:pos x="104" y="68"/>
                  </a:cxn>
                  <a:cxn ang="0">
                    <a:pos x="110" y="54"/>
                  </a:cxn>
                  <a:cxn ang="0">
                    <a:pos x="114" y="52"/>
                  </a:cxn>
                  <a:cxn ang="0">
                    <a:pos x="112" y="42"/>
                  </a:cxn>
                  <a:cxn ang="0">
                    <a:pos x="114" y="38"/>
                  </a:cxn>
                  <a:cxn ang="0">
                    <a:pos x="120" y="40"/>
                  </a:cxn>
                  <a:cxn ang="0">
                    <a:pos x="124" y="38"/>
                  </a:cxn>
                  <a:cxn ang="0">
                    <a:pos x="136" y="20"/>
                  </a:cxn>
                  <a:cxn ang="0">
                    <a:pos x="134" y="12"/>
                  </a:cxn>
                  <a:cxn ang="0">
                    <a:pos x="140" y="6"/>
                  </a:cxn>
                </a:cxnLst>
                <a:rect l="0" t="0" r="r" b="b"/>
                <a:pathLst>
                  <a:path w="168" h="324">
                    <a:moveTo>
                      <a:pt x="140" y="6"/>
                    </a:moveTo>
                    <a:lnTo>
                      <a:pt x="140" y="6"/>
                    </a:lnTo>
                    <a:lnTo>
                      <a:pt x="146" y="2"/>
                    </a:lnTo>
                    <a:lnTo>
                      <a:pt x="148" y="0"/>
                    </a:lnTo>
                    <a:lnTo>
                      <a:pt x="150" y="2"/>
                    </a:lnTo>
                    <a:lnTo>
                      <a:pt x="150" y="4"/>
                    </a:lnTo>
                    <a:lnTo>
                      <a:pt x="150" y="8"/>
                    </a:lnTo>
                    <a:lnTo>
                      <a:pt x="152" y="10"/>
                    </a:lnTo>
                    <a:lnTo>
                      <a:pt x="154" y="10"/>
                    </a:lnTo>
                    <a:lnTo>
                      <a:pt x="154" y="10"/>
                    </a:lnTo>
                    <a:lnTo>
                      <a:pt x="158" y="20"/>
                    </a:lnTo>
                    <a:lnTo>
                      <a:pt x="162" y="46"/>
                    </a:lnTo>
                    <a:lnTo>
                      <a:pt x="166" y="72"/>
                    </a:lnTo>
                    <a:lnTo>
                      <a:pt x="168" y="82"/>
                    </a:lnTo>
                    <a:lnTo>
                      <a:pt x="166" y="86"/>
                    </a:lnTo>
                    <a:lnTo>
                      <a:pt x="166" y="86"/>
                    </a:lnTo>
                    <a:lnTo>
                      <a:pt x="162" y="88"/>
                    </a:lnTo>
                    <a:lnTo>
                      <a:pt x="158" y="86"/>
                    </a:lnTo>
                    <a:lnTo>
                      <a:pt x="156" y="84"/>
                    </a:lnTo>
                    <a:lnTo>
                      <a:pt x="152" y="84"/>
                    </a:lnTo>
                    <a:lnTo>
                      <a:pt x="152" y="84"/>
                    </a:lnTo>
                    <a:lnTo>
                      <a:pt x="152" y="88"/>
                    </a:lnTo>
                    <a:lnTo>
                      <a:pt x="150" y="92"/>
                    </a:lnTo>
                    <a:lnTo>
                      <a:pt x="152" y="100"/>
                    </a:lnTo>
                    <a:lnTo>
                      <a:pt x="156" y="106"/>
                    </a:lnTo>
                    <a:lnTo>
                      <a:pt x="156" y="110"/>
                    </a:lnTo>
                    <a:lnTo>
                      <a:pt x="154" y="112"/>
                    </a:lnTo>
                    <a:lnTo>
                      <a:pt x="154" y="112"/>
                    </a:lnTo>
                    <a:lnTo>
                      <a:pt x="150" y="120"/>
                    </a:lnTo>
                    <a:lnTo>
                      <a:pt x="146" y="126"/>
                    </a:lnTo>
                    <a:lnTo>
                      <a:pt x="142" y="140"/>
                    </a:lnTo>
                    <a:lnTo>
                      <a:pt x="140" y="154"/>
                    </a:lnTo>
                    <a:lnTo>
                      <a:pt x="136" y="164"/>
                    </a:lnTo>
                    <a:lnTo>
                      <a:pt x="132" y="172"/>
                    </a:lnTo>
                    <a:lnTo>
                      <a:pt x="132" y="172"/>
                    </a:lnTo>
                    <a:lnTo>
                      <a:pt x="122" y="192"/>
                    </a:lnTo>
                    <a:lnTo>
                      <a:pt x="116" y="208"/>
                    </a:lnTo>
                    <a:lnTo>
                      <a:pt x="112" y="220"/>
                    </a:lnTo>
                    <a:lnTo>
                      <a:pt x="110" y="232"/>
                    </a:lnTo>
                    <a:lnTo>
                      <a:pt x="106" y="254"/>
                    </a:lnTo>
                    <a:lnTo>
                      <a:pt x="102" y="266"/>
                    </a:lnTo>
                    <a:lnTo>
                      <a:pt x="94" y="282"/>
                    </a:lnTo>
                    <a:lnTo>
                      <a:pt x="94" y="282"/>
                    </a:lnTo>
                    <a:lnTo>
                      <a:pt x="90" y="294"/>
                    </a:lnTo>
                    <a:lnTo>
                      <a:pt x="84" y="300"/>
                    </a:lnTo>
                    <a:lnTo>
                      <a:pt x="74" y="310"/>
                    </a:lnTo>
                    <a:lnTo>
                      <a:pt x="64" y="316"/>
                    </a:lnTo>
                    <a:lnTo>
                      <a:pt x="60" y="318"/>
                    </a:lnTo>
                    <a:lnTo>
                      <a:pt x="60" y="318"/>
                    </a:lnTo>
                    <a:lnTo>
                      <a:pt x="52" y="322"/>
                    </a:lnTo>
                    <a:lnTo>
                      <a:pt x="44" y="324"/>
                    </a:lnTo>
                    <a:lnTo>
                      <a:pt x="36" y="324"/>
                    </a:lnTo>
                    <a:lnTo>
                      <a:pt x="28" y="322"/>
                    </a:lnTo>
                    <a:lnTo>
                      <a:pt x="20" y="316"/>
                    </a:lnTo>
                    <a:lnTo>
                      <a:pt x="14" y="310"/>
                    </a:lnTo>
                    <a:lnTo>
                      <a:pt x="10" y="302"/>
                    </a:lnTo>
                    <a:lnTo>
                      <a:pt x="8" y="294"/>
                    </a:lnTo>
                    <a:lnTo>
                      <a:pt x="8" y="294"/>
                    </a:lnTo>
                    <a:lnTo>
                      <a:pt x="8" y="286"/>
                    </a:lnTo>
                    <a:lnTo>
                      <a:pt x="6" y="278"/>
                    </a:lnTo>
                    <a:lnTo>
                      <a:pt x="2" y="268"/>
                    </a:lnTo>
                    <a:lnTo>
                      <a:pt x="0" y="264"/>
                    </a:lnTo>
                    <a:lnTo>
                      <a:pt x="0" y="258"/>
                    </a:lnTo>
                    <a:lnTo>
                      <a:pt x="0" y="250"/>
                    </a:lnTo>
                    <a:lnTo>
                      <a:pt x="2" y="242"/>
                    </a:lnTo>
                    <a:lnTo>
                      <a:pt x="2" y="242"/>
                    </a:lnTo>
                    <a:lnTo>
                      <a:pt x="4" y="232"/>
                    </a:lnTo>
                    <a:lnTo>
                      <a:pt x="8" y="226"/>
                    </a:lnTo>
                    <a:lnTo>
                      <a:pt x="14" y="220"/>
                    </a:lnTo>
                    <a:lnTo>
                      <a:pt x="18" y="218"/>
                    </a:lnTo>
                    <a:lnTo>
                      <a:pt x="20" y="214"/>
                    </a:lnTo>
                    <a:lnTo>
                      <a:pt x="22" y="210"/>
                    </a:lnTo>
                    <a:lnTo>
                      <a:pt x="22" y="210"/>
                    </a:lnTo>
                    <a:lnTo>
                      <a:pt x="26" y="200"/>
                    </a:lnTo>
                    <a:lnTo>
                      <a:pt x="28" y="196"/>
                    </a:lnTo>
                    <a:lnTo>
                      <a:pt x="30" y="190"/>
                    </a:lnTo>
                    <a:lnTo>
                      <a:pt x="30" y="182"/>
                    </a:lnTo>
                    <a:lnTo>
                      <a:pt x="30" y="182"/>
                    </a:lnTo>
                    <a:lnTo>
                      <a:pt x="28" y="172"/>
                    </a:lnTo>
                    <a:lnTo>
                      <a:pt x="28" y="164"/>
                    </a:lnTo>
                    <a:lnTo>
                      <a:pt x="30" y="158"/>
                    </a:lnTo>
                    <a:lnTo>
                      <a:pt x="28" y="144"/>
                    </a:lnTo>
                    <a:lnTo>
                      <a:pt x="28" y="144"/>
                    </a:lnTo>
                    <a:lnTo>
                      <a:pt x="30" y="132"/>
                    </a:lnTo>
                    <a:lnTo>
                      <a:pt x="32" y="126"/>
                    </a:lnTo>
                    <a:lnTo>
                      <a:pt x="36" y="118"/>
                    </a:lnTo>
                    <a:lnTo>
                      <a:pt x="40" y="110"/>
                    </a:lnTo>
                    <a:lnTo>
                      <a:pt x="40" y="110"/>
                    </a:lnTo>
                    <a:lnTo>
                      <a:pt x="42" y="102"/>
                    </a:lnTo>
                    <a:lnTo>
                      <a:pt x="46" y="100"/>
                    </a:lnTo>
                    <a:lnTo>
                      <a:pt x="50" y="100"/>
                    </a:lnTo>
                    <a:lnTo>
                      <a:pt x="52" y="100"/>
                    </a:lnTo>
                    <a:lnTo>
                      <a:pt x="54" y="96"/>
                    </a:lnTo>
                    <a:lnTo>
                      <a:pt x="54" y="96"/>
                    </a:lnTo>
                    <a:lnTo>
                      <a:pt x="56" y="92"/>
                    </a:lnTo>
                    <a:lnTo>
                      <a:pt x="60" y="90"/>
                    </a:lnTo>
                    <a:lnTo>
                      <a:pt x="70" y="92"/>
                    </a:lnTo>
                    <a:lnTo>
                      <a:pt x="80" y="92"/>
                    </a:lnTo>
                    <a:lnTo>
                      <a:pt x="82" y="92"/>
                    </a:lnTo>
                    <a:lnTo>
                      <a:pt x="84" y="88"/>
                    </a:lnTo>
                    <a:lnTo>
                      <a:pt x="84" y="88"/>
                    </a:lnTo>
                    <a:lnTo>
                      <a:pt x="86" y="82"/>
                    </a:lnTo>
                    <a:lnTo>
                      <a:pt x="88" y="78"/>
                    </a:lnTo>
                    <a:lnTo>
                      <a:pt x="94" y="72"/>
                    </a:lnTo>
                    <a:lnTo>
                      <a:pt x="94" y="72"/>
                    </a:lnTo>
                    <a:lnTo>
                      <a:pt x="96" y="70"/>
                    </a:lnTo>
                    <a:lnTo>
                      <a:pt x="96" y="74"/>
                    </a:lnTo>
                    <a:lnTo>
                      <a:pt x="98" y="74"/>
                    </a:lnTo>
                    <a:lnTo>
                      <a:pt x="98" y="74"/>
                    </a:lnTo>
                    <a:lnTo>
                      <a:pt x="104" y="68"/>
                    </a:lnTo>
                    <a:lnTo>
                      <a:pt x="104" y="68"/>
                    </a:lnTo>
                    <a:lnTo>
                      <a:pt x="110" y="60"/>
                    </a:lnTo>
                    <a:lnTo>
                      <a:pt x="110" y="54"/>
                    </a:lnTo>
                    <a:lnTo>
                      <a:pt x="110" y="54"/>
                    </a:lnTo>
                    <a:lnTo>
                      <a:pt x="114" y="52"/>
                    </a:lnTo>
                    <a:lnTo>
                      <a:pt x="114" y="52"/>
                    </a:lnTo>
                    <a:lnTo>
                      <a:pt x="114" y="52"/>
                    </a:lnTo>
                    <a:lnTo>
                      <a:pt x="116" y="50"/>
                    </a:lnTo>
                    <a:lnTo>
                      <a:pt x="114" y="46"/>
                    </a:lnTo>
                    <a:lnTo>
                      <a:pt x="112" y="42"/>
                    </a:lnTo>
                    <a:lnTo>
                      <a:pt x="112" y="40"/>
                    </a:lnTo>
                    <a:lnTo>
                      <a:pt x="114" y="38"/>
                    </a:lnTo>
                    <a:lnTo>
                      <a:pt x="114" y="38"/>
                    </a:lnTo>
                    <a:lnTo>
                      <a:pt x="116" y="36"/>
                    </a:lnTo>
                    <a:lnTo>
                      <a:pt x="118" y="36"/>
                    </a:lnTo>
                    <a:lnTo>
                      <a:pt x="120" y="40"/>
                    </a:lnTo>
                    <a:lnTo>
                      <a:pt x="122" y="40"/>
                    </a:lnTo>
                    <a:lnTo>
                      <a:pt x="124" y="38"/>
                    </a:lnTo>
                    <a:lnTo>
                      <a:pt x="124" y="38"/>
                    </a:lnTo>
                    <a:lnTo>
                      <a:pt x="128" y="30"/>
                    </a:lnTo>
                    <a:lnTo>
                      <a:pt x="132" y="26"/>
                    </a:lnTo>
                    <a:lnTo>
                      <a:pt x="136" y="20"/>
                    </a:lnTo>
                    <a:lnTo>
                      <a:pt x="136" y="18"/>
                    </a:lnTo>
                    <a:lnTo>
                      <a:pt x="136" y="18"/>
                    </a:lnTo>
                    <a:lnTo>
                      <a:pt x="134" y="12"/>
                    </a:lnTo>
                    <a:lnTo>
                      <a:pt x="136" y="10"/>
                    </a:lnTo>
                    <a:lnTo>
                      <a:pt x="140" y="6"/>
                    </a:lnTo>
                    <a:lnTo>
                      <a:pt x="140"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4" name="Freeform 143">
                <a:extLst>
                  <a:ext uri="{FF2B5EF4-FFF2-40B4-BE49-F238E27FC236}">
                    <a16:creationId xmlns:a16="http://schemas.microsoft.com/office/drawing/2014/main" id="{09B4E070-3A31-47DB-B8C0-FB2B9307E97C}"/>
                  </a:ext>
                </a:extLst>
              </p:cNvPr>
              <p:cNvSpPr>
                <a:spLocks/>
              </p:cNvSpPr>
              <p:nvPr/>
            </p:nvSpPr>
            <p:spPr bwMode="auto">
              <a:xfrm>
                <a:off x="6441668" y="2241700"/>
                <a:ext cx="74820" cy="136988"/>
              </a:xfrm>
              <a:custGeom>
                <a:avLst/>
                <a:gdLst/>
                <a:ahLst/>
                <a:cxnLst>
                  <a:cxn ang="0">
                    <a:pos x="2" y="2"/>
                  </a:cxn>
                  <a:cxn ang="0">
                    <a:pos x="12" y="2"/>
                  </a:cxn>
                  <a:cxn ang="0">
                    <a:pos x="14" y="2"/>
                  </a:cxn>
                  <a:cxn ang="0">
                    <a:pos x="16" y="6"/>
                  </a:cxn>
                  <a:cxn ang="0">
                    <a:pos x="28" y="18"/>
                  </a:cxn>
                  <a:cxn ang="0">
                    <a:pos x="38" y="34"/>
                  </a:cxn>
                  <a:cxn ang="0">
                    <a:pos x="46" y="46"/>
                  </a:cxn>
                  <a:cxn ang="0">
                    <a:pos x="48" y="48"/>
                  </a:cxn>
                  <a:cxn ang="0">
                    <a:pos x="52" y="66"/>
                  </a:cxn>
                  <a:cxn ang="0">
                    <a:pos x="48" y="82"/>
                  </a:cxn>
                  <a:cxn ang="0">
                    <a:pos x="44" y="84"/>
                  </a:cxn>
                  <a:cxn ang="0">
                    <a:pos x="28" y="94"/>
                  </a:cxn>
                  <a:cxn ang="0">
                    <a:pos x="22" y="94"/>
                  </a:cxn>
                  <a:cxn ang="0">
                    <a:pos x="8" y="86"/>
                  </a:cxn>
                  <a:cxn ang="0">
                    <a:pos x="2" y="76"/>
                  </a:cxn>
                  <a:cxn ang="0">
                    <a:pos x="2" y="74"/>
                  </a:cxn>
                  <a:cxn ang="0">
                    <a:pos x="0" y="60"/>
                  </a:cxn>
                  <a:cxn ang="0">
                    <a:pos x="0" y="46"/>
                  </a:cxn>
                  <a:cxn ang="0">
                    <a:pos x="0" y="46"/>
                  </a:cxn>
                  <a:cxn ang="0">
                    <a:pos x="4" y="50"/>
                  </a:cxn>
                  <a:cxn ang="0">
                    <a:pos x="2" y="46"/>
                  </a:cxn>
                  <a:cxn ang="0">
                    <a:pos x="4" y="40"/>
                  </a:cxn>
                  <a:cxn ang="0">
                    <a:pos x="4" y="36"/>
                  </a:cxn>
                  <a:cxn ang="0">
                    <a:pos x="2" y="30"/>
                  </a:cxn>
                  <a:cxn ang="0">
                    <a:pos x="4" y="28"/>
                  </a:cxn>
                  <a:cxn ang="0">
                    <a:pos x="6" y="22"/>
                  </a:cxn>
                  <a:cxn ang="0">
                    <a:pos x="6" y="18"/>
                  </a:cxn>
                  <a:cxn ang="0">
                    <a:pos x="8" y="16"/>
                  </a:cxn>
                  <a:cxn ang="0">
                    <a:pos x="6" y="12"/>
                  </a:cxn>
                  <a:cxn ang="0">
                    <a:pos x="6" y="10"/>
                  </a:cxn>
                  <a:cxn ang="0">
                    <a:pos x="8" y="6"/>
                  </a:cxn>
                  <a:cxn ang="0">
                    <a:pos x="10" y="6"/>
                  </a:cxn>
                  <a:cxn ang="0">
                    <a:pos x="8" y="4"/>
                  </a:cxn>
                  <a:cxn ang="0">
                    <a:pos x="4" y="6"/>
                  </a:cxn>
                  <a:cxn ang="0">
                    <a:pos x="0" y="6"/>
                  </a:cxn>
                  <a:cxn ang="0">
                    <a:pos x="0" y="4"/>
                  </a:cxn>
                  <a:cxn ang="0">
                    <a:pos x="2" y="2"/>
                  </a:cxn>
                </a:cxnLst>
                <a:rect l="0" t="0" r="r" b="b"/>
                <a:pathLst>
                  <a:path w="52" h="94">
                    <a:moveTo>
                      <a:pt x="2" y="2"/>
                    </a:moveTo>
                    <a:lnTo>
                      <a:pt x="2" y="2"/>
                    </a:lnTo>
                    <a:lnTo>
                      <a:pt x="10" y="0"/>
                    </a:lnTo>
                    <a:lnTo>
                      <a:pt x="12" y="2"/>
                    </a:lnTo>
                    <a:lnTo>
                      <a:pt x="14" y="2"/>
                    </a:lnTo>
                    <a:lnTo>
                      <a:pt x="14" y="2"/>
                    </a:lnTo>
                    <a:lnTo>
                      <a:pt x="14" y="4"/>
                    </a:lnTo>
                    <a:lnTo>
                      <a:pt x="16" y="6"/>
                    </a:lnTo>
                    <a:lnTo>
                      <a:pt x="20" y="8"/>
                    </a:lnTo>
                    <a:lnTo>
                      <a:pt x="28" y="18"/>
                    </a:lnTo>
                    <a:lnTo>
                      <a:pt x="28" y="18"/>
                    </a:lnTo>
                    <a:lnTo>
                      <a:pt x="38" y="34"/>
                    </a:lnTo>
                    <a:lnTo>
                      <a:pt x="42" y="40"/>
                    </a:lnTo>
                    <a:lnTo>
                      <a:pt x="46" y="46"/>
                    </a:lnTo>
                    <a:lnTo>
                      <a:pt x="46" y="46"/>
                    </a:lnTo>
                    <a:lnTo>
                      <a:pt x="48" y="48"/>
                    </a:lnTo>
                    <a:lnTo>
                      <a:pt x="50" y="54"/>
                    </a:lnTo>
                    <a:lnTo>
                      <a:pt x="52" y="66"/>
                    </a:lnTo>
                    <a:lnTo>
                      <a:pt x="50" y="78"/>
                    </a:lnTo>
                    <a:lnTo>
                      <a:pt x="48" y="82"/>
                    </a:lnTo>
                    <a:lnTo>
                      <a:pt x="44" y="84"/>
                    </a:lnTo>
                    <a:lnTo>
                      <a:pt x="44" y="84"/>
                    </a:lnTo>
                    <a:lnTo>
                      <a:pt x="32" y="90"/>
                    </a:lnTo>
                    <a:lnTo>
                      <a:pt x="28" y="94"/>
                    </a:lnTo>
                    <a:lnTo>
                      <a:pt x="22" y="94"/>
                    </a:lnTo>
                    <a:lnTo>
                      <a:pt x="22" y="94"/>
                    </a:lnTo>
                    <a:lnTo>
                      <a:pt x="16" y="92"/>
                    </a:lnTo>
                    <a:lnTo>
                      <a:pt x="8" y="86"/>
                    </a:lnTo>
                    <a:lnTo>
                      <a:pt x="4" y="78"/>
                    </a:lnTo>
                    <a:lnTo>
                      <a:pt x="2" y="76"/>
                    </a:lnTo>
                    <a:lnTo>
                      <a:pt x="2" y="74"/>
                    </a:lnTo>
                    <a:lnTo>
                      <a:pt x="2" y="74"/>
                    </a:lnTo>
                    <a:lnTo>
                      <a:pt x="2" y="68"/>
                    </a:lnTo>
                    <a:lnTo>
                      <a:pt x="0" y="60"/>
                    </a:lnTo>
                    <a:lnTo>
                      <a:pt x="0" y="50"/>
                    </a:lnTo>
                    <a:lnTo>
                      <a:pt x="0" y="46"/>
                    </a:lnTo>
                    <a:lnTo>
                      <a:pt x="0" y="46"/>
                    </a:lnTo>
                    <a:lnTo>
                      <a:pt x="0" y="46"/>
                    </a:lnTo>
                    <a:lnTo>
                      <a:pt x="2" y="48"/>
                    </a:lnTo>
                    <a:lnTo>
                      <a:pt x="4" y="50"/>
                    </a:lnTo>
                    <a:lnTo>
                      <a:pt x="4" y="50"/>
                    </a:lnTo>
                    <a:lnTo>
                      <a:pt x="2" y="46"/>
                    </a:lnTo>
                    <a:lnTo>
                      <a:pt x="2" y="42"/>
                    </a:lnTo>
                    <a:lnTo>
                      <a:pt x="4" y="40"/>
                    </a:lnTo>
                    <a:lnTo>
                      <a:pt x="4" y="40"/>
                    </a:lnTo>
                    <a:lnTo>
                      <a:pt x="4" y="36"/>
                    </a:lnTo>
                    <a:lnTo>
                      <a:pt x="4" y="34"/>
                    </a:lnTo>
                    <a:lnTo>
                      <a:pt x="2" y="30"/>
                    </a:lnTo>
                    <a:lnTo>
                      <a:pt x="4" y="28"/>
                    </a:lnTo>
                    <a:lnTo>
                      <a:pt x="4" y="28"/>
                    </a:lnTo>
                    <a:lnTo>
                      <a:pt x="6" y="26"/>
                    </a:lnTo>
                    <a:lnTo>
                      <a:pt x="6" y="22"/>
                    </a:lnTo>
                    <a:lnTo>
                      <a:pt x="6" y="20"/>
                    </a:lnTo>
                    <a:lnTo>
                      <a:pt x="6" y="18"/>
                    </a:lnTo>
                    <a:lnTo>
                      <a:pt x="6" y="18"/>
                    </a:lnTo>
                    <a:lnTo>
                      <a:pt x="8" y="16"/>
                    </a:lnTo>
                    <a:lnTo>
                      <a:pt x="8" y="14"/>
                    </a:lnTo>
                    <a:lnTo>
                      <a:pt x="6" y="12"/>
                    </a:lnTo>
                    <a:lnTo>
                      <a:pt x="6" y="10"/>
                    </a:lnTo>
                    <a:lnTo>
                      <a:pt x="6" y="10"/>
                    </a:lnTo>
                    <a:lnTo>
                      <a:pt x="8" y="8"/>
                    </a:lnTo>
                    <a:lnTo>
                      <a:pt x="8" y="6"/>
                    </a:lnTo>
                    <a:lnTo>
                      <a:pt x="10" y="6"/>
                    </a:lnTo>
                    <a:lnTo>
                      <a:pt x="10" y="6"/>
                    </a:lnTo>
                    <a:lnTo>
                      <a:pt x="12" y="6"/>
                    </a:lnTo>
                    <a:lnTo>
                      <a:pt x="8" y="4"/>
                    </a:lnTo>
                    <a:lnTo>
                      <a:pt x="8" y="4"/>
                    </a:lnTo>
                    <a:lnTo>
                      <a:pt x="4" y="6"/>
                    </a:lnTo>
                    <a:lnTo>
                      <a:pt x="0" y="6"/>
                    </a:lnTo>
                    <a:lnTo>
                      <a:pt x="0" y="6"/>
                    </a:lnTo>
                    <a:lnTo>
                      <a:pt x="0" y="6"/>
                    </a:lnTo>
                    <a:lnTo>
                      <a:pt x="0" y="4"/>
                    </a:lnTo>
                    <a:lnTo>
                      <a:pt x="2" y="2"/>
                    </a:lnTo>
                    <a:lnTo>
                      <a:pt x="2"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5" name="Freeform 149">
                <a:extLst>
                  <a:ext uri="{FF2B5EF4-FFF2-40B4-BE49-F238E27FC236}">
                    <a16:creationId xmlns:a16="http://schemas.microsoft.com/office/drawing/2014/main" id="{D68B0271-185A-481D-B80F-B3CAA6FE2CFD}"/>
                  </a:ext>
                </a:extLst>
              </p:cNvPr>
              <p:cNvSpPr>
                <a:spLocks/>
              </p:cNvSpPr>
              <p:nvPr/>
            </p:nvSpPr>
            <p:spPr bwMode="auto">
              <a:xfrm>
                <a:off x="3650284" y="1311931"/>
                <a:ext cx="351083" cy="276890"/>
              </a:xfrm>
              <a:custGeom>
                <a:avLst/>
                <a:gdLst/>
                <a:ahLst/>
                <a:cxnLst>
                  <a:cxn ang="0">
                    <a:pos x="4" y="184"/>
                  </a:cxn>
                  <a:cxn ang="0">
                    <a:pos x="22" y="178"/>
                  </a:cxn>
                  <a:cxn ang="0">
                    <a:pos x="40" y="170"/>
                  </a:cxn>
                  <a:cxn ang="0">
                    <a:pos x="48" y="162"/>
                  </a:cxn>
                  <a:cxn ang="0">
                    <a:pos x="72" y="140"/>
                  </a:cxn>
                  <a:cxn ang="0">
                    <a:pos x="76" y="130"/>
                  </a:cxn>
                  <a:cxn ang="0">
                    <a:pos x="66" y="120"/>
                  </a:cxn>
                  <a:cxn ang="0">
                    <a:pos x="66" y="110"/>
                  </a:cxn>
                  <a:cxn ang="0">
                    <a:pos x="84" y="84"/>
                  </a:cxn>
                  <a:cxn ang="0">
                    <a:pos x="92" y="66"/>
                  </a:cxn>
                  <a:cxn ang="0">
                    <a:pos x="112" y="56"/>
                  </a:cxn>
                  <a:cxn ang="0">
                    <a:pos x="136" y="28"/>
                  </a:cxn>
                  <a:cxn ang="0">
                    <a:pos x="146" y="14"/>
                  </a:cxn>
                  <a:cxn ang="0">
                    <a:pos x="154" y="6"/>
                  </a:cxn>
                  <a:cxn ang="0">
                    <a:pos x="164" y="2"/>
                  </a:cxn>
                  <a:cxn ang="0">
                    <a:pos x="166" y="6"/>
                  </a:cxn>
                  <a:cxn ang="0">
                    <a:pos x="174" y="8"/>
                  </a:cxn>
                  <a:cxn ang="0">
                    <a:pos x="188" y="14"/>
                  </a:cxn>
                  <a:cxn ang="0">
                    <a:pos x="196" y="14"/>
                  </a:cxn>
                  <a:cxn ang="0">
                    <a:pos x="208" y="10"/>
                  </a:cxn>
                  <a:cxn ang="0">
                    <a:pos x="208" y="12"/>
                  </a:cxn>
                  <a:cxn ang="0">
                    <a:pos x="214" y="16"/>
                  </a:cxn>
                  <a:cxn ang="0">
                    <a:pos x="220" y="18"/>
                  </a:cxn>
                  <a:cxn ang="0">
                    <a:pos x="224" y="38"/>
                  </a:cxn>
                  <a:cxn ang="0">
                    <a:pos x="222" y="54"/>
                  </a:cxn>
                  <a:cxn ang="0">
                    <a:pos x="228" y="64"/>
                  </a:cxn>
                  <a:cxn ang="0">
                    <a:pos x="242" y="72"/>
                  </a:cxn>
                  <a:cxn ang="0">
                    <a:pos x="240" y="80"/>
                  </a:cxn>
                  <a:cxn ang="0">
                    <a:pos x="242" y="86"/>
                  </a:cxn>
                  <a:cxn ang="0">
                    <a:pos x="224" y="86"/>
                  </a:cxn>
                  <a:cxn ang="0">
                    <a:pos x="202" y="90"/>
                  </a:cxn>
                  <a:cxn ang="0">
                    <a:pos x="188" y="96"/>
                  </a:cxn>
                  <a:cxn ang="0">
                    <a:pos x="188" y="108"/>
                  </a:cxn>
                  <a:cxn ang="0">
                    <a:pos x="190" y="110"/>
                  </a:cxn>
                  <a:cxn ang="0">
                    <a:pos x="158" y="126"/>
                  </a:cxn>
                  <a:cxn ang="0">
                    <a:pos x="142" y="142"/>
                  </a:cxn>
                  <a:cxn ang="0">
                    <a:pos x="126" y="146"/>
                  </a:cxn>
                  <a:cxn ang="0">
                    <a:pos x="122" y="142"/>
                  </a:cxn>
                  <a:cxn ang="0">
                    <a:pos x="110" y="156"/>
                  </a:cxn>
                  <a:cxn ang="0">
                    <a:pos x="104" y="152"/>
                  </a:cxn>
                  <a:cxn ang="0">
                    <a:pos x="96" y="156"/>
                  </a:cxn>
                  <a:cxn ang="0">
                    <a:pos x="92" y="162"/>
                  </a:cxn>
                  <a:cxn ang="0">
                    <a:pos x="82" y="174"/>
                  </a:cxn>
                  <a:cxn ang="0">
                    <a:pos x="0" y="190"/>
                  </a:cxn>
                </a:cxnLst>
                <a:rect l="0" t="0" r="r" b="b"/>
                <a:pathLst>
                  <a:path w="244" h="190">
                    <a:moveTo>
                      <a:pt x="0" y="190"/>
                    </a:moveTo>
                    <a:lnTo>
                      <a:pt x="0" y="190"/>
                    </a:lnTo>
                    <a:lnTo>
                      <a:pt x="4" y="184"/>
                    </a:lnTo>
                    <a:lnTo>
                      <a:pt x="10" y="180"/>
                    </a:lnTo>
                    <a:lnTo>
                      <a:pt x="16" y="180"/>
                    </a:lnTo>
                    <a:lnTo>
                      <a:pt x="22" y="178"/>
                    </a:lnTo>
                    <a:lnTo>
                      <a:pt x="32" y="176"/>
                    </a:lnTo>
                    <a:lnTo>
                      <a:pt x="36" y="174"/>
                    </a:lnTo>
                    <a:lnTo>
                      <a:pt x="40" y="170"/>
                    </a:lnTo>
                    <a:lnTo>
                      <a:pt x="40" y="170"/>
                    </a:lnTo>
                    <a:lnTo>
                      <a:pt x="42" y="166"/>
                    </a:lnTo>
                    <a:lnTo>
                      <a:pt x="48" y="162"/>
                    </a:lnTo>
                    <a:lnTo>
                      <a:pt x="58" y="154"/>
                    </a:lnTo>
                    <a:lnTo>
                      <a:pt x="68" y="146"/>
                    </a:lnTo>
                    <a:lnTo>
                      <a:pt x="72" y="140"/>
                    </a:lnTo>
                    <a:lnTo>
                      <a:pt x="76" y="134"/>
                    </a:lnTo>
                    <a:lnTo>
                      <a:pt x="76" y="134"/>
                    </a:lnTo>
                    <a:lnTo>
                      <a:pt x="76" y="130"/>
                    </a:lnTo>
                    <a:lnTo>
                      <a:pt x="74" y="128"/>
                    </a:lnTo>
                    <a:lnTo>
                      <a:pt x="70" y="124"/>
                    </a:lnTo>
                    <a:lnTo>
                      <a:pt x="66" y="120"/>
                    </a:lnTo>
                    <a:lnTo>
                      <a:pt x="66" y="116"/>
                    </a:lnTo>
                    <a:lnTo>
                      <a:pt x="66" y="110"/>
                    </a:lnTo>
                    <a:lnTo>
                      <a:pt x="66" y="110"/>
                    </a:lnTo>
                    <a:lnTo>
                      <a:pt x="74" y="96"/>
                    </a:lnTo>
                    <a:lnTo>
                      <a:pt x="80" y="90"/>
                    </a:lnTo>
                    <a:lnTo>
                      <a:pt x="84" y="84"/>
                    </a:lnTo>
                    <a:lnTo>
                      <a:pt x="88" y="70"/>
                    </a:lnTo>
                    <a:lnTo>
                      <a:pt x="88" y="70"/>
                    </a:lnTo>
                    <a:lnTo>
                      <a:pt x="92" y="66"/>
                    </a:lnTo>
                    <a:lnTo>
                      <a:pt x="94" y="62"/>
                    </a:lnTo>
                    <a:lnTo>
                      <a:pt x="106" y="58"/>
                    </a:lnTo>
                    <a:lnTo>
                      <a:pt x="112" y="56"/>
                    </a:lnTo>
                    <a:lnTo>
                      <a:pt x="120" y="50"/>
                    </a:lnTo>
                    <a:lnTo>
                      <a:pt x="128" y="42"/>
                    </a:lnTo>
                    <a:lnTo>
                      <a:pt x="136" y="28"/>
                    </a:lnTo>
                    <a:lnTo>
                      <a:pt x="136" y="28"/>
                    </a:lnTo>
                    <a:lnTo>
                      <a:pt x="142" y="18"/>
                    </a:lnTo>
                    <a:lnTo>
                      <a:pt x="146" y="14"/>
                    </a:lnTo>
                    <a:lnTo>
                      <a:pt x="150" y="10"/>
                    </a:lnTo>
                    <a:lnTo>
                      <a:pt x="154" y="6"/>
                    </a:lnTo>
                    <a:lnTo>
                      <a:pt x="154" y="6"/>
                    </a:lnTo>
                    <a:lnTo>
                      <a:pt x="158" y="0"/>
                    </a:lnTo>
                    <a:lnTo>
                      <a:pt x="162" y="0"/>
                    </a:lnTo>
                    <a:lnTo>
                      <a:pt x="164" y="2"/>
                    </a:lnTo>
                    <a:lnTo>
                      <a:pt x="164" y="4"/>
                    </a:lnTo>
                    <a:lnTo>
                      <a:pt x="164" y="4"/>
                    </a:lnTo>
                    <a:lnTo>
                      <a:pt x="166" y="6"/>
                    </a:lnTo>
                    <a:lnTo>
                      <a:pt x="170" y="8"/>
                    </a:lnTo>
                    <a:lnTo>
                      <a:pt x="174" y="8"/>
                    </a:lnTo>
                    <a:lnTo>
                      <a:pt x="174" y="8"/>
                    </a:lnTo>
                    <a:lnTo>
                      <a:pt x="178" y="10"/>
                    </a:lnTo>
                    <a:lnTo>
                      <a:pt x="182" y="12"/>
                    </a:lnTo>
                    <a:lnTo>
                      <a:pt x="188" y="14"/>
                    </a:lnTo>
                    <a:lnTo>
                      <a:pt x="194" y="14"/>
                    </a:lnTo>
                    <a:lnTo>
                      <a:pt x="194" y="14"/>
                    </a:lnTo>
                    <a:lnTo>
                      <a:pt x="196" y="14"/>
                    </a:lnTo>
                    <a:lnTo>
                      <a:pt x="198" y="16"/>
                    </a:lnTo>
                    <a:lnTo>
                      <a:pt x="202" y="16"/>
                    </a:lnTo>
                    <a:lnTo>
                      <a:pt x="208" y="10"/>
                    </a:lnTo>
                    <a:lnTo>
                      <a:pt x="208" y="10"/>
                    </a:lnTo>
                    <a:lnTo>
                      <a:pt x="208" y="8"/>
                    </a:lnTo>
                    <a:lnTo>
                      <a:pt x="208" y="12"/>
                    </a:lnTo>
                    <a:lnTo>
                      <a:pt x="208" y="14"/>
                    </a:lnTo>
                    <a:lnTo>
                      <a:pt x="210" y="16"/>
                    </a:lnTo>
                    <a:lnTo>
                      <a:pt x="214" y="16"/>
                    </a:lnTo>
                    <a:lnTo>
                      <a:pt x="214" y="16"/>
                    </a:lnTo>
                    <a:lnTo>
                      <a:pt x="220" y="18"/>
                    </a:lnTo>
                    <a:lnTo>
                      <a:pt x="220" y="18"/>
                    </a:lnTo>
                    <a:lnTo>
                      <a:pt x="222" y="22"/>
                    </a:lnTo>
                    <a:lnTo>
                      <a:pt x="222" y="26"/>
                    </a:lnTo>
                    <a:lnTo>
                      <a:pt x="224" y="38"/>
                    </a:lnTo>
                    <a:lnTo>
                      <a:pt x="224" y="38"/>
                    </a:lnTo>
                    <a:lnTo>
                      <a:pt x="222" y="46"/>
                    </a:lnTo>
                    <a:lnTo>
                      <a:pt x="222" y="54"/>
                    </a:lnTo>
                    <a:lnTo>
                      <a:pt x="222" y="58"/>
                    </a:lnTo>
                    <a:lnTo>
                      <a:pt x="224" y="62"/>
                    </a:lnTo>
                    <a:lnTo>
                      <a:pt x="228" y="64"/>
                    </a:lnTo>
                    <a:lnTo>
                      <a:pt x="234" y="68"/>
                    </a:lnTo>
                    <a:lnTo>
                      <a:pt x="234" y="68"/>
                    </a:lnTo>
                    <a:lnTo>
                      <a:pt x="242" y="72"/>
                    </a:lnTo>
                    <a:lnTo>
                      <a:pt x="244" y="76"/>
                    </a:lnTo>
                    <a:lnTo>
                      <a:pt x="242" y="78"/>
                    </a:lnTo>
                    <a:lnTo>
                      <a:pt x="240" y="80"/>
                    </a:lnTo>
                    <a:lnTo>
                      <a:pt x="240" y="80"/>
                    </a:lnTo>
                    <a:lnTo>
                      <a:pt x="240" y="84"/>
                    </a:lnTo>
                    <a:lnTo>
                      <a:pt x="242" y="86"/>
                    </a:lnTo>
                    <a:lnTo>
                      <a:pt x="238" y="88"/>
                    </a:lnTo>
                    <a:lnTo>
                      <a:pt x="224" y="86"/>
                    </a:lnTo>
                    <a:lnTo>
                      <a:pt x="224" y="86"/>
                    </a:lnTo>
                    <a:lnTo>
                      <a:pt x="214" y="86"/>
                    </a:lnTo>
                    <a:lnTo>
                      <a:pt x="206" y="88"/>
                    </a:lnTo>
                    <a:lnTo>
                      <a:pt x="202" y="90"/>
                    </a:lnTo>
                    <a:lnTo>
                      <a:pt x="194" y="92"/>
                    </a:lnTo>
                    <a:lnTo>
                      <a:pt x="194" y="92"/>
                    </a:lnTo>
                    <a:lnTo>
                      <a:pt x="188" y="96"/>
                    </a:lnTo>
                    <a:lnTo>
                      <a:pt x="184" y="100"/>
                    </a:lnTo>
                    <a:lnTo>
                      <a:pt x="184" y="104"/>
                    </a:lnTo>
                    <a:lnTo>
                      <a:pt x="188" y="108"/>
                    </a:lnTo>
                    <a:lnTo>
                      <a:pt x="188" y="108"/>
                    </a:lnTo>
                    <a:lnTo>
                      <a:pt x="192" y="108"/>
                    </a:lnTo>
                    <a:lnTo>
                      <a:pt x="190" y="110"/>
                    </a:lnTo>
                    <a:lnTo>
                      <a:pt x="174" y="118"/>
                    </a:lnTo>
                    <a:lnTo>
                      <a:pt x="174" y="118"/>
                    </a:lnTo>
                    <a:lnTo>
                      <a:pt x="158" y="126"/>
                    </a:lnTo>
                    <a:lnTo>
                      <a:pt x="150" y="134"/>
                    </a:lnTo>
                    <a:lnTo>
                      <a:pt x="150" y="134"/>
                    </a:lnTo>
                    <a:lnTo>
                      <a:pt x="142" y="142"/>
                    </a:lnTo>
                    <a:lnTo>
                      <a:pt x="134" y="146"/>
                    </a:lnTo>
                    <a:lnTo>
                      <a:pt x="134" y="146"/>
                    </a:lnTo>
                    <a:lnTo>
                      <a:pt x="126" y="146"/>
                    </a:lnTo>
                    <a:lnTo>
                      <a:pt x="124" y="144"/>
                    </a:lnTo>
                    <a:lnTo>
                      <a:pt x="124" y="144"/>
                    </a:lnTo>
                    <a:lnTo>
                      <a:pt x="122" y="142"/>
                    </a:lnTo>
                    <a:lnTo>
                      <a:pt x="118" y="144"/>
                    </a:lnTo>
                    <a:lnTo>
                      <a:pt x="114" y="150"/>
                    </a:lnTo>
                    <a:lnTo>
                      <a:pt x="110" y="156"/>
                    </a:lnTo>
                    <a:lnTo>
                      <a:pt x="108" y="156"/>
                    </a:lnTo>
                    <a:lnTo>
                      <a:pt x="104" y="152"/>
                    </a:lnTo>
                    <a:lnTo>
                      <a:pt x="104" y="152"/>
                    </a:lnTo>
                    <a:lnTo>
                      <a:pt x="102" y="152"/>
                    </a:lnTo>
                    <a:lnTo>
                      <a:pt x="100" y="152"/>
                    </a:lnTo>
                    <a:lnTo>
                      <a:pt x="96" y="156"/>
                    </a:lnTo>
                    <a:lnTo>
                      <a:pt x="94" y="158"/>
                    </a:lnTo>
                    <a:lnTo>
                      <a:pt x="94" y="158"/>
                    </a:lnTo>
                    <a:lnTo>
                      <a:pt x="92" y="162"/>
                    </a:lnTo>
                    <a:lnTo>
                      <a:pt x="88" y="166"/>
                    </a:lnTo>
                    <a:lnTo>
                      <a:pt x="84" y="168"/>
                    </a:lnTo>
                    <a:lnTo>
                      <a:pt x="82" y="174"/>
                    </a:lnTo>
                    <a:lnTo>
                      <a:pt x="82" y="190"/>
                    </a:lnTo>
                    <a:lnTo>
                      <a:pt x="0" y="190"/>
                    </a:lnTo>
                    <a:lnTo>
                      <a:pt x="0" y="19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6" name="Freeform 150">
                <a:extLst>
                  <a:ext uri="{FF2B5EF4-FFF2-40B4-BE49-F238E27FC236}">
                    <a16:creationId xmlns:a16="http://schemas.microsoft.com/office/drawing/2014/main" id="{7EE1CC1B-FD5D-4054-B4EB-9F21EA01FFFA}"/>
                  </a:ext>
                </a:extLst>
              </p:cNvPr>
              <p:cNvSpPr>
                <a:spLocks/>
              </p:cNvSpPr>
              <p:nvPr/>
            </p:nvSpPr>
            <p:spPr bwMode="auto">
              <a:xfrm>
                <a:off x="3768271" y="1265296"/>
                <a:ext cx="601442" cy="652879"/>
              </a:xfrm>
              <a:custGeom>
                <a:avLst/>
                <a:gdLst/>
                <a:ahLst/>
                <a:cxnLst>
                  <a:cxn ang="0">
                    <a:pos x="292" y="432"/>
                  </a:cxn>
                  <a:cxn ang="0">
                    <a:pos x="316" y="408"/>
                  </a:cxn>
                  <a:cxn ang="0">
                    <a:pos x="418" y="302"/>
                  </a:cxn>
                  <a:cxn ang="0">
                    <a:pos x="394" y="286"/>
                  </a:cxn>
                  <a:cxn ang="0">
                    <a:pos x="378" y="278"/>
                  </a:cxn>
                  <a:cxn ang="0">
                    <a:pos x="374" y="268"/>
                  </a:cxn>
                  <a:cxn ang="0">
                    <a:pos x="360" y="256"/>
                  </a:cxn>
                  <a:cxn ang="0">
                    <a:pos x="372" y="244"/>
                  </a:cxn>
                  <a:cxn ang="0">
                    <a:pos x="372" y="232"/>
                  </a:cxn>
                  <a:cxn ang="0">
                    <a:pos x="374" y="224"/>
                  </a:cxn>
                  <a:cxn ang="0">
                    <a:pos x="362" y="192"/>
                  </a:cxn>
                  <a:cxn ang="0">
                    <a:pos x="354" y="168"/>
                  </a:cxn>
                  <a:cxn ang="0">
                    <a:pos x="348" y="128"/>
                  </a:cxn>
                  <a:cxn ang="0">
                    <a:pos x="336" y="116"/>
                  </a:cxn>
                  <a:cxn ang="0">
                    <a:pos x="324" y="94"/>
                  </a:cxn>
                  <a:cxn ang="0">
                    <a:pos x="320" y="70"/>
                  </a:cxn>
                  <a:cxn ang="0">
                    <a:pos x="330" y="60"/>
                  </a:cxn>
                  <a:cxn ang="0">
                    <a:pos x="334" y="48"/>
                  </a:cxn>
                  <a:cxn ang="0">
                    <a:pos x="332" y="34"/>
                  </a:cxn>
                  <a:cxn ang="0">
                    <a:pos x="330" y="18"/>
                  </a:cxn>
                  <a:cxn ang="0">
                    <a:pos x="338" y="6"/>
                  </a:cxn>
                  <a:cxn ang="0">
                    <a:pos x="326" y="2"/>
                  </a:cxn>
                  <a:cxn ang="0">
                    <a:pos x="314" y="4"/>
                  </a:cxn>
                  <a:cxn ang="0">
                    <a:pos x="306" y="6"/>
                  </a:cxn>
                  <a:cxn ang="0">
                    <a:pos x="290" y="10"/>
                  </a:cxn>
                  <a:cxn ang="0">
                    <a:pos x="276" y="6"/>
                  </a:cxn>
                  <a:cxn ang="0">
                    <a:pos x="256" y="8"/>
                  </a:cxn>
                  <a:cxn ang="0">
                    <a:pos x="242" y="12"/>
                  </a:cxn>
                  <a:cxn ang="0">
                    <a:pos x="214" y="16"/>
                  </a:cxn>
                  <a:cxn ang="0">
                    <a:pos x="192" y="28"/>
                  </a:cxn>
                  <a:cxn ang="0">
                    <a:pos x="176" y="38"/>
                  </a:cxn>
                  <a:cxn ang="0">
                    <a:pos x="166" y="34"/>
                  </a:cxn>
                  <a:cxn ang="0">
                    <a:pos x="152" y="44"/>
                  </a:cxn>
                  <a:cxn ang="0">
                    <a:pos x="142" y="48"/>
                  </a:cxn>
                  <a:cxn ang="0">
                    <a:pos x="140" y="58"/>
                  </a:cxn>
                  <a:cxn ang="0">
                    <a:pos x="140" y="90"/>
                  </a:cxn>
                  <a:cxn ang="0">
                    <a:pos x="160" y="104"/>
                  </a:cxn>
                  <a:cxn ang="0">
                    <a:pos x="158" y="116"/>
                  </a:cxn>
                  <a:cxn ang="0">
                    <a:pos x="132" y="118"/>
                  </a:cxn>
                  <a:cxn ang="0">
                    <a:pos x="106" y="128"/>
                  </a:cxn>
                  <a:cxn ang="0">
                    <a:pos x="110" y="140"/>
                  </a:cxn>
                  <a:cxn ang="0">
                    <a:pos x="68" y="166"/>
                  </a:cxn>
                  <a:cxn ang="0">
                    <a:pos x="44" y="178"/>
                  </a:cxn>
                  <a:cxn ang="0">
                    <a:pos x="32" y="182"/>
                  </a:cxn>
                  <a:cxn ang="0">
                    <a:pos x="20" y="184"/>
                  </a:cxn>
                  <a:cxn ang="0">
                    <a:pos x="10" y="194"/>
                  </a:cxn>
                  <a:cxn ang="0">
                    <a:pos x="0" y="234"/>
                  </a:cxn>
                  <a:cxn ang="0">
                    <a:pos x="224" y="408"/>
                  </a:cxn>
                  <a:cxn ang="0">
                    <a:pos x="232" y="412"/>
                  </a:cxn>
                  <a:cxn ang="0">
                    <a:pos x="236" y="416"/>
                  </a:cxn>
                  <a:cxn ang="0">
                    <a:pos x="244" y="424"/>
                  </a:cxn>
                  <a:cxn ang="0">
                    <a:pos x="246" y="436"/>
                  </a:cxn>
                  <a:cxn ang="0">
                    <a:pos x="248" y="446"/>
                  </a:cxn>
                </a:cxnLst>
                <a:rect l="0" t="0" r="r" b="b"/>
                <a:pathLst>
                  <a:path w="418" h="448">
                    <a:moveTo>
                      <a:pt x="266" y="440"/>
                    </a:moveTo>
                    <a:lnTo>
                      <a:pt x="266" y="440"/>
                    </a:lnTo>
                    <a:lnTo>
                      <a:pt x="288" y="432"/>
                    </a:lnTo>
                    <a:lnTo>
                      <a:pt x="288" y="432"/>
                    </a:lnTo>
                    <a:lnTo>
                      <a:pt x="292" y="432"/>
                    </a:lnTo>
                    <a:lnTo>
                      <a:pt x="294" y="430"/>
                    </a:lnTo>
                    <a:lnTo>
                      <a:pt x="304" y="420"/>
                    </a:lnTo>
                    <a:lnTo>
                      <a:pt x="304" y="420"/>
                    </a:lnTo>
                    <a:lnTo>
                      <a:pt x="312" y="412"/>
                    </a:lnTo>
                    <a:lnTo>
                      <a:pt x="316" y="408"/>
                    </a:lnTo>
                    <a:lnTo>
                      <a:pt x="322" y="404"/>
                    </a:lnTo>
                    <a:lnTo>
                      <a:pt x="330" y="396"/>
                    </a:lnTo>
                    <a:lnTo>
                      <a:pt x="330" y="396"/>
                    </a:lnTo>
                    <a:lnTo>
                      <a:pt x="382" y="340"/>
                    </a:lnTo>
                    <a:lnTo>
                      <a:pt x="418" y="302"/>
                    </a:lnTo>
                    <a:lnTo>
                      <a:pt x="418" y="302"/>
                    </a:lnTo>
                    <a:lnTo>
                      <a:pt x="414" y="300"/>
                    </a:lnTo>
                    <a:lnTo>
                      <a:pt x="400" y="290"/>
                    </a:lnTo>
                    <a:lnTo>
                      <a:pt x="400" y="290"/>
                    </a:lnTo>
                    <a:lnTo>
                      <a:pt x="394" y="286"/>
                    </a:lnTo>
                    <a:lnTo>
                      <a:pt x="390" y="286"/>
                    </a:lnTo>
                    <a:lnTo>
                      <a:pt x="386" y="286"/>
                    </a:lnTo>
                    <a:lnTo>
                      <a:pt x="382" y="282"/>
                    </a:lnTo>
                    <a:lnTo>
                      <a:pt x="382" y="282"/>
                    </a:lnTo>
                    <a:lnTo>
                      <a:pt x="378" y="278"/>
                    </a:lnTo>
                    <a:lnTo>
                      <a:pt x="376" y="276"/>
                    </a:lnTo>
                    <a:lnTo>
                      <a:pt x="374" y="276"/>
                    </a:lnTo>
                    <a:lnTo>
                      <a:pt x="374" y="272"/>
                    </a:lnTo>
                    <a:lnTo>
                      <a:pt x="374" y="272"/>
                    </a:lnTo>
                    <a:lnTo>
                      <a:pt x="374" y="268"/>
                    </a:lnTo>
                    <a:lnTo>
                      <a:pt x="372" y="266"/>
                    </a:lnTo>
                    <a:lnTo>
                      <a:pt x="368" y="264"/>
                    </a:lnTo>
                    <a:lnTo>
                      <a:pt x="360" y="258"/>
                    </a:lnTo>
                    <a:lnTo>
                      <a:pt x="360" y="258"/>
                    </a:lnTo>
                    <a:lnTo>
                      <a:pt x="360" y="256"/>
                    </a:lnTo>
                    <a:lnTo>
                      <a:pt x="360" y="254"/>
                    </a:lnTo>
                    <a:lnTo>
                      <a:pt x="362" y="252"/>
                    </a:lnTo>
                    <a:lnTo>
                      <a:pt x="368" y="250"/>
                    </a:lnTo>
                    <a:lnTo>
                      <a:pt x="370" y="248"/>
                    </a:lnTo>
                    <a:lnTo>
                      <a:pt x="372" y="244"/>
                    </a:lnTo>
                    <a:lnTo>
                      <a:pt x="372" y="244"/>
                    </a:lnTo>
                    <a:lnTo>
                      <a:pt x="374" y="240"/>
                    </a:lnTo>
                    <a:lnTo>
                      <a:pt x="376" y="238"/>
                    </a:lnTo>
                    <a:lnTo>
                      <a:pt x="376" y="236"/>
                    </a:lnTo>
                    <a:lnTo>
                      <a:pt x="372" y="232"/>
                    </a:lnTo>
                    <a:lnTo>
                      <a:pt x="372" y="232"/>
                    </a:lnTo>
                    <a:lnTo>
                      <a:pt x="370" y="228"/>
                    </a:lnTo>
                    <a:lnTo>
                      <a:pt x="372" y="226"/>
                    </a:lnTo>
                    <a:lnTo>
                      <a:pt x="372" y="226"/>
                    </a:lnTo>
                    <a:lnTo>
                      <a:pt x="374" y="224"/>
                    </a:lnTo>
                    <a:lnTo>
                      <a:pt x="376" y="220"/>
                    </a:lnTo>
                    <a:lnTo>
                      <a:pt x="374" y="214"/>
                    </a:lnTo>
                    <a:lnTo>
                      <a:pt x="368" y="202"/>
                    </a:lnTo>
                    <a:lnTo>
                      <a:pt x="368" y="202"/>
                    </a:lnTo>
                    <a:lnTo>
                      <a:pt x="362" y="192"/>
                    </a:lnTo>
                    <a:lnTo>
                      <a:pt x="360" y="184"/>
                    </a:lnTo>
                    <a:lnTo>
                      <a:pt x="360" y="178"/>
                    </a:lnTo>
                    <a:lnTo>
                      <a:pt x="358" y="172"/>
                    </a:lnTo>
                    <a:lnTo>
                      <a:pt x="358" y="172"/>
                    </a:lnTo>
                    <a:lnTo>
                      <a:pt x="354" y="168"/>
                    </a:lnTo>
                    <a:lnTo>
                      <a:pt x="354" y="166"/>
                    </a:lnTo>
                    <a:lnTo>
                      <a:pt x="356" y="166"/>
                    </a:lnTo>
                    <a:lnTo>
                      <a:pt x="356" y="166"/>
                    </a:lnTo>
                    <a:lnTo>
                      <a:pt x="350" y="138"/>
                    </a:lnTo>
                    <a:lnTo>
                      <a:pt x="348" y="128"/>
                    </a:lnTo>
                    <a:lnTo>
                      <a:pt x="346" y="124"/>
                    </a:lnTo>
                    <a:lnTo>
                      <a:pt x="342" y="122"/>
                    </a:lnTo>
                    <a:lnTo>
                      <a:pt x="342" y="122"/>
                    </a:lnTo>
                    <a:lnTo>
                      <a:pt x="338" y="120"/>
                    </a:lnTo>
                    <a:lnTo>
                      <a:pt x="336" y="116"/>
                    </a:lnTo>
                    <a:lnTo>
                      <a:pt x="332" y="108"/>
                    </a:lnTo>
                    <a:lnTo>
                      <a:pt x="330" y="102"/>
                    </a:lnTo>
                    <a:lnTo>
                      <a:pt x="328" y="98"/>
                    </a:lnTo>
                    <a:lnTo>
                      <a:pt x="324" y="94"/>
                    </a:lnTo>
                    <a:lnTo>
                      <a:pt x="324" y="94"/>
                    </a:lnTo>
                    <a:lnTo>
                      <a:pt x="320" y="92"/>
                    </a:lnTo>
                    <a:lnTo>
                      <a:pt x="318" y="88"/>
                    </a:lnTo>
                    <a:lnTo>
                      <a:pt x="316" y="80"/>
                    </a:lnTo>
                    <a:lnTo>
                      <a:pt x="316" y="74"/>
                    </a:lnTo>
                    <a:lnTo>
                      <a:pt x="320" y="70"/>
                    </a:lnTo>
                    <a:lnTo>
                      <a:pt x="320" y="70"/>
                    </a:lnTo>
                    <a:lnTo>
                      <a:pt x="324" y="68"/>
                    </a:lnTo>
                    <a:lnTo>
                      <a:pt x="326" y="66"/>
                    </a:lnTo>
                    <a:lnTo>
                      <a:pt x="326" y="62"/>
                    </a:lnTo>
                    <a:lnTo>
                      <a:pt x="330" y="60"/>
                    </a:lnTo>
                    <a:lnTo>
                      <a:pt x="330" y="60"/>
                    </a:lnTo>
                    <a:lnTo>
                      <a:pt x="334" y="58"/>
                    </a:lnTo>
                    <a:lnTo>
                      <a:pt x="334" y="56"/>
                    </a:lnTo>
                    <a:lnTo>
                      <a:pt x="334" y="52"/>
                    </a:lnTo>
                    <a:lnTo>
                      <a:pt x="334" y="48"/>
                    </a:lnTo>
                    <a:lnTo>
                      <a:pt x="334" y="48"/>
                    </a:lnTo>
                    <a:lnTo>
                      <a:pt x="336" y="46"/>
                    </a:lnTo>
                    <a:lnTo>
                      <a:pt x="334" y="44"/>
                    </a:lnTo>
                    <a:lnTo>
                      <a:pt x="334" y="40"/>
                    </a:lnTo>
                    <a:lnTo>
                      <a:pt x="332" y="34"/>
                    </a:lnTo>
                    <a:lnTo>
                      <a:pt x="332" y="34"/>
                    </a:lnTo>
                    <a:lnTo>
                      <a:pt x="332" y="22"/>
                    </a:lnTo>
                    <a:lnTo>
                      <a:pt x="332" y="20"/>
                    </a:lnTo>
                    <a:lnTo>
                      <a:pt x="330" y="18"/>
                    </a:lnTo>
                    <a:lnTo>
                      <a:pt x="330" y="18"/>
                    </a:lnTo>
                    <a:lnTo>
                      <a:pt x="328" y="18"/>
                    </a:lnTo>
                    <a:lnTo>
                      <a:pt x="330" y="16"/>
                    </a:lnTo>
                    <a:lnTo>
                      <a:pt x="334" y="12"/>
                    </a:lnTo>
                    <a:lnTo>
                      <a:pt x="338" y="6"/>
                    </a:lnTo>
                    <a:lnTo>
                      <a:pt x="338" y="6"/>
                    </a:lnTo>
                    <a:lnTo>
                      <a:pt x="330" y="4"/>
                    </a:lnTo>
                    <a:lnTo>
                      <a:pt x="328" y="4"/>
                    </a:lnTo>
                    <a:lnTo>
                      <a:pt x="328" y="4"/>
                    </a:lnTo>
                    <a:lnTo>
                      <a:pt x="326" y="2"/>
                    </a:lnTo>
                    <a:lnTo>
                      <a:pt x="326" y="2"/>
                    </a:lnTo>
                    <a:lnTo>
                      <a:pt x="318" y="0"/>
                    </a:lnTo>
                    <a:lnTo>
                      <a:pt x="320" y="2"/>
                    </a:lnTo>
                    <a:lnTo>
                      <a:pt x="318" y="4"/>
                    </a:lnTo>
                    <a:lnTo>
                      <a:pt x="318" y="4"/>
                    </a:lnTo>
                    <a:lnTo>
                      <a:pt x="314" y="4"/>
                    </a:lnTo>
                    <a:lnTo>
                      <a:pt x="312" y="2"/>
                    </a:lnTo>
                    <a:lnTo>
                      <a:pt x="310" y="0"/>
                    </a:lnTo>
                    <a:lnTo>
                      <a:pt x="308" y="4"/>
                    </a:lnTo>
                    <a:lnTo>
                      <a:pt x="308" y="4"/>
                    </a:lnTo>
                    <a:lnTo>
                      <a:pt x="306" y="6"/>
                    </a:lnTo>
                    <a:lnTo>
                      <a:pt x="302" y="6"/>
                    </a:lnTo>
                    <a:lnTo>
                      <a:pt x="298" y="6"/>
                    </a:lnTo>
                    <a:lnTo>
                      <a:pt x="294" y="8"/>
                    </a:lnTo>
                    <a:lnTo>
                      <a:pt x="294" y="8"/>
                    </a:lnTo>
                    <a:lnTo>
                      <a:pt x="290" y="10"/>
                    </a:lnTo>
                    <a:lnTo>
                      <a:pt x="290" y="8"/>
                    </a:lnTo>
                    <a:lnTo>
                      <a:pt x="288" y="6"/>
                    </a:lnTo>
                    <a:lnTo>
                      <a:pt x="284" y="6"/>
                    </a:lnTo>
                    <a:lnTo>
                      <a:pt x="284" y="6"/>
                    </a:lnTo>
                    <a:lnTo>
                      <a:pt x="276" y="6"/>
                    </a:lnTo>
                    <a:lnTo>
                      <a:pt x="272" y="6"/>
                    </a:lnTo>
                    <a:lnTo>
                      <a:pt x="266" y="6"/>
                    </a:lnTo>
                    <a:lnTo>
                      <a:pt x="262" y="6"/>
                    </a:lnTo>
                    <a:lnTo>
                      <a:pt x="262" y="6"/>
                    </a:lnTo>
                    <a:lnTo>
                      <a:pt x="256" y="8"/>
                    </a:lnTo>
                    <a:lnTo>
                      <a:pt x="250" y="12"/>
                    </a:lnTo>
                    <a:lnTo>
                      <a:pt x="250" y="12"/>
                    </a:lnTo>
                    <a:lnTo>
                      <a:pt x="248" y="14"/>
                    </a:lnTo>
                    <a:lnTo>
                      <a:pt x="246" y="12"/>
                    </a:lnTo>
                    <a:lnTo>
                      <a:pt x="242" y="12"/>
                    </a:lnTo>
                    <a:lnTo>
                      <a:pt x="230" y="12"/>
                    </a:lnTo>
                    <a:lnTo>
                      <a:pt x="230" y="12"/>
                    </a:lnTo>
                    <a:lnTo>
                      <a:pt x="220" y="12"/>
                    </a:lnTo>
                    <a:lnTo>
                      <a:pt x="216" y="14"/>
                    </a:lnTo>
                    <a:lnTo>
                      <a:pt x="214" y="16"/>
                    </a:lnTo>
                    <a:lnTo>
                      <a:pt x="210" y="16"/>
                    </a:lnTo>
                    <a:lnTo>
                      <a:pt x="210" y="16"/>
                    </a:lnTo>
                    <a:lnTo>
                      <a:pt x="204" y="18"/>
                    </a:lnTo>
                    <a:lnTo>
                      <a:pt x="198" y="22"/>
                    </a:lnTo>
                    <a:lnTo>
                      <a:pt x="192" y="28"/>
                    </a:lnTo>
                    <a:lnTo>
                      <a:pt x="186" y="30"/>
                    </a:lnTo>
                    <a:lnTo>
                      <a:pt x="186" y="30"/>
                    </a:lnTo>
                    <a:lnTo>
                      <a:pt x="184" y="32"/>
                    </a:lnTo>
                    <a:lnTo>
                      <a:pt x="180" y="36"/>
                    </a:lnTo>
                    <a:lnTo>
                      <a:pt x="176" y="38"/>
                    </a:lnTo>
                    <a:lnTo>
                      <a:pt x="174" y="38"/>
                    </a:lnTo>
                    <a:lnTo>
                      <a:pt x="170" y="34"/>
                    </a:lnTo>
                    <a:lnTo>
                      <a:pt x="170" y="34"/>
                    </a:lnTo>
                    <a:lnTo>
                      <a:pt x="166" y="32"/>
                    </a:lnTo>
                    <a:lnTo>
                      <a:pt x="166" y="34"/>
                    </a:lnTo>
                    <a:lnTo>
                      <a:pt x="164" y="38"/>
                    </a:lnTo>
                    <a:lnTo>
                      <a:pt x="160" y="38"/>
                    </a:lnTo>
                    <a:lnTo>
                      <a:pt x="160" y="38"/>
                    </a:lnTo>
                    <a:lnTo>
                      <a:pt x="154" y="40"/>
                    </a:lnTo>
                    <a:lnTo>
                      <a:pt x="152" y="44"/>
                    </a:lnTo>
                    <a:lnTo>
                      <a:pt x="152" y="46"/>
                    </a:lnTo>
                    <a:lnTo>
                      <a:pt x="148" y="48"/>
                    </a:lnTo>
                    <a:lnTo>
                      <a:pt x="148" y="48"/>
                    </a:lnTo>
                    <a:lnTo>
                      <a:pt x="144" y="48"/>
                    </a:lnTo>
                    <a:lnTo>
                      <a:pt x="142" y="48"/>
                    </a:lnTo>
                    <a:lnTo>
                      <a:pt x="142" y="50"/>
                    </a:lnTo>
                    <a:lnTo>
                      <a:pt x="138" y="50"/>
                    </a:lnTo>
                    <a:lnTo>
                      <a:pt x="138" y="50"/>
                    </a:lnTo>
                    <a:lnTo>
                      <a:pt x="140" y="54"/>
                    </a:lnTo>
                    <a:lnTo>
                      <a:pt x="140" y="58"/>
                    </a:lnTo>
                    <a:lnTo>
                      <a:pt x="142" y="70"/>
                    </a:lnTo>
                    <a:lnTo>
                      <a:pt x="142" y="70"/>
                    </a:lnTo>
                    <a:lnTo>
                      <a:pt x="140" y="78"/>
                    </a:lnTo>
                    <a:lnTo>
                      <a:pt x="140" y="86"/>
                    </a:lnTo>
                    <a:lnTo>
                      <a:pt x="140" y="90"/>
                    </a:lnTo>
                    <a:lnTo>
                      <a:pt x="142" y="94"/>
                    </a:lnTo>
                    <a:lnTo>
                      <a:pt x="146" y="96"/>
                    </a:lnTo>
                    <a:lnTo>
                      <a:pt x="152" y="100"/>
                    </a:lnTo>
                    <a:lnTo>
                      <a:pt x="152" y="100"/>
                    </a:lnTo>
                    <a:lnTo>
                      <a:pt x="160" y="104"/>
                    </a:lnTo>
                    <a:lnTo>
                      <a:pt x="162" y="108"/>
                    </a:lnTo>
                    <a:lnTo>
                      <a:pt x="160" y="110"/>
                    </a:lnTo>
                    <a:lnTo>
                      <a:pt x="158" y="112"/>
                    </a:lnTo>
                    <a:lnTo>
                      <a:pt x="158" y="112"/>
                    </a:lnTo>
                    <a:lnTo>
                      <a:pt x="158" y="116"/>
                    </a:lnTo>
                    <a:lnTo>
                      <a:pt x="160" y="118"/>
                    </a:lnTo>
                    <a:lnTo>
                      <a:pt x="156" y="120"/>
                    </a:lnTo>
                    <a:lnTo>
                      <a:pt x="142" y="118"/>
                    </a:lnTo>
                    <a:lnTo>
                      <a:pt x="142" y="118"/>
                    </a:lnTo>
                    <a:lnTo>
                      <a:pt x="132" y="118"/>
                    </a:lnTo>
                    <a:lnTo>
                      <a:pt x="124" y="120"/>
                    </a:lnTo>
                    <a:lnTo>
                      <a:pt x="120" y="122"/>
                    </a:lnTo>
                    <a:lnTo>
                      <a:pt x="112" y="124"/>
                    </a:lnTo>
                    <a:lnTo>
                      <a:pt x="112" y="124"/>
                    </a:lnTo>
                    <a:lnTo>
                      <a:pt x="106" y="128"/>
                    </a:lnTo>
                    <a:lnTo>
                      <a:pt x="102" y="132"/>
                    </a:lnTo>
                    <a:lnTo>
                      <a:pt x="102" y="136"/>
                    </a:lnTo>
                    <a:lnTo>
                      <a:pt x="106" y="140"/>
                    </a:lnTo>
                    <a:lnTo>
                      <a:pt x="106" y="140"/>
                    </a:lnTo>
                    <a:lnTo>
                      <a:pt x="110" y="140"/>
                    </a:lnTo>
                    <a:lnTo>
                      <a:pt x="108" y="142"/>
                    </a:lnTo>
                    <a:lnTo>
                      <a:pt x="92" y="150"/>
                    </a:lnTo>
                    <a:lnTo>
                      <a:pt x="92" y="150"/>
                    </a:lnTo>
                    <a:lnTo>
                      <a:pt x="76" y="158"/>
                    </a:lnTo>
                    <a:lnTo>
                      <a:pt x="68" y="166"/>
                    </a:lnTo>
                    <a:lnTo>
                      <a:pt x="68" y="166"/>
                    </a:lnTo>
                    <a:lnTo>
                      <a:pt x="60" y="174"/>
                    </a:lnTo>
                    <a:lnTo>
                      <a:pt x="52" y="178"/>
                    </a:lnTo>
                    <a:lnTo>
                      <a:pt x="52" y="178"/>
                    </a:lnTo>
                    <a:lnTo>
                      <a:pt x="44" y="178"/>
                    </a:lnTo>
                    <a:lnTo>
                      <a:pt x="42" y="176"/>
                    </a:lnTo>
                    <a:lnTo>
                      <a:pt x="42" y="176"/>
                    </a:lnTo>
                    <a:lnTo>
                      <a:pt x="40" y="174"/>
                    </a:lnTo>
                    <a:lnTo>
                      <a:pt x="36" y="176"/>
                    </a:lnTo>
                    <a:lnTo>
                      <a:pt x="32" y="182"/>
                    </a:lnTo>
                    <a:lnTo>
                      <a:pt x="28" y="188"/>
                    </a:lnTo>
                    <a:lnTo>
                      <a:pt x="26" y="188"/>
                    </a:lnTo>
                    <a:lnTo>
                      <a:pt x="22" y="184"/>
                    </a:lnTo>
                    <a:lnTo>
                      <a:pt x="22" y="184"/>
                    </a:lnTo>
                    <a:lnTo>
                      <a:pt x="20" y="184"/>
                    </a:lnTo>
                    <a:lnTo>
                      <a:pt x="18" y="184"/>
                    </a:lnTo>
                    <a:lnTo>
                      <a:pt x="14" y="188"/>
                    </a:lnTo>
                    <a:lnTo>
                      <a:pt x="12" y="190"/>
                    </a:lnTo>
                    <a:lnTo>
                      <a:pt x="12" y="190"/>
                    </a:lnTo>
                    <a:lnTo>
                      <a:pt x="10" y="194"/>
                    </a:lnTo>
                    <a:lnTo>
                      <a:pt x="6" y="198"/>
                    </a:lnTo>
                    <a:lnTo>
                      <a:pt x="2" y="200"/>
                    </a:lnTo>
                    <a:lnTo>
                      <a:pt x="0" y="206"/>
                    </a:lnTo>
                    <a:lnTo>
                      <a:pt x="0" y="222"/>
                    </a:lnTo>
                    <a:lnTo>
                      <a:pt x="0" y="234"/>
                    </a:lnTo>
                    <a:lnTo>
                      <a:pt x="78" y="296"/>
                    </a:lnTo>
                    <a:lnTo>
                      <a:pt x="78" y="296"/>
                    </a:lnTo>
                    <a:lnTo>
                      <a:pt x="220" y="404"/>
                    </a:lnTo>
                    <a:lnTo>
                      <a:pt x="220" y="404"/>
                    </a:lnTo>
                    <a:lnTo>
                      <a:pt x="224" y="408"/>
                    </a:lnTo>
                    <a:lnTo>
                      <a:pt x="228" y="408"/>
                    </a:lnTo>
                    <a:lnTo>
                      <a:pt x="230" y="408"/>
                    </a:lnTo>
                    <a:lnTo>
                      <a:pt x="232" y="410"/>
                    </a:lnTo>
                    <a:lnTo>
                      <a:pt x="232" y="410"/>
                    </a:lnTo>
                    <a:lnTo>
                      <a:pt x="232" y="412"/>
                    </a:lnTo>
                    <a:lnTo>
                      <a:pt x="232" y="412"/>
                    </a:lnTo>
                    <a:lnTo>
                      <a:pt x="230" y="414"/>
                    </a:lnTo>
                    <a:lnTo>
                      <a:pt x="232" y="416"/>
                    </a:lnTo>
                    <a:lnTo>
                      <a:pt x="232" y="416"/>
                    </a:lnTo>
                    <a:lnTo>
                      <a:pt x="236" y="416"/>
                    </a:lnTo>
                    <a:lnTo>
                      <a:pt x="238" y="418"/>
                    </a:lnTo>
                    <a:lnTo>
                      <a:pt x="240" y="418"/>
                    </a:lnTo>
                    <a:lnTo>
                      <a:pt x="242" y="420"/>
                    </a:lnTo>
                    <a:lnTo>
                      <a:pt x="242" y="420"/>
                    </a:lnTo>
                    <a:lnTo>
                      <a:pt x="244" y="424"/>
                    </a:lnTo>
                    <a:lnTo>
                      <a:pt x="246" y="424"/>
                    </a:lnTo>
                    <a:lnTo>
                      <a:pt x="248" y="426"/>
                    </a:lnTo>
                    <a:lnTo>
                      <a:pt x="248" y="426"/>
                    </a:lnTo>
                    <a:lnTo>
                      <a:pt x="250" y="430"/>
                    </a:lnTo>
                    <a:lnTo>
                      <a:pt x="246" y="436"/>
                    </a:lnTo>
                    <a:lnTo>
                      <a:pt x="244" y="440"/>
                    </a:lnTo>
                    <a:lnTo>
                      <a:pt x="242" y="446"/>
                    </a:lnTo>
                    <a:lnTo>
                      <a:pt x="242" y="446"/>
                    </a:lnTo>
                    <a:lnTo>
                      <a:pt x="244" y="448"/>
                    </a:lnTo>
                    <a:lnTo>
                      <a:pt x="248" y="446"/>
                    </a:lnTo>
                    <a:lnTo>
                      <a:pt x="266" y="440"/>
                    </a:lnTo>
                    <a:lnTo>
                      <a:pt x="266" y="44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7" name="Freeform 151">
                <a:extLst>
                  <a:ext uri="{FF2B5EF4-FFF2-40B4-BE49-F238E27FC236}">
                    <a16:creationId xmlns:a16="http://schemas.microsoft.com/office/drawing/2014/main" id="{B8C788AD-6B95-4E95-A0C8-D0DCBA004805}"/>
                  </a:ext>
                </a:extLst>
              </p:cNvPr>
              <p:cNvSpPr>
                <a:spLocks/>
              </p:cNvSpPr>
              <p:nvPr/>
            </p:nvSpPr>
            <p:spPr bwMode="auto">
              <a:xfrm>
                <a:off x="4222950" y="1259468"/>
                <a:ext cx="120864" cy="247745"/>
              </a:xfrm>
              <a:custGeom>
                <a:avLst/>
                <a:gdLst/>
                <a:ahLst/>
                <a:cxnLst>
                  <a:cxn ang="0">
                    <a:pos x="34" y="142"/>
                  </a:cxn>
                  <a:cxn ang="0">
                    <a:pos x="26" y="126"/>
                  </a:cxn>
                  <a:cxn ang="0">
                    <a:pos x="20" y="120"/>
                  </a:cxn>
                  <a:cxn ang="0">
                    <a:pos x="12" y="102"/>
                  </a:cxn>
                  <a:cxn ang="0">
                    <a:pos x="4" y="96"/>
                  </a:cxn>
                  <a:cxn ang="0">
                    <a:pos x="0" y="78"/>
                  </a:cxn>
                  <a:cxn ang="0">
                    <a:pos x="8" y="72"/>
                  </a:cxn>
                  <a:cxn ang="0">
                    <a:pos x="14" y="64"/>
                  </a:cxn>
                  <a:cxn ang="0">
                    <a:pos x="18" y="60"/>
                  </a:cxn>
                  <a:cxn ang="0">
                    <a:pos x="18" y="52"/>
                  </a:cxn>
                  <a:cxn ang="0">
                    <a:pos x="18" y="44"/>
                  </a:cxn>
                  <a:cxn ang="0">
                    <a:pos x="16" y="26"/>
                  </a:cxn>
                  <a:cxn ang="0">
                    <a:pos x="14" y="22"/>
                  </a:cxn>
                  <a:cxn ang="0">
                    <a:pos x="18" y="16"/>
                  </a:cxn>
                  <a:cxn ang="0">
                    <a:pos x="34" y="4"/>
                  </a:cxn>
                  <a:cxn ang="0">
                    <a:pos x="48" y="0"/>
                  </a:cxn>
                  <a:cxn ang="0">
                    <a:pos x="54" y="4"/>
                  </a:cxn>
                  <a:cxn ang="0">
                    <a:pos x="56" y="4"/>
                  </a:cxn>
                  <a:cxn ang="0">
                    <a:pos x="54" y="10"/>
                  </a:cxn>
                  <a:cxn ang="0">
                    <a:pos x="54" y="14"/>
                  </a:cxn>
                  <a:cxn ang="0">
                    <a:pos x="60" y="12"/>
                  </a:cxn>
                  <a:cxn ang="0">
                    <a:pos x="70" y="12"/>
                  </a:cxn>
                  <a:cxn ang="0">
                    <a:pos x="70" y="14"/>
                  </a:cxn>
                  <a:cxn ang="0">
                    <a:pos x="70" y="18"/>
                  </a:cxn>
                  <a:cxn ang="0">
                    <a:pos x="66" y="24"/>
                  </a:cxn>
                  <a:cxn ang="0">
                    <a:pos x="68" y="36"/>
                  </a:cxn>
                  <a:cxn ang="0">
                    <a:pos x="76" y="46"/>
                  </a:cxn>
                  <a:cxn ang="0">
                    <a:pos x="78" y="52"/>
                  </a:cxn>
                  <a:cxn ang="0">
                    <a:pos x="74" y="64"/>
                  </a:cxn>
                  <a:cxn ang="0">
                    <a:pos x="58" y="72"/>
                  </a:cxn>
                  <a:cxn ang="0">
                    <a:pos x="54" y="80"/>
                  </a:cxn>
                  <a:cxn ang="0">
                    <a:pos x="64" y="88"/>
                  </a:cxn>
                  <a:cxn ang="0">
                    <a:pos x="70" y="86"/>
                  </a:cxn>
                  <a:cxn ang="0">
                    <a:pos x="72" y="86"/>
                  </a:cxn>
                  <a:cxn ang="0">
                    <a:pos x="70" y="90"/>
                  </a:cxn>
                  <a:cxn ang="0">
                    <a:pos x="76" y="94"/>
                  </a:cxn>
                  <a:cxn ang="0">
                    <a:pos x="80" y="110"/>
                  </a:cxn>
                  <a:cxn ang="0">
                    <a:pos x="84" y="112"/>
                  </a:cxn>
                  <a:cxn ang="0">
                    <a:pos x="78" y="118"/>
                  </a:cxn>
                  <a:cxn ang="0">
                    <a:pos x="64" y="128"/>
                  </a:cxn>
                  <a:cxn ang="0">
                    <a:pos x="58" y="136"/>
                  </a:cxn>
                  <a:cxn ang="0">
                    <a:pos x="58" y="146"/>
                  </a:cxn>
                  <a:cxn ang="0">
                    <a:pos x="58" y="158"/>
                  </a:cxn>
                  <a:cxn ang="0">
                    <a:pos x="40" y="170"/>
                  </a:cxn>
                </a:cxnLst>
                <a:rect l="0" t="0" r="r" b="b"/>
                <a:pathLst>
                  <a:path w="84" h="170">
                    <a:moveTo>
                      <a:pt x="40" y="170"/>
                    </a:moveTo>
                    <a:lnTo>
                      <a:pt x="40" y="170"/>
                    </a:lnTo>
                    <a:lnTo>
                      <a:pt x="34" y="142"/>
                    </a:lnTo>
                    <a:lnTo>
                      <a:pt x="32" y="132"/>
                    </a:lnTo>
                    <a:lnTo>
                      <a:pt x="30" y="128"/>
                    </a:lnTo>
                    <a:lnTo>
                      <a:pt x="26" y="126"/>
                    </a:lnTo>
                    <a:lnTo>
                      <a:pt x="26" y="126"/>
                    </a:lnTo>
                    <a:lnTo>
                      <a:pt x="22" y="124"/>
                    </a:lnTo>
                    <a:lnTo>
                      <a:pt x="20" y="120"/>
                    </a:lnTo>
                    <a:lnTo>
                      <a:pt x="16" y="112"/>
                    </a:lnTo>
                    <a:lnTo>
                      <a:pt x="14" y="106"/>
                    </a:lnTo>
                    <a:lnTo>
                      <a:pt x="12" y="102"/>
                    </a:lnTo>
                    <a:lnTo>
                      <a:pt x="8" y="98"/>
                    </a:lnTo>
                    <a:lnTo>
                      <a:pt x="8" y="98"/>
                    </a:lnTo>
                    <a:lnTo>
                      <a:pt x="4" y="96"/>
                    </a:lnTo>
                    <a:lnTo>
                      <a:pt x="2" y="92"/>
                    </a:lnTo>
                    <a:lnTo>
                      <a:pt x="0" y="84"/>
                    </a:lnTo>
                    <a:lnTo>
                      <a:pt x="0" y="78"/>
                    </a:lnTo>
                    <a:lnTo>
                      <a:pt x="4" y="74"/>
                    </a:lnTo>
                    <a:lnTo>
                      <a:pt x="4" y="74"/>
                    </a:lnTo>
                    <a:lnTo>
                      <a:pt x="8" y="72"/>
                    </a:lnTo>
                    <a:lnTo>
                      <a:pt x="10" y="70"/>
                    </a:lnTo>
                    <a:lnTo>
                      <a:pt x="10" y="66"/>
                    </a:lnTo>
                    <a:lnTo>
                      <a:pt x="14" y="64"/>
                    </a:lnTo>
                    <a:lnTo>
                      <a:pt x="14" y="64"/>
                    </a:lnTo>
                    <a:lnTo>
                      <a:pt x="18" y="62"/>
                    </a:lnTo>
                    <a:lnTo>
                      <a:pt x="18" y="60"/>
                    </a:lnTo>
                    <a:lnTo>
                      <a:pt x="18" y="56"/>
                    </a:lnTo>
                    <a:lnTo>
                      <a:pt x="18" y="52"/>
                    </a:lnTo>
                    <a:lnTo>
                      <a:pt x="18" y="52"/>
                    </a:lnTo>
                    <a:lnTo>
                      <a:pt x="20" y="50"/>
                    </a:lnTo>
                    <a:lnTo>
                      <a:pt x="18" y="48"/>
                    </a:lnTo>
                    <a:lnTo>
                      <a:pt x="18" y="44"/>
                    </a:lnTo>
                    <a:lnTo>
                      <a:pt x="16" y="38"/>
                    </a:lnTo>
                    <a:lnTo>
                      <a:pt x="16" y="38"/>
                    </a:lnTo>
                    <a:lnTo>
                      <a:pt x="16" y="26"/>
                    </a:lnTo>
                    <a:lnTo>
                      <a:pt x="16" y="24"/>
                    </a:lnTo>
                    <a:lnTo>
                      <a:pt x="14" y="22"/>
                    </a:lnTo>
                    <a:lnTo>
                      <a:pt x="14" y="22"/>
                    </a:lnTo>
                    <a:lnTo>
                      <a:pt x="12" y="22"/>
                    </a:lnTo>
                    <a:lnTo>
                      <a:pt x="14" y="20"/>
                    </a:lnTo>
                    <a:lnTo>
                      <a:pt x="18" y="16"/>
                    </a:lnTo>
                    <a:lnTo>
                      <a:pt x="22" y="10"/>
                    </a:lnTo>
                    <a:lnTo>
                      <a:pt x="22" y="10"/>
                    </a:lnTo>
                    <a:lnTo>
                      <a:pt x="34" y="4"/>
                    </a:lnTo>
                    <a:lnTo>
                      <a:pt x="42" y="2"/>
                    </a:lnTo>
                    <a:lnTo>
                      <a:pt x="42" y="2"/>
                    </a:lnTo>
                    <a:lnTo>
                      <a:pt x="48" y="0"/>
                    </a:lnTo>
                    <a:lnTo>
                      <a:pt x="50" y="0"/>
                    </a:lnTo>
                    <a:lnTo>
                      <a:pt x="52" y="2"/>
                    </a:lnTo>
                    <a:lnTo>
                      <a:pt x="54" y="4"/>
                    </a:lnTo>
                    <a:lnTo>
                      <a:pt x="54" y="4"/>
                    </a:lnTo>
                    <a:lnTo>
                      <a:pt x="56" y="4"/>
                    </a:lnTo>
                    <a:lnTo>
                      <a:pt x="56" y="4"/>
                    </a:lnTo>
                    <a:lnTo>
                      <a:pt x="54" y="6"/>
                    </a:lnTo>
                    <a:lnTo>
                      <a:pt x="52" y="8"/>
                    </a:lnTo>
                    <a:lnTo>
                      <a:pt x="54" y="10"/>
                    </a:lnTo>
                    <a:lnTo>
                      <a:pt x="54" y="10"/>
                    </a:lnTo>
                    <a:lnTo>
                      <a:pt x="54" y="12"/>
                    </a:lnTo>
                    <a:lnTo>
                      <a:pt x="54" y="14"/>
                    </a:lnTo>
                    <a:lnTo>
                      <a:pt x="54" y="14"/>
                    </a:lnTo>
                    <a:lnTo>
                      <a:pt x="60" y="12"/>
                    </a:lnTo>
                    <a:lnTo>
                      <a:pt x="60" y="12"/>
                    </a:lnTo>
                    <a:lnTo>
                      <a:pt x="68" y="10"/>
                    </a:lnTo>
                    <a:lnTo>
                      <a:pt x="70" y="10"/>
                    </a:lnTo>
                    <a:lnTo>
                      <a:pt x="70" y="12"/>
                    </a:lnTo>
                    <a:lnTo>
                      <a:pt x="70" y="12"/>
                    </a:lnTo>
                    <a:lnTo>
                      <a:pt x="70" y="14"/>
                    </a:lnTo>
                    <a:lnTo>
                      <a:pt x="70" y="14"/>
                    </a:lnTo>
                    <a:lnTo>
                      <a:pt x="70" y="16"/>
                    </a:lnTo>
                    <a:lnTo>
                      <a:pt x="70" y="18"/>
                    </a:lnTo>
                    <a:lnTo>
                      <a:pt x="70" y="18"/>
                    </a:lnTo>
                    <a:lnTo>
                      <a:pt x="68" y="22"/>
                    </a:lnTo>
                    <a:lnTo>
                      <a:pt x="66" y="22"/>
                    </a:lnTo>
                    <a:lnTo>
                      <a:pt x="66" y="24"/>
                    </a:lnTo>
                    <a:lnTo>
                      <a:pt x="66" y="30"/>
                    </a:lnTo>
                    <a:lnTo>
                      <a:pt x="66" y="30"/>
                    </a:lnTo>
                    <a:lnTo>
                      <a:pt x="68" y="36"/>
                    </a:lnTo>
                    <a:lnTo>
                      <a:pt x="72" y="40"/>
                    </a:lnTo>
                    <a:lnTo>
                      <a:pt x="74" y="42"/>
                    </a:lnTo>
                    <a:lnTo>
                      <a:pt x="76" y="46"/>
                    </a:lnTo>
                    <a:lnTo>
                      <a:pt x="76" y="46"/>
                    </a:lnTo>
                    <a:lnTo>
                      <a:pt x="76" y="50"/>
                    </a:lnTo>
                    <a:lnTo>
                      <a:pt x="78" y="52"/>
                    </a:lnTo>
                    <a:lnTo>
                      <a:pt x="78" y="56"/>
                    </a:lnTo>
                    <a:lnTo>
                      <a:pt x="74" y="64"/>
                    </a:lnTo>
                    <a:lnTo>
                      <a:pt x="74" y="64"/>
                    </a:lnTo>
                    <a:lnTo>
                      <a:pt x="68" y="70"/>
                    </a:lnTo>
                    <a:lnTo>
                      <a:pt x="62" y="72"/>
                    </a:lnTo>
                    <a:lnTo>
                      <a:pt x="58" y="72"/>
                    </a:lnTo>
                    <a:lnTo>
                      <a:pt x="54" y="76"/>
                    </a:lnTo>
                    <a:lnTo>
                      <a:pt x="54" y="76"/>
                    </a:lnTo>
                    <a:lnTo>
                      <a:pt x="54" y="80"/>
                    </a:lnTo>
                    <a:lnTo>
                      <a:pt x="54" y="82"/>
                    </a:lnTo>
                    <a:lnTo>
                      <a:pt x="58" y="88"/>
                    </a:lnTo>
                    <a:lnTo>
                      <a:pt x="64" y="88"/>
                    </a:lnTo>
                    <a:lnTo>
                      <a:pt x="68" y="88"/>
                    </a:lnTo>
                    <a:lnTo>
                      <a:pt x="68" y="88"/>
                    </a:lnTo>
                    <a:lnTo>
                      <a:pt x="70" y="86"/>
                    </a:lnTo>
                    <a:lnTo>
                      <a:pt x="68" y="84"/>
                    </a:lnTo>
                    <a:lnTo>
                      <a:pt x="72" y="86"/>
                    </a:lnTo>
                    <a:lnTo>
                      <a:pt x="72" y="86"/>
                    </a:lnTo>
                    <a:lnTo>
                      <a:pt x="74" y="88"/>
                    </a:lnTo>
                    <a:lnTo>
                      <a:pt x="72" y="90"/>
                    </a:lnTo>
                    <a:lnTo>
                      <a:pt x="70" y="90"/>
                    </a:lnTo>
                    <a:lnTo>
                      <a:pt x="72" y="92"/>
                    </a:lnTo>
                    <a:lnTo>
                      <a:pt x="72" y="92"/>
                    </a:lnTo>
                    <a:lnTo>
                      <a:pt x="76" y="94"/>
                    </a:lnTo>
                    <a:lnTo>
                      <a:pt x="78" y="96"/>
                    </a:lnTo>
                    <a:lnTo>
                      <a:pt x="82" y="98"/>
                    </a:lnTo>
                    <a:lnTo>
                      <a:pt x="80" y="110"/>
                    </a:lnTo>
                    <a:lnTo>
                      <a:pt x="80" y="110"/>
                    </a:lnTo>
                    <a:lnTo>
                      <a:pt x="82" y="110"/>
                    </a:lnTo>
                    <a:lnTo>
                      <a:pt x="84" y="112"/>
                    </a:lnTo>
                    <a:lnTo>
                      <a:pt x="82" y="116"/>
                    </a:lnTo>
                    <a:lnTo>
                      <a:pt x="78" y="118"/>
                    </a:lnTo>
                    <a:lnTo>
                      <a:pt x="78" y="118"/>
                    </a:lnTo>
                    <a:lnTo>
                      <a:pt x="70" y="122"/>
                    </a:lnTo>
                    <a:lnTo>
                      <a:pt x="66" y="124"/>
                    </a:lnTo>
                    <a:lnTo>
                      <a:pt x="64" y="128"/>
                    </a:lnTo>
                    <a:lnTo>
                      <a:pt x="64" y="128"/>
                    </a:lnTo>
                    <a:lnTo>
                      <a:pt x="62" y="132"/>
                    </a:lnTo>
                    <a:lnTo>
                      <a:pt x="58" y="136"/>
                    </a:lnTo>
                    <a:lnTo>
                      <a:pt x="56" y="140"/>
                    </a:lnTo>
                    <a:lnTo>
                      <a:pt x="58" y="146"/>
                    </a:lnTo>
                    <a:lnTo>
                      <a:pt x="58" y="146"/>
                    </a:lnTo>
                    <a:lnTo>
                      <a:pt x="60" y="150"/>
                    </a:lnTo>
                    <a:lnTo>
                      <a:pt x="60" y="154"/>
                    </a:lnTo>
                    <a:lnTo>
                      <a:pt x="58" y="158"/>
                    </a:lnTo>
                    <a:lnTo>
                      <a:pt x="54" y="162"/>
                    </a:lnTo>
                    <a:lnTo>
                      <a:pt x="46" y="166"/>
                    </a:lnTo>
                    <a:lnTo>
                      <a:pt x="40" y="170"/>
                    </a:lnTo>
                    <a:lnTo>
                      <a:pt x="40" y="17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8" name="Freeform 152">
                <a:extLst>
                  <a:ext uri="{FF2B5EF4-FFF2-40B4-BE49-F238E27FC236}">
                    <a16:creationId xmlns:a16="http://schemas.microsoft.com/office/drawing/2014/main" id="{13542EF1-CB80-4AA8-B9CE-2F8CEFEF31C4}"/>
                  </a:ext>
                </a:extLst>
              </p:cNvPr>
              <p:cNvSpPr>
                <a:spLocks/>
              </p:cNvSpPr>
              <p:nvPr/>
            </p:nvSpPr>
            <p:spPr bwMode="auto">
              <a:xfrm>
                <a:off x="4910722" y="2643922"/>
                <a:ext cx="74820" cy="75782"/>
              </a:xfrm>
              <a:custGeom>
                <a:avLst/>
                <a:gdLst/>
                <a:ahLst/>
                <a:cxnLst>
                  <a:cxn ang="0">
                    <a:pos x="20" y="6"/>
                  </a:cxn>
                  <a:cxn ang="0">
                    <a:pos x="20" y="6"/>
                  </a:cxn>
                  <a:cxn ang="0">
                    <a:pos x="26" y="4"/>
                  </a:cxn>
                  <a:cxn ang="0">
                    <a:pos x="28" y="4"/>
                  </a:cxn>
                  <a:cxn ang="0">
                    <a:pos x="30" y="6"/>
                  </a:cxn>
                  <a:cxn ang="0">
                    <a:pos x="40" y="2"/>
                  </a:cxn>
                  <a:cxn ang="0">
                    <a:pos x="40" y="2"/>
                  </a:cxn>
                  <a:cxn ang="0">
                    <a:pos x="46" y="0"/>
                  </a:cxn>
                  <a:cxn ang="0">
                    <a:pos x="50" y="0"/>
                  </a:cxn>
                  <a:cxn ang="0">
                    <a:pos x="50" y="0"/>
                  </a:cxn>
                  <a:cxn ang="0">
                    <a:pos x="48" y="4"/>
                  </a:cxn>
                  <a:cxn ang="0">
                    <a:pos x="48" y="8"/>
                  </a:cxn>
                  <a:cxn ang="0">
                    <a:pos x="48" y="16"/>
                  </a:cxn>
                  <a:cxn ang="0">
                    <a:pos x="52" y="22"/>
                  </a:cxn>
                  <a:cxn ang="0">
                    <a:pos x="52" y="26"/>
                  </a:cxn>
                  <a:cxn ang="0">
                    <a:pos x="50" y="32"/>
                  </a:cxn>
                  <a:cxn ang="0">
                    <a:pos x="50" y="32"/>
                  </a:cxn>
                  <a:cxn ang="0">
                    <a:pos x="48" y="38"/>
                  </a:cxn>
                  <a:cxn ang="0">
                    <a:pos x="46" y="42"/>
                  </a:cxn>
                  <a:cxn ang="0">
                    <a:pos x="42" y="44"/>
                  </a:cxn>
                  <a:cxn ang="0">
                    <a:pos x="34" y="42"/>
                  </a:cxn>
                  <a:cxn ang="0">
                    <a:pos x="34" y="42"/>
                  </a:cxn>
                  <a:cxn ang="0">
                    <a:pos x="28" y="40"/>
                  </a:cxn>
                  <a:cxn ang="0">
                    <a:pos x="24" y="40"/>
                  </a:cxn>
                  <a:cxn ang="0">
                    <a:pos x="18" y="40"/>
                  </a:cxn>
                  <a:cxn ang="0">
                    <a:pos x="18" y="42"/>
                  </a:cxn>
                  <a:cxn ang="0">
                    <a:pos x="18" y="46"/>
                  </a:cxn>
                  <a:cxn ang="0">
                    <a:pos x="18" y="46"/>
                  </a:cxn>
                  <a:cxn ang="0">
                    <a:pos x="18" y="52"/>
                  </a:cxn>
                  <a:cxn ang="0">
                    <a:pos x="16" y="52"/>
                  </a:cxn>
                  <a:cxn ang="0">
                    <a:pos x="10" y="50"/>
                  </a:cxn>
                  <a:cxn ang="0">
                    <a:pos x="6" y="50"/>
                  </a:cxn>
                  <a:cxn ang="0">
                    <a:pos x="2" y="50"/>
                  </a:cxn>
                  <a:cxn ang="0">
                    <a:pos x="2" y="50"/>
                  </a:cxn>
                  <a:cxn ang="0">
                    <a:pos x="0" y="42"/>
                  </a:cxn>
                  <a:cxn ang="0">
                    <a:pos x="2" y="38"/>
                  </a:cxn>
                  <a:cxn ang="0">
                    <a:pos x="4" y="36"/>
                  </a:cxn>
                  <a:cxn ang="0">
                    <a:pos x="6" y="36"/>
                  </a:cxn>
                  <a:cxn ang="0">
                    <a:pos x="6" y="36"/>
                  </a:cxn>
                  <a:cxn ang="0">
                    <a:pos x="12" y="32"/>
                  </a:cxn>
                  <a:cxn ang="0">
                    <a:pos x="14" y="28"/>
                  </a:cxn>
                  <a:cxn ang="0">
                    <a:pos x="14" y="26"/>
                  </a:cxn>
                  <a:cxn ang="0">
                    <a:pos x="14" y="22"/>
                  </a:cxn>
                  <a:cxn ang="0">
                    <a:pos x="14" y="14"/>
                  </a:cxn>
                  <a:cxn ang="0">
                    <a:pos x="16" y="10"/>
                  </a:cxn>
                  <a:cxn ang="0">
                    <a:pos x="20" y="6"/>
                  </a:cxn>
                  <a:cxn ang="0">
                    <a:pos x="20" y="6"/>
                  </a:cxn>
                </a:cxnLst>
                <a:rect l="0" t="0" r="r" b="b"/>
                <a:pathLst>
                  <a:path w="52" h="52">
                    <a:moveTo>
                      <a:pt x="20" y="6"/>
                    </a:moveTo>
                    <a:lnTo>
                      <a:pt x="20" y="6"/>
                    </a:lnTo>
                    <a:lnTo>
                      <a:pt x="26" y="4"/>
                    </a:lnTo>
                    <a:lnTo>
                      <a:pt x="28" y="4"/>
                    </a:lnTo>
                    <a:lnTo>
                      <a:pt x="30" y="6"/>
                    </a:lnTo>
                    <a:lnTo>
                      <a:pt x="40" y="2"/>
                    </a:lnTo>
                    <a:lnTo>
                      <a:pt x="40" y="2"/>
                    </a:lnTo>
                    <a:lnTo>
                      <a:pt x="46" y="0"/>
                    </a:lnTo>
                    <a:lnTo>
                      <a:pt x="50" y="0"/>
                    </a:lnTo>
                    <a:lnTo>
                      <a:pt x="50" y="0"/>
                    </a:lnTo>
                    <a:lnTo>
                      <a:pt x="48" y="4"/>
                    </a:lnTo>
                    <a:lnTo>
                      <a:pt x="48" y="8"/>
                    </a:lnTo>
                    <a:lnTo>
                      <a:pt x="48" y="16"/>
                    </a:lnTo>
                    <a:lnTo>
                      <a:pt x="52" y="22"/>
                    </a:lnTo>
                    <a:lnTo>
                      <a:pt x="52" y="26"/>
                    </a:lnTo>
                    <a:lnTo>
                      <a:pt x="50" y="32"/>
                    </a:lnTo>
                    <a:lnTo>
                      <a:pt x="50" y="32"/>
                    </a:lnTo>
                    <a:lnTo>
                      <a:pt x="48" y="38"/>
                    </a:lnTo>
                    <a:lnTo>
                      <a:pt x="46" y="42"/>
                    </a:lnTo>
                    <a:lnTo>
                      <a:pt x="42" y="44"/>
                    </a:lnTo>
                    <a:lnTo>
                      <a:pt x="34" y="42"/>
                    </a:lnTo>
                    <a:lnTo>
                      <a:pt x="34" y="42"/>
                    </a:lnTo>
                    <a:lnTo>
                      <a:pt x="28" y="40"/>
                    </a:lnTo>
                    <a:lnTo>
                      <a:pt x="24" y="40"/>
                    </a:lnTo>
                    <a:lnTo>
                      <a:pt x="18" y="40"/>
                    </a:lnTo>
                    <a:lnTo>
                      <a:pt x="18" y="42"/>
                    </a:lnTo>
                    <a:lnTo>
                      <a:pt x="18" y="46"/>
                    </a:lnTo>
                    <a:lnTo>
                      <a:pt x="18" y="46"/>
                    </a:lnTo>
                    <a:lnTo>
                      <a:pt x="18" y="52"/>
                    </a:lnTo>
                    <a:lnTo>
                      <a:pt x="16" y="52"/>
                    </a:lnTo>
                    <a:lnTo>
                      <a:pt x="10" y="50"/>
                    </a:lnTo>
                    <a:lnTo>
                      <a:pt x="6" y="50"/>
                    </a:lnTo>
                    <a:lnTo>
                      <a:pt x="2" y="50"/>
                    </a:lnTo>
                    <a:lnTo>
                      <a:pt x="2" y="50"/>
                    </a:lnTo>
                    <a:lnTo>
                      <a:pt x="0" y="42"/>
                    </a:lnTo>
                    <a:lnTo>
                      <a:pt x="2" y="38"/>
                    </a:lnTo>
                    <a:lnTo>
                      <a:pt x="4" y="36"/>
                    </a:lnTo>
                    <a:lnTo>
                      <a:pt x="6" y="36"/>
                    </a:lnTo>
                    <a:lnTo>
                      <a:pt x="6" y="36"/>
                    </a:lnTo>
                    <a:lnTo>
                      <a:pt x="12" y="32"/>
                    </a:lnTo>
                    <a:lnTo>
                      <a:pt x="14" y="28"/>
                    </a:lnTo>
                    <a:lnTo>
                      <a:pt x="14" y="26"/>
                    </a:lnTo>
                    <a:lnTo>
                      <a:pt x="14" y="22"/>
                    </a:lnTo>
                    <a:lnTo>
                      <a:pt x="14" y="14"/>
                    </a:lnTo>
                    <a:lnTo>
                      <a:pt x="16" y="10"/>
                    </a:lnTo>
                    <a:lnTo>
                      <a:pt x="20" y="6"/>
                    </a:lnTo>
                    <a:lnTo>
                      <a:pt x="20"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9" name="Freeform 154">
                <a:extLst>
                  <a:ext uri="{FF2B5EF4-FFF2-40B4-BE49-F238E27FC236}">
                    <a16:creationId xmlns:a16="http://schemas.microsoft.com/office/drawing/2014/main" id="{B0807021-F893-4A34-88F9-C95A64926272}"/>
                  </a:ext>
                </a:extLst>
              </p:cNvPr>
              <p:cNvSpPr>
                <a:spLocks/>
              </p:cNvSpPr>
              <p:nvPr/>
            </p:nvSpPr>
            <p:spPr bwMode="auto">
              <a:xfrm>
                <a:off x="7480524" y="2402005"/>
                <a:ext cx="43167" cy="40805"/>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0" name="Freeform 155">
                <a:extLst>
                  <a:ext uri="{FF2B5EF4-FFF2-40B4-BE49-F238E27FC236}">
                    <a16:creationId xmlns:a16="http://schemas.microsoft.com/office/drawing/2014/main" id="{6EB25DAC-2460-4637-9CF5-E1E9B513D81C}"/>
                  </a:ext>
                </a:extLst>
              </p:cNvPr>
              <p:cNvSpPr>
                <a:spLocks/>
              </p:cNvSpPr>
              <p:nvPr/>
            </p:nvSpPr>
            <p:spPr bwMode="auto">
              <a:xfrm>
                <a:off x="3768271" y="2218385"/>
                <a:ext cx="187050" cy="233170"/>
              </a:xfrm>
              <a:custGeom>
                <a:avLst/>
                <a:gdLst/>
                <a:ahLst/>
                <a:cxnLst>
                  <a:cxn ang="0">
                    <a:pos x="112" y="140"/>
                  </a:cxn>
                  <a:cxn ang="0">
                    <a:pos x="104" y="136"/>
                  </a:cxn>
                  <a:cxn ang="0">
                    <a:pos x="94" y="136"/>
                  </a:cxn>
                  <a:cxn ang="0">
                    <a:pos x="98" y="138"/>
                  </a:cxn>
                  <a:cxn ang="0">
                    <a:pos x="108" y="140"/>
                  </a:cxn>
                  <a:cxn ang="0">
                    <a:pos x="86" y="142"/>
                  </a:cxn>
                  <a:cxn ang="0">
                    <a:pos x="60" y="146"/>
                  </a:cxn>
                  <a:cxn ang="0">
                    <a:pos x="52" y="144"/>
                  </a:cxn>
                  <a:cxn ang="0">
                    <a:pos x="48" y="148"/>
                  </a:cxn>
                  <a:cxn ang="0">
                    <a:pos x="24" y="160"/>
                  </a:cxn>
                  <a:cxn ang="0">
                    <a:pos x="16" y="160"/>
                  </a:cxn>
                  <a:cxn ang="0">
                    <a:pos x="16" y="156"/>
                  </a:cxn>
                  <a:cxn ang="0">
                    <a:pos x="18" y="138"/>
                  </a:cxn>
                  <a:cxn ang="0">
                    <a:pos x="24" y="134"/>
                  </a:cxn>
                  <a:cxn ang="0">
                    <a:pos x="22" y="126"/>
                  </a:cxn>
                  <a:cxn ang="0">
                    <a:pos x="16" y="120"/>
                  </a:cxn>
                  <a:cxn ang="0">
                    <a:pos x="8" y="114"/>
                  </a:cxn>
                  <a:cxn ang="0">
                    <a:pos x="4" y="114"/>
                  </a:cxn>
                  <a:cxn ang="0">
                    <a:pos x="0" y="106"/>
                  </a:cxn>
                  <a:cxn ang="0">
                    <a:pos x="2" y="96"/>
                  </a:cxn>
                  <a:cxn ang="0">
                    <a:pos x="2" y="88"/>
                  </a:cxn>
                  <a:cxn ang="0">
                    <a:pos x="4" y="80"/>
                  </a:cxn>
                  <a:cxn ang="0">
                    <a:pos x="8" y="72"/>
                  </a:cxn>
                  <a:cxn ang="0">
                    <a:pos x="8" y="68"/>
                  </a:cxn>
                  <a:cxn ang="0">
                    <a:pos x="4" y="64"/>
                  </a:cxn>
                  <a:cxn ang="0">
                    <a:pos x="10" y="58"/>
                  </a:cxn>
                  <a:cxn ang="0">
                    <a:pos x="16" y="56"/>
                  </a:cxn>
                  <a:cxn ang="0">
                    <a:pos x="16" y="50"/>
                  </a:cxn>
                  <a:cxn ang="0">
                    <a:pos x="16" y="44"/>
                  </a:cxn>
                  <a:cxn ang="0">
                    <a:pos x="16" y="34"/>
                  </a:cxn>
                  <a:cxn ang="0">
                    <a:pos x="14" y="30"/>
                  </a:cxn>
                  <a:cxn ang="0">
                    <a:pos x="10" y="28"/>
                  </a:cxn>
                  <a:cxn ang="0">
                    <a:pos x="6" y="26"/>
                  </a:cxn>
                  <a:cxn ang="0">
                    <a:pos x="6" y="20"/>
                  </a:cxn>
                  <a:cxn ang="0">
                    <a:pos x="14" y="10"/>
                  </a:cxn>
                  <a:cxn ang="0">
                    <a:pos x="20" y="4"/>
                  </a:cxn>
                  <a:cxn ang="0">
                    <a:pos x="28" y="10"/>
                  </a:cxn>
                  <a:cxn ang="0">
                    <a:pos x="34" y="6"/>
                  </a:cxn>
                  <a:cxn ang="0">
                    <a:pos x="42" y="2"/>
                  </a:cxn>
                  <a:cxn ang="0">
                    <a:pos x="50" y="6"/>
                  </a:cxn>
                  <a:cxn ang="0">
                    <a:pos x="56" y="2"/>
                  </a:cxn>
                  <a:cxn ang="0">
                    <a:pos x="66" y="6"/>
                  </a:cxn>
                  <a:cxn ang="0">
                    <a:pos x="74" y="18"/>
                  </a:cxn>
                  <a:cxn ang="0">
                    <a:pos x="84" y="22"/>
                  </a:cxn>
                  <a:cxn ang="0">
                    <a:pos x="100" y="20"/>
                  </a:cxn>
                  <a:cxn ang="0">
                    <a:pos x="110" y="20"/>
                  </a:cxn>
                  <a:cxn ang="0">
                    <a:pos x="114" y="20"/>
                  </a:cxn>
                  <a:cxn ang="0">
                    <a:pos x="122" y="26"/>
                  </a:cxn>
                  <a:cxn ang="0">
                    <a:pos x="126" y="34"/>
                  </a:cxn>
                  <a:cxn ang="0">
                    <a:pos x="128" y="46"/>
                  </a:cxn>
                  <a:cxn ang="0">
                    <a:pos x="124" y="72"/>
                  </a:cxn>
                  <a:cxn ang="0">
                    <a:pos x="120" y="86"/>
                  </a:cxn>
                  <a:cxn ang="0">
                    <a:pos x="118" y="98"/>
                  </a:cxn>
                  <a:cxn ang="0">
                    <a:pos x="116" y="116"/>
                  </a:cxn>
                  <a:cxn ang="0">
                    <a:pos x="120" y="128"/>
                  </a:cxn>
                  <a:cxn ang="0">
                    <a:pos x="124" y="134"/>
                  </a:cxn>
                  <a:cxn ang="0">
                    <a:pos x="122" y="138"/>
                  </a:cxn>
                </a:cxnLst>
                <a:rect l="0" t="0" r="r" b="b"/>
                <a:pathLst>
                  <a:path w="130" h="160">
                    <a:moveTo>
                      <a:pt x="120" y="140"/>
                    </a:moveTo>
                    <a:lnTo>
                      <a:pt x="120" y="140"/>
                    </a:lnTo>
                    <a:lnTo>
                      <a:pt x="112" y="140"/>
                    </a:lnTo>
                    <a:lnTo>
                      <a:pt x="110" y="138"/>
                    </a:lnTo>
                    <a:lnTo>
                      <a:pt x="108" y="136"/>
                    </a:lnTo>
                    <a:lnTo>
                      <a:pt x="104" y="136"/>
                    </a:lnTo>
                    <a:lnTo>
                      <a:pt x="104" y="136"/>
                    </a:lnTo>
                    <a:lnTo>
                      <a:pt x="98" y="136"/>
                    </a:lnTo>
                    <a:lnTo>
                      <a:pt x="94" y="136"/>
                    </a:lnTo>
                    <a:lnTo>
                      <a:pt x="94" y="136"/>
                    </a:lnTo>
                    <a:lnTo>
                      <a:pt x="94" y="136"/>
                    </a:lnTo>
                    <a:lnTo>
                      <a:pt x="98" y="138"/>
                    </a:lnTo>
                    <a:lnTo>
                      <a:pt x="102" y="138"/>
                    </a:lnTo>
                    <a:lnTo>
                      <a:pt x="104" y="138"/>
                    </a:lnTo>
                    <a:lnTo>
                      <a:pt x="108" y="140"/>
                    </a:lnTo>
                    <a:lnTo>
                      <a:pt x="108" y="140"/>
                    </a:lnTo>
                    <a:lnTo>
                      <a:pt x="100" y="140"/>
                    </a:lnTo>
                    <a:lnTo>
                      <a:pt x="86" y="142"/>
                    </a:lnTo>
                    <a:lnTo>
                      <a:pt x="86" y="142"/>
                    </a:lnTo>
                    <a:lnTo>
                      <a:pt x="70" y="144"/>
                    </a:lnTo>
                    <a:lnTo>
                      <a:pt x="60" y="146"/>
                    </a:lnTo>
                    <a:lnTo>
                      <a:pt x="56" y="148"/>
                    </a:lnTo>
                    <a:lnTo>
                      <a:pt x="54" y="146"/>
                    </a:lnTo>
                    <a:lnTo>
                      <a:pt x="52" y="144"/>
                    </a:lnTo>
                    <a:lnTo>
                      <a:pt x="48" y="140"/>
                    </a:lnTo>
                    <a:lnTo>
                      <a:pt x="48" y="140"/>
                    </a:lnTo>
                    <a:lnTo>
                      <a:pt x="48" y="148"/>
                    </a:lnTo>
                    <a:lnTo>
                      <a:pt x="42" y="152"/>
                    </a:lnTo>
                    <a:lnTo>
                      <a:pt x="34" y="156"/>
                    </a:lnTo>
                    <a:lnTo>
                      <a:pt x="24" y="160"/>
                    </a:lnTo>
                    <a:lnTo>
                      <a:pt x="24" y="160"/>
                    </a:lnTo>
                    <a:lnTo>
                      <a:pt x="18" y="160"/>
                    </a:lnTo>
                    <a:lnTo>
                      <a:pt x="16" y="160"/>
                    </a:lnTo>
                    <a:lnTo>
                      <a:pt x="14" y="158"/>
                    </a:lnTo>
                    <a:lnTo>
                      <a:pt x="16" y="156"/>
                    </a:lnTo>
                    <a:lnTo>
                      <a:pt x="16" y="156"/>
                    </a:lnTo>
                    <a:lnTo>
                      <a:pt x="16" y="148"/>
                    </a:lnTo>
                    <a:lnTo>
                      <a:pt x="16" y="142"/>
                    </a:lnTo>
                    <a:lnTo>
                      <a:pt x="18" y="138"/>
                    </a:lnTo>
                    <a:lnTo>
                      <a:pt x="20" y="138"/>
                    </a:lnTo>
                    <a:lnTo>
                      <a:pt x="24" y="136"/>
                    </a:lnTo>
                    <a:lnTo>
                      <a:pt x="24" y="134"/>
                    </a:lnTo>
                    <a:lnTo>
                      <a:pt x="22" y="130"/>
                    </a:lnTo>
                    <a:lnTo>
                      <a:pt x="22" y="130"/>
                    </a:lnTo>
                    <a:lnTo>
                      <a:pt x="22" y="126"/>
                    </a:lnTo>
                    <a:lnTo>
                      <a:pt x="22" y="122"/>
                    </a:lnTo>
                    <a:lnTo>
                      <a:pt x="22" y="122"/>
                    </a:lnTo>
                    <a:lnTo>
                      <a:pt x="16" y="120"/>
                    </a:lnTo>
                    <a:lnTo>
                      <a:pt x="16" y="120"/>
                    </a:lnTo>
                    <a:lnTo>
                      <a:pt x="10" y="116"/>
                    </a:lnTo>
                    <a:lnTo>
                      <a:pt x="8" y="114"/>
                    </a:lnTo>
                    <a:lnTo>
                      <a:pt x="8" y="114"/>
                    </a:lnTo>
                    <a:lnTo>
                      <a:pt x="4" y="114"/>
                    </a:lnTo>
                    <a:lnTo>
                      <a:pt x="4" y="114"/>
                    </a:lnTo>
                    <a:lnTo>
                      <a:pt x="2" y="112"/>
                    </a:lnTo>
                    <a:lnTo>
                      <a:pt x="0" y="112"/>
                    </a:lnTo>
                    <a:lnTo>
                      <a:pt x="0" y="106"/>
                    </a:lnTo>
                    <a:lnTo>
                      <a:pt x="2" y="100"/>
                    </a:lnTo>
                    <a:lnTo>
                      <a:pt x="2" y="96"/>
                    </a:lnTo>
                    <a:lnTo>
                      <a:pt x="2" y="96"/>
                    </a:lnTo>
                    <a:lnTo>
                      <a:pt x="2" y="94"/>
                    </a:lnTo>
                    <a:lnTo>
                      <a:pt x="2" y="90"/>
                    </a:lnTo>
                    <a:lnTo>
                      <a:pt x="2" y="88"/>
                    </a:lnTo>
                    <a:lnTo>
                      <a:pt x="0" y="82"/>
                    </a:lnTo>
                    <a:lnTo>
                      <a:pt x="0" y="82"/>
                    </a:lnTo>
                    <a:lnTo>
                      <a:pt x="4" y="80"/>
                    </a:lnTo>
                    <a:lnTo>
                      <a:pt x="4" y="78"/>
                    </a:lnTo>
                    <a:lnTo>
                      <a:pt x="4" y="76"/>
                    </a:lnTo>
                    <a:lnTo>
                      <a:pt x="8" y="72"/>
                    </a:lnTo>
                    <a:lnTo>
                      <a:pt x="8" y="72"/>
                    </a:lnTo>
                    <a:lnTo>
                      <a:pt x="10" y="70"/>
                    </a:lnTo>
                    <a:lnTo>
                      <a:pt x="8" y="68"/>
                    </a:lnTo>
                    <a:lnTo>
                      <a:pt x="6" y="68"/>
                    </a:lnTo>
                    <a:lnTo>
                      <a:pt x="4" y="64"/>
                    </a:lnTo>
                    <a:lnTo>
                      <a:pt x="4" y="64"/>
                    </a:lnTo>
                    <a:lnTo>
                      <a:pt x="4" y="62"/>
                    </a:lnTo>
                    <a:lnTo>
                      <a:pt x="6" y="60"/>
                    </a:lnTo>
                    <a:lnTo>
                      <a:pt x="10" y="58"/>
                    </a:lnTo>
                    <a:lnTo>
                      <a:pt x="16" y="60"/>
                    </a:lnTo>
                    <a:lnTo>
                      <a:pt x="16" y="58"/>
                    </a:lnTo>
                    <a:lnTo>
                      <a:pt x="16" y="56"/>
                    </a:lnTo>
                    <a:lnTo>
                      <a:pt x="16" y="56"/>
                    </a:lnTo>
                    <a:lnTo>
                      <a:pt x="14" y="52"/>
                    </a:lnTo>
                    <a:lnTo>
                      <a:pt x="16" y="50"/>
                    </a:lnTo>
                    <a:lnTo>
                      <a:pt x="16" y="46"/>
                    </a:lnTo>
                    <a:lnTo>
                      <a:pt x="16" y="44"/>
                    </a:lnTo>
                    <a:lnTo>
                      <a:pt x="16" y="44"/>
                    </a:lnTo>
                    <a:lnTo>
                      <a:pt x="14" y="40"/>
                    </a:lnTo>
                    <a:lnTo>
                      <a:pt x="16" y="36"/>
                    </a:lnTo>
                    <a:lnTo>
                      <a:pt x="16" y="34"/>
                    </a:lnTo>
                    <a:lnTo>
                      <a:pt x="16" y="32"/>
                    </a:lnTo>
                    <a:lnTo>
                      <a:pt x="16" y="32"/>
                    </a:lnTo>
                    <a:lnTo>
                      <a:pt x="14" y="30"/>
                    </a:lnTo>
                    <a:lnTo>
                      <a:pt x="12" y="30"/>
                    </a:lnTo>
                    <a:lnTo>
                      <a:pt x="12" y="32"/>
                    </a:lnTo>
                    <a:lnTo>
                      <a:pt x="10" y="28"/>
                    </a:lnTo>
                    <a:lnTo>
                      <a:pt x="10" y="28"/>
                    </a:lnTo>
                    <a:lnTo>
                      <a:pt x="8" y="26"/>
                    </a:lnTo>
                    <a:lnTo>
                      <a:pt x="6" y="26"/>
                    </a:lnTo>
                    <a:lnTo>
                      <a:pt x="6" y="26"/>
                    </a:lnTo>
                    <a:lnTo>
                      <a:pt x="6" y="20"/>
                    </a:lnTo>
                    <a:lnTo>
                      <a:pt x="6" y="20"/>
                    </a:lnTo>
                    <a:lnTo>
                      <a:pt x="10" y="14"/>
                    </a:lnTo>
                    <a:lnTo>
                      <a:pt x="12" y="10"/>
                    </a:lnTo>
                    <a:lnTo>
                      <a:pt x="14" y="10"/>
                    </a:lnTo>
                    <a:lnTo>
                      <a:pt x="14" y="10"/>
                    </a:lnTo>
                    <a:lnTo>
                      <a:pt x="18" y="6"/>
                    </a:lnTo>
                    <a:lnTo>
                      <a:pt x="20" y="4"/>
                    </a:lnTo>
                    <a:lnTo>
                      <a:pt x="24" y="6"/>
                    </a:lnTo>
                    <a:lnTo>
                      <a:pt x="24" y="6"/>
                    </a:lnTo>
                    <a:lnTo>
                      <a:pt x="28" y="10"/>
                    </a:lnTo>
                    <a:lnTo>
                      <a:pt x="30" y="8"/>
                    </a:lnTo>
                    <a:lnTo>
                      <a:pt x="34" y="6"/>
                    </a:lnTo>
                    <a:lnTo>
                      <a:pt x="34" y="6"/>
                    </a:lnTo>
                    <a:lnTo>
                      <a:pt x="36" y="2"/>
                    </a:lnTo>
                    <a:lnTo>
                      <a:pt x="40" y="0"/>
                    </a:lnTo>
                    <a:lnTo>
                      <a:pt x="42" y="2"/>
                    </a:lnTo>
                    <a:lnTo>
                      <a:pt x="44" y="2"/>
                    </a:lnTo>
                    <a:lnTo>
                      <a:pt x="48" y="6"/>
                    </a:lnTo>
                    <a:lnTo>
                      <a:pt x="50" y="6"/>
                    </a:lnTo>
                    <a:lnTo>
                      <a:pt x="52" y="4"/>
                    </a:lnTo>
                    <a:lnTo>
                      <a:pt x="52" y="4"/>
                    </a:lnTo>
                    <a:lnTo>
                      <a:pt x="56" y="2"/>
                    </a:lnTo>
                    <a:lnTo>
                      <a:pt x="60" y="4"/>
                    </a:lnTo>
                    <a:lnTo>
                      <a:pt x="66" y="6"/>
                    </a:lnTo>
                    <a:lnTo>
                      <a:pt x="66" y="6"/>
                    </a:lnTo>
                    <a:lnTo>
                      <a:pt x="72" y="10"/>
                    </a:lnTo>
                    <a:lnTo>
                      <a:pt x="74" y="14"/>
                    </a:lnTo>
                    <a:lnTo>
                      <a:pt x="74" y="18"/>
                    </a:lnTo>
                    <a:lnTo>
                      <a:pt x="78" y="22"/>
                    </a:lnTo>
                    <a:lnTo>
                      <a:pt x="78" y="22"/>
                    </a:lnTo>
                    <a:lnTo>
                      <a:pt x="84" y="22"/>
                    </a:lnTo>
                    <a:lnTo>
                      <a:pt x="96" y="20"/>
                    </a:lnTo>
                    <a:lnTo>
                      <a:pt x="96" y="20"/>
                    </a:lnTo>
                    <a:lnTo>
                      <a:pt x="100" y="20"/>
                    </a:lnTo>
                    <a:lnTo>
                      <a:pt x="104" y="20"/>
                    </a:lnTo>
                    <a:lnTo>
                      <a:pt x="108" y="22"/>
                    </a:lnTo>
                    <a:lnTo>
                      <a:pt x="110" y="20"/>
                    </a:lnTo>
                    <a:lnTo>
                      <a:pt x="110" y="20"/>
                    </a:lnTo>
                    <a:lnTo>
                      <a:pt x="112" y="20"/>
                    </a:lnTo>
                    <a:lnTo>
                      <a:pt x="114" y="20"/>
                    </a:lnTo>
                    <a:lnTo>
                      <a:pt x="118" y="24"/>
                    </a:lnTo>
                    <a:lnTo>
                      <a:pt x="122" y="26"/>
                    </a:lnTo>
                    <a:lnTo>
                      <a:pt x="122" y="26"/>
                    </a:lnTo>
                    <a:lnTo>
                      <a:pt x="126" y="30"/>
                    </a:lnTo>
                    <a:lnTo>
                      <a:pt x="126" y="32"/>
                    </a:lnTo>
                    <a:lnTo>
                      <a:pt x="126" y="34"/>
                    </a:lnTo>
                    <a:lnTo>
                      <a:pt x="126" y="40"/>
                    </a:lnTo>
                    <a:lnTo>
                      <a:pt x="126" y="40"/>
                    </a:lnTo>
                    <a:lnTo>
                      <a:pt x="128" y="46"/>
                    </a:lnTo>
                    <a:lnTo>
                      <a:pt x="130" y="54"/>
                    </a:lnTo>
                    <a:lnTo>
                      <a:pt x="128" y="62"/>
                    </a:lnTo>
                    <a:lnTo>
                      <a:pt x="124" y="72"/>
                    </a:lnTo>
                    <a:lnTo>
                      <a:pt x="124" y="72"/>
                    </a:lnTo>
                    <a:lnTo>
                      <a:pt x="122" y="80"/>
                    </a:lnTo>
                    <a:lnTo>
                      <a:pt x="120" y="86"/>
                    </a:lnTo>
                    <a:lnTo>
                      <a:pt x="120" y="90"/>
                    </a:lnTo>
                    <a:lnTo>
                      <a:pt x="118" y="98"/>
                    </a:lnTo>
                    <a:lnTo>
                      <a:pt x="118" y="98"/>
                    </a:lnTo>
                    <a:lnTo>
                      <a:pt x="114" y="104"/>
                    </a:lnTo>
                    <a:lnTo>
                      <a:pt x="114" y="110"/>
                    </a:lnTo>
                    <a:lnTo>
                      <a:pt x="116" y="116"/>
                    </a:lnTo>
                    <a:lnTo>
                      <a:pt x="118" y="122"/>
                    </a:lnTo>
                    <a:lnTo>
                      <a:pt x="118" y="122"/>
                    </a:lnTo>
                    <a:lnTo>
                      <a:pt x="120" y="128"/>
                    </a:lnTo>
                    <a:lnTo>
                      <a:pt x="122" y="130"/>
                    </a:lnTo>
                    <a:lnTo>
                      <a:pt x="124" y="130"/>
                    </a:lnTo>
                    <a:lnTo>
                      <a:pt x="124" y="134"/>
                    </a:lnTo>
                    <a:lnTo>
                      <a:pt x="124" y="134"/>
                    </a:lnTo>
                    <a:lnTo>
                      <a:pt x="124" y="136"/>
                    </a:lnTo>
                    <a:lnTo>
                      <a:pt x="122" y="138"/>
                    </a:lnTo>
                    <a:lnTo>
                      <a:pt x="120" y="140"/>
                    </a:lnTo>
                    <a:lnTo>
                      <a:pt x="120" y="14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1" name="Freeform 156">
                <a:extLst>
                  <a:ext uri="{FF2B5EF4-FFF2-40B4-BE49-F238E27FC236}">
                    <a16:creationId xmlns:a16="http://schemas.microsoft.com/office/drawing/2014/main" id="{14613960-F8B4-4F07-B2B7-57874B2B3BFD}"/>
                  </a:ext>
                </a:extLst>
              </p:cNvPr>
              <p:cNvSpPr>
                <a:spLocks/>
              </p:cNvSpPr>
              <p:nvPr/>
            </p:nvSpPr>
            <p:spPr bwMode="auto">
              <a:xfrm>
                <a:off x="4922235" y="3567861"/>
                <a:ext cx="43167" cy="58293"/>
              </a:xfrm>
              <a:custGeom>
                <a:avLst/>
                <a:gdLst/>
                <a:ahLst/>
                <a:cxnLst>
                  <a:cxn ang="0">
                    <a:pos x="30" y="26"/>
                  </a:cxn>
                  <a:cxn ang="0">
                    <a:pos x="30" y="26"/>
                  </a:cxn>
                  <a:cxn ang="0">
                    <a:pos x="28" y="28"/>
                  </a:cxn>
                  <a:cxn ang="0">
                    <a:pos x="30" y="32"/>
                  </a:cxn>
                  <a:cxn ang="0">
                    <a:pos x="30" y="36"/>
                  </a:cxn>
                  <a:cxn ang="0">
                    <a:pos x="28" y="38"/>
                  </a:cxn>
                  <a:cxn ang="0">
                    <a:pos x="28" y="38"/>
                  </a:cxn>
                  <a:cxn ang="0">
                    <a:pos x="24" y="40"/>
                  </a:cxn>
                  <a:cxn ang="0">
                    <a:pos x="20" y="40"/>
                  </a:cxn>
                  <a:cxn ang="0">
                    <a:pos x="16" y="38"/>
                  </a:cxn>
                  <a:cxn ang="0">
                    <a:pos x="8" y="34"/>
                  </a:cxn>
                  <a:cxn ang="0">
                    <a:pos x="8" y="34"/>
                  </a:cxn>
                  <a:cxn ang="0">
                    <a:pos x="0" y="28"/>
                  </a:cxn>
                  <a:cxn ang="0">
                    <a:pos x="0" y="24"/>
                  </a:cxn>
                  <a:cxn ang="0">
                    <a:pos x="0" y="18"/>
                  </a:cxn>
                  <a:cxn ang="0">
                    <a:pos x="4" y="10"/>
                  </a:cxn>
                  <a:cxn ang="0">
                    <a:pos x="4" y="10"/>
                  </a:cxn>
                  <a:cxn ang="0">
                    <a:pos x="8" y="4"/>
                  </a:cxn>
                  <a:cxn ang="0">
                    <a:pos x="10" y="0"/>
                  </a:cxn>
                  <a:cxn ang="0">
                    <a:pos x="14" y="0"/>
                  </a:cxn>
                  <a:cxn ang="0">
                    <a:pos x="22" y="4"/>
                  </a:cxn>
                  <a:cxn ang="0">
                    <a:pos x="22" y="4"/>
                  </a:cxn>
                  <a:cxn ang="0">
                    <a:pos x="26" y="8"/>
                  </a:cxn>
                  <a:cxn ang="0">
                    <a:pos x="28" y="12"/>
                  </a:cxn>
                  <a:cxn ang="0">
                    <a:pos x="28" y="18"/>
                  </a:cxn>
                  <a:cxn ang="0">
                    <a:pos x="30" y="26"/>
                  </a:cxn>
                  <a:cxn ang="0">
                    <a:pos x="30" y="26"/>
                  </a:cxn>
                </a:cxnLst>
                <a:rect l="0" t="0" r="r" b="b"/>
                <a:pathLst>
                  <a:path w="30" h="40">
                    <a:moveTo>
                      <a:pt x="30" y="26"/>
                    </a:moveTo>
                    <a:lnTo>
                      <a:pt x="30" y="26"/>
                    </a:lnTo>
                    <a:lnTo>
                      <a:pt x="28" y="28"/>
                    </a:lnTo>
                    <a:lnTo>
                      <a:pt x="30" y="32"/>
                    </a:lnTo>
                    <a:lnTo>
                      <a:pt x="30" y="36"/>
                    </a:lnTo>
                    <a:lnTo>
                      <a:pt x="28" y="38"/>
                    </a:lnTo>
                    <a:lnTo>
                      <a:pt x="28" y="38"/>
                    </a:lnTo>
                    <a:lnTo>
                      <a:pt x="24" y="40"/>
                    </a:lnTo>
                    <a:lnTo>
                      <a:pt x="20" y="40"/>
                    </a:lnTo>
                    <a:lnTo>
                      <a:pt x="16" y="38"/>
                    </a:lnTo>
                    <a:lnTo>
                      <a:pt x="8" y="34"/>
                    </a:lnTo>
                    <a:lnTo>
                      <a:pt x="8" y="34"/>
                    </a:lnTo>
                    <a:lnTo>
                      <a:pt x="0" y="28"/>
                    </a:lnTo>
                    <a:lnTo>
                      <a:pt x="0" y="24"/>
                    </a:lnTo>
                    <a:lnTo>
                      <a:pt x="0" y="18"/>
                    </a:lnTo>
                    <a:lnTo>
                      <a:pt x="4" y="10"/>
                    </a:lnTo>
                    <a:lnTo>
                      <a:pt x="4" y="10"/>
                    </a:lnTo>
                    <a:lnTo>
                      <a:pt x="8" y="4"/>
                    </a:lnTo>
                    <a:lnTo>
                      <a:pt x="10" y="0"/>
                    </a:lnTo>
                    <a:lnTo>
                      <a:pt x="14" y="0"/>
                    </a:lnTo>
                    <a:lnTo>
                      <a:pt x="22" y="4"/>
                    </a:lnTo>
                    <a:lnTo>
                      <a:pt x="22" y="4"/>
                    </a:lnTo>
                    <a:lnTo>
                      <a:pt x="26" y="8"/>
                    </a:lnTo>
                    <a:lnTo>
                      <a:pt x="28" y="12"/>
                    </a:lnTo>
                    <a:lnTo>
                      <a:pt x="28" y="18"/>
                    </a:lnTo>
                    <a:lnTo>
                      <a:pt x="30" y="26"/>
                    </a:lnTo>
                    <a:lnTo>
                      <a:pt x="30" y="2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2" name="Freeform 158">
                <a:extLst>
                  <a:ext uri="{FF2B5EF4-FFF2-40B4-BE49-F238E27FC236}">
                    <a16:creationId xmlns:a16="http://schemas.microsoft.com/office/drawing/2014/main" id="{15751045-D3C2-406C-88CF-6ADBA8D8E33D}"/>
                  </a:ext>
                </a:extLst>
              </p:cNvPr>
              <p:cNvSpPr>
                <a:spLocks/>
              </p:cNvSpPr>
              <p:nvPr/>
            </p:nvSpPr>
            <p:spPr bwMode="auto">
              <a:xfrm>
                <a:off x="3529420" y="1606308"/>
                <a:ext cx="351083" cy="454682"/>
              </a:xfrm>
              <a:custGeom>
                <a:avLst/>
                <a:gdLst/>
                <a:ahLst/>
                <a:cxnLst>
                  <a:cxn ang="0">
                    <a:pos x="0" y="162"/>
                  </a:cxn>
                  <a:cxn ang="0">
                    <a:pos x="4" y="164"/>
                  </a:cxn>
                  <a:cxn ang="0">
                    <a:pos x="10" y="178"/>
                  </a:cxn>
                  <a:cxn ang="0">
                    <a:pos x="8" y="188"/>
                  </a:cxn>
                  <a:cxn ang="0">
                    <a:pos x="6" y="196"/>
                  </a:cxn>
                  <a:cxn ang="0">
                    <a:pos x="10" y="196"/>
                  </a:cxn>
                  <a:cxn ang="0">
                    <a:pos x="6" y="202"/>
                  </a:cxn>
                  <a:cxn ang="0">
                    <a:pos x="14" y="216"/>
                  </a:cxn>
                  <a:cxn ang="0">
                    <a:pos x="14" y="242"/>
                  </a:cxn>
                  <a:cxn ang="0">
                    <a:pos x="8" y="264"/>
                  </a:cxn>
                  <a:cxn ang="0">
                    <a:pos x="8" y="274"/>
                  </a:cxn>
                  <a:cxn ang="0">
                    <a:pos x="16" y="270"/>
                  </a:cxn>
                  <a:cxn ang="0">
                    <a:pos x="22" y="272"/>
                  </a:cxn>
                  <a:cxn ang="0">
                    <a:pos x="28" y="272"/>
                  </a:cxn>
                  <a:cxn ang="0">
                    <a:pos x="36" y="272"/>
                  </a:cxn>
                  <a:cxn ang="0">
                    <a:pos x="40" y="268"/>
                  </a:cxn>
                  <a:cxn ang="0">
                    <a:pos x="42" y="268"/>
                  </a:cxn>
                  <a:cxn ang="0">
                    <a:pos x="48" y="270"/>
                  </a:cxn>
                  <a:cxn ang="0">
                    <a:pos x="58" y="276"/>
                  </a:cxn>
                  <a:cxn ang="0">
                    <a:pos x="66" y="282"/>
                  </a:cxn>
                  <a:cxn ang="0">
                    <a:pos x="70" y="284"/>
                  </a:cxn>
                  <a:cxn ang="0">
                    <a:pos x="72" y="290"/>
                  </a:cxn>
                  <a:cxn ang="0">
                    <a:pos x="76" y="298"/>
                  </a:cxn>
                  <a:cxn ang="0">
                    <a:pos x="80" y="304"/>
                  </a:cxn>
                  <a:cxn ang="0">
                    <a:pos x="88" y="312"/>
                  </a:cxn>
                  <a:cxn ang="0">
                    <a:pos x="96" y="304"/>
                  </a:cxn>
                  <a:cxn ang="0">
                    <a:pos x="102" y="296"/>
                  </a:cxn>
                  <a:cxn ang="0">
                    <a:pos x="106" y="292"/>
                  </a:cxn>
                  <a:cxn ang="0">
                    <a:pos x="112" y="292"/>
                  </a:cxn>
                  <a:cxn ang="0">
                    <a:pos x="122" y="302"/>
                  </a:cxn>
                  <a:cxn ang="0">
                    <a:pos x="132" y="300"/>
                  </a:cxn>
                  <a:cxn ang="0">
                    <a:pos x="146" y="300"/>
                  </a:cxn>
                  <a:cxn ang="0">
                    <a:pos x="152" y="294"/>
                  </a:cxn>
                  <a:cxn ang="0">
                    <a:pos x="154" y="298"/>
                  </a:cxn>
                  <a:cxn ang="0">
                    <a:pos x="156" y="300"/>
                  </a:cxn>
                  <a:cxn ang="0">
                    <a:pos x="234" y="274"/>
                  </a:cxn>
                  <a:cxn ang="0">
                    <a:pos x="222" y="258"/>
                  </a:cxn>
                  <a:cxn ang="0">
                    <a:pos x="244" y="62"/>
                  </a:cxn>
                  <a:cxn ang="0">
                    <a:pos x="98" y="34"/>
                  </a:cxn>
                  <a:cxn ang="0">
                    <a:pos x="96" y="92"/>
                  </a:cxn>
                  <a:cxn ang="0">
                    <a:pos x="86" y="98"/>
                  </a:cxn>
                  <a:cxn ang="0">
                    <a:pos x="76" y="108"/>
                  </a:cxn>
                  <a:cxn ang="0">
                    <a:pos x="76" y="144"/>
                  </a:cxn>
                  <a:cxn ang="0">
                    <a:pos x="14" y="144"/>
                  </a:cxn>
                  <a:cxn ang="0">
                    <a:pos x="0" y="150"/>
                  </a:cxn>
                </a:cxnLst>
                <a:rect l="0" t="0" r="r" b="b"/>
                <a:pathLst>
                  <a:path w="244" h="312">
                    <a:moveTo>
                      <a:pt x="0" y="150"/>
                    </a:moveTo>
                    <a:lnTo>
                      <a:pt x="0" y="150"/>
                    </a:lnTo>
                    <a:lnTo>
                      <a:pt x="0" y="162"/>
                    </a:lnTo>
                    <a:lnTo>
                      <a:pt x="0" y="164"/>
                    </a:lnTo>
                    <a:lnTo>
                      <a:pt x="4" y="164"/>
                    </a:lnTo>
                    <a:lnTo>
                      <a:pt x="4" y="164"/>
                    </a:lnTo>
                    <a:lnTo>
                      <a:pt x="6" y="166"/>
                    </a:lnTo>
                    <a:lnTo>
                      <a:pt x="8" y="170"/>
                    </a:lnTo>
                    <a:lnTo>
                      <a:pt x="10" y="178"/>
                    </a:lnTo>
                    <a:lnTo>
                      <a:pt x="10" y="178"/>
                    </a:lnTo>
                    <a:lnTo>
                      <a:pt x="10" y="182"/>
                    </a:lnTo>
                    <a:lnTo>
                      <a:pt x="8" y="188"/>
                    </a:lnTo>
                    <a:lnTo>
                      <a:pt x="8" y="188"/>
                    </a:lnTo>
                    <a:lnTo>
                      <a:pt x="6" y="196"/>
                    </a:lnTo>
                    <a:lnTo>
                      <a:pt x="6" y="196"/>
                    </a:lnTo>
                    <a:lnTo>
                      <a:pt x="10" y="196"/>
                    </a:lnTo>
                    <a:lnTo>
                      <a:pt x="10" y="196"/>
                    </a:lnTo>
                    <a:lnTo>
                      <a:pt x="10" y="196"/>
                    </a:lnTo>
                    <a:lnTo>
                      <a:pt x="10" y="198"/>
                    </a:lnTo>
                    <a:lnTo>
                      <a:pt x="6" y="200"/>
                    </a:lnTo>
                    <a:lnTo>
                      <a:pt x="6" y="202"/>
                    </a:lnTo>
                    <a:lnTo>
                      <a:pt x="6" y="202"/>
                    </a:lnTo>
                    <a:lnTo>
                      <a:pt x="10" y="210"/>
                    </a:lnTo>
                    <a:lnTo>
                      <a:pt x="14" y="216"/>
                    </a:lnTo>
                    <a:lnTo>
                      <a:pt x="16" y="226"/>
                    </a:lnTo>
                    <a:lnTo>
                      <a:pt x="14" y="242"/>
                    </a:lnTo>
                    <a:lnTo>
                      <a:pt x="14" y="242"/>
                    </a:lnTo>
                    <a:lnTo>
                      <a:pt x="12" y="252"/>
                    </a:lnTo>
                    <a:lnTo>
                      <a:pt x="10" y="258"/>
                    </a:lnTo>
                    <a:lnTo>
                      <a:pt x="8" y="264"/>
                    </a:lnTo>
                    <a:lnTo>
                      <a:pt x="6" y="268"/>
                    </a:lnTo>
                    <a:lnTo>
                      <a:pt x="8" y="274"/>
                    </a:lnTo>
                    <a:lnTo>
                      <a:pt x="8" y="274"/>
                    </a:lnTo>
                    <a:lnTo>
                      <a:pt x="12" y="270"/>
                    </a:lnTo>
                    <a:lnTo>
                      <a:pt x="14" y="268"/>
                    </a:lnTo>
                    <a:lnTo>
                      <a:pt x="16" y="270"/>
                    </a:lnTo>
                    <a:lnTo>
                      <a:pt x="16" y="270"/>
                    </a:lnTo>
                    <a:lnTo>
                      <a:pt x="20" y="272"/>
                    </a:lnTo>
                    <a:lnTo>
                      <a:pt x="22" y="272"/>
                    </a:lnTo>
                    <a:lnTo>
                      <a:pt x="26" y="272"/>
                    </a:lnTo>
                    <a:lnTo>
                      <a:pt x="26" y="272"/>
                    </a:lnTo>
                    <a:lnTo>
                      <a:pt x="28" y="272"/>
                    </a:lnTo>
                    <a:lnTo>
                      <a:pt x="32" y="272"/>
                    </a:lnTo>
                    <a:lnTo>
                      <a:pt x="32" y="272"/>
                    </a:lnTo>
                    <a:lnTo>
                      <a:pt x="36" y="272"/>
                    </a:lnTo>
                    <a:lnTo>
                      <a:pt x="36" y="270"/>
                    </a:lnTo>
                    <a:lnTo>
                      <a:pt x="38" y="268"/>
                    </a:lnTo>
                    <a:lnTo>
                      <a:pt x="40" y="268"/>
                    </a:lnTo>
                    <a:lnTo>
                      <a:pt x="40" y="268"/>
                    </a:lnTo>
                    <a:lnTo>
                      <a:pt x="42" y="268"/>
                    </a:lnTo>
                    <a:lnTo>
                      <a:pt x="42" y="268"/>
                    </a:lnTo>
                    <a:lnTo>
                      <a:pt x="44" y="270"/>
                    </a:lnTo>
                    <a:lnTo>
                      <a:pt x="48" y="270"/>
                    </a:lnTo>
                    <a:lnTo>
                      <a:pt x="48" y="270"/>
                    </a:lnTo>
                    <a:lnTo>
                      <a:pt x="52" y="272"/>
                    </a:lnTo>
                    <a:lnTo>
                      <a:pt x="56" y="272"/>
                    </a:lnTo>
                    <a:lnTo>
                      <a:pt x="58" y="276"/>
                    </a:lnTo>
                    <a:lnTo>
                      <a:pt x="62" y="280"/>
                    </a:lnTo>
                    <a:lnTo>
                      <a:pt x="64" y="282"/>
                    </a:lnTo>
                    <a:lnTo>
                      <a:pt x="66" y="282"/>
                    </a:lnTo>
                    <a:lnTo>
                      <a:pt x="66" y="282"/>
                    </a:lnTo>
                    <a:lnTo>
                      <a:pt x="70" y="282"/>
                    </a:lnTo>
                    <a:lnTo>
                      <a:pt x="70" y="284"/>
                    </a:lnTo>
                    <a:lnTo>
                      <a:pt x="70" y="288"/>
                    </a:lnTo>
                    <a:lnTo>
                      <a:pt x="72" y="290"/>
                    </a:lnTo>
                    <a:lnTo>
                      <a:pt x="72" y="290"/>
                    </a:lnTo>
                    <a:lnTo>
                      <a:pt x="76" y="292"/>
                    </a:lnTo>
                    <a:lnTo>
                      <a:pt x="76" y="294"/>
                    </a:lnTo>
                    <a:lnTo>
                      <a:pt x="76" y="298"/>
                    </a:lnTo>
                    <a:lnTo>
                      <a:pt x="78" y="300"/>
                    </a:lnTo>
                    <a:lnTo>
                      <a:pt x="78" y="300"/>
                    </a:lnTo>
                    <a:lnTo>
                      <a:pt x="80" y="304"/>
                    </a:lnTo>
                    <a:lnTo>
                      <a:pt x="80" y="306"/>
                    </a:lnTo>
                    <a:lnTo>
                      <a:pt x="82" y="308"/>
                    </a:lnTo>
                    <a:lnTo>
                      <a:pt x="88" y="312"/>
                    </a:lnTo>
                    <a:lnTo>
                      <a:pt x="88" y="312"/>
                    </a:lnTo>
                    <a:lnTo>
                      <a:pt x="92" y="308"/>
                    </a:lnTo>
                    <a:lnTo>
                      <a:pt x="96" y="304"/>
                    </a:lnTo>
                    <a:lnTo>
                      <a:pt x="98" y="298"/>
                    </a:lnTo>
                    <a:lnTo>
                      <a:pt x="102" y="296"/>
                    </a:lnTo>
                    <a:lnTo>
                      <a:pt x="102" y="296"/>
                    </a:lnTo>
                    <a:lnTo>
                      <a:pt x="104" y="294"/>
                    </a:lnTo>
                    <a:lnTo>
                      <a:pt x="104" y="294"/>
                    </a:lnTo>
                    <a:lnTo>
                      <a:pt x="106" y="292"/>
                    </a:lnTo>
                    <a:lnTo>
                      <a:pt x="108" y="292"/>
                    </a:lnTo>
                    <a:lnTo>
                      <a:pt x="108" y="292"/>
                    </a:lnTo>
                    <a:lnTo>
                      <a:pt x="112" y="292"/>
                    </a:lnTo>
                    <a:lnTo>
                      <a:pt x="114" y="296"/>
                    </a:lnTo>
                    <a:lnTo>
                      <a:pt x="116" y="300"/>
                    </a:lnTo>
                    <a:lnTo>
                      <a:pt x="122" y="302"/>
                    </a:lnTo>
                    <a:lnTo>
                      <a:pt x="122" y="302"/>
                    </a:lnTo>
                    <a:lnTo>
                      <a:pt x="126" y="300"/>
                    </a:lnTo>
                    <a:lnTo>
                      <a:pt x="132" y="300"/>
                    </a:lnTo>
                    <a:lnTo>
                      <a:pt x="142" y="300"/>
                    </a:lnTo>
                    <a:lnTo>
                      <a:pt x="142" y="300"/>
                    </a:lnTo>
                    <a:lnTo>
                      <a:pt x="146" y="300"/>
                    </a:lnTo>
                    <a:lnTo>
                      <a:pt x="146" y="298"/>
                    </a:lnTo>
                    <a:lnTo>
                      <a:pt x="148" y="296"/>
                    </a:lnTo>
                    <a:lnTo>
                      <a:pt x="152" y="294"/>
                    </a:lnTo>
                    <a:lnTo>
                      <a:pt x="152" y="294"/>
                    </a:lnTo>
                    <a:lnTo>
                      <a:pt x="154" y="296"/>
                    </a:lnTo>
                    <a:lnTo>
                      <a:pt x="154" y="298"/>
                    </a:lnTo>
                    <a:lnTo>
                      <a:pt x="154" y="298"/>
                    </a:lnTo>
                    <a:lnTo>
                      <a:pt x="156" y="300"/>
                    </a:lnTo>
                    <a:lnTo>
                      <a:pt x="156" y="300"/>
                    </a:lnTo>
                    <a:lnTo>
                      <a:pt x="224" y="300"/>
                    </a:lnTo>
                    <a:lnTo>
                      <a:pt x="234" y="274"/>
                    </a:lnTo>
                    <a:lnTo>
                      <a:pt x="234" y="274"/>
                    </a:lnTo>
                    <a:lnTo>
                      <a:pt x="226" y="268"/>
                    </a:lnTo>
                    <a:lnTo>
                      <a:pt x="222" y="264"/>
                    </a:lnTo>
                    <a:lnTo>
                      <a:pt x="222" y="258"/>
                    </a:lnTo>
                    <a:lnTo>
                      <a:pt x="222" y="258"/>
                    </a:lnTo>
                    <a:lnTo>
                      <a:pt x="218" y="62"/>
                    </a:lnTo>
                    <a:lnTo>
                      <a:pt x="244" y="62"/>
                    </a:lnTo>
                    <a:lnTo>
                      <a:pt x="166" y="0"/>
                    </a:lnTo>
                    <a:lnTo>
                      <a:pt x="166" y="34"/>
                    </a:lnTo>
                    <a:lnTo>
                      <a:pt x="98" y="34"/>
                    </a:lnTo>
                    <a:lnTo>
                      <a:pt x="98" y="34"/>
                    </a:lnTo>
                    <a:lnTo>
                      <a:pt x="96" y="92"/>
                    </a:lnTo>
                    <a:lnTo>
                      <a:pt x="96" y="92"/>
                    </a:lnTo>
                    <a:lnTo>
                      <a:pt x="94" y="96"/>
                    </a:lnTo>
                    <a:lnTo>
                      <a:pt x="92" y="98"/>
                    </a:lnTo>
                    <a:lnTo>
                      <a:pt x="86" y="98"/>
                    </a:lnTo>
                    <a:lnTo>
                      <a:pt x="82" y="100"/>
                    </a:lnTo>
                    <a:lnTo>
                      <a:pt x="78" y="102"/>
                    </a:lnTo>
                    <a:lnTo>
                      <a:pt x="76" y="108"/>
                    </a:lnTo>
                    <a:lnTo>
                      <a:pt x="76" y="116"/>
                    </a:lnTo>
                    <a:lnTo>
                      <a:pt x="76" y="116"/>
                    </a:lnTo>
                    <a:lnTo>
                      <a:pt x="76" y="144"/>
                    </a:lnTo>
                    <a:lnTo>
                      <a:pt x="76" y="144"/>
                    </a:lnTo>
                    <a:lnTo>
                      <a:pt x="14" y="144"/>
                    </a:lnTo>
                    <a:lnTo>
                      <a:pt x="14" y="144"/>
                    </a:lnTo>
                    <a:lnTo>
                      <a:pt x="8" y="144"/>
                    </a:lnTo>
                    <a:lnTo>
                      <a:pt x="4" y="144"/>
                    </a:lnTo>
                    <a:lnTo>
                      <a:pt x="0" y="150"/>
                    </a:lnTo>
                    <a:lnTo>
                      <a:pt x="0" y="15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3" name="Freeform 159">
                <a:extLst>
                  <a:ext uri="{FF2B5EF4-FFF2-40B4-BE49-F238E27FC236}">
                    <a16:creationId xmlns:a16="http://schemas.microsoft.com/office/drawing/2014/main" id="{BD22E8FC-AF12-422C-9087-4F1C08F1FA48}"/>
                  </a:ext>
                </a:extLst>
              </p:cNvPr>
              <p:cNvSpPr>
                <a:spLocks/>
              </p:cNvSpPr>
              <p:nvPr/>
            </p:nvSpPr>
            <p:spPr bwMode="auto">
              <a:xfrm>
                <a:off x="3863235" y="2060994"/>
                <a:ext cx="230217" cy="195280"/>
              </a:xfrm>
              <a:custGeom>
                <a:avLst/>
                <a:gdLst/>
                <a:ahLst/>
                <a:cxnLst>
                  <a:cxn ang="0">
                    <a:pos x="116" y="14"/>
                  </a:cxn>
                  <a:cxn ang="0">
                    <a:pos x="124" y="32"/>
                  </a:cxn>
                  <a:cxn ang="0">
                    <a:pos x="132" y="34"/>
                  </a:cxn>
                  <a:cxn ang="0">
                    <a:pos x="128" y="40"/>
                  </a:cxn>
                  <a:cxn ang="0">
                    <a:pos x="134" y="50"/>
                  </a:cxn>
                  <a:cxn ang="0">
                    <a:pos x="150" y="58"/>
                  </a:cxn>
                  <a:cxn ang="0">
                    <a:pos x="156" y="60"/>
                  </a:cxn>
                  <a:cxn ang="0">
                    <a:pos x="156" y="62"/>
                  </a:cxn>
                  <a:cxn ang="0">
                    <a:pos x="160" y="72"/>
                  </a:cxn>
                  <a:cxn ang="0">
                    <a:pos x="144" y="78"/>
                  </a:cxn>
                  <a:cxn ang="0">
                    <a:pos x="140" y="86"/>
                  </a:cxn>
                  <a:cxn ang="0">
                    <a:pos x="134" y="90"/>
                  </a:cxn>
                  <a:cxn ang="0">
                    <a:pos x="132" y="96"/>
                  </a:cxn>
                  <a:cxn ang="0">
                    <a:pos x="128" y="96"/>
                  </a:cxn>
                  <a:cxn ang="0">
                    <a:pos x="120" y="96"/>
                  </a:cxn>
                  <a:cxn ang="0">
                    <a:pos x="106" y="94"/>
                  </a:cxn>
                  <a:cxn ang="0">
                    <a:pos x="100" y="96"/>
                  </a:cxn>
                  <a:cxn ang="0">
                    <a:pos x="84" y="98"/>
                  </a:cxn>
                  <a:cxn ang="0">
                    <a:pos x="54" y="100"/>
                  </a:cxn>
                  <a:cxn ang="0">
                    <a:pos x="52" y="110"/>
                  </a:cxn>
                  <a:cxn ang="0">
                    <a:pos x="54" y="116"/>
                  </a:cxn>
                  <a:cxn ang="0">
                    <a:pos x="56" y="122"/>
                  </a:cxn>
                  <a:cxn ang="0">
                    <a:pos x="56" y="134"/>
                  </a:cxn>
                  <a:cxn ang="0">
                    <a:pos x="48" y="128"/>
                  </a:cxn>
                  <a:cxn ang="0">
                    <a:pos x="44" y="128"/>
                  </a:cxn>
                  <a:cxn ang="0">
                    <a:pos x="34" y="128"/>
                  </a:cxn>
                  <a:cxn ang="0">
                    <a:pos x="18" y="130"/>
                  </a:cxn>
                  <a:cxn ang="0">
                    <a:pos x="8" y="126"/>
                  </a:cxn>
                  <a:cxn ang="0">
                    <a:pos x="0" y="114"/>
                  </a:cxn>
                  <a:cxn ang="0">
                    <a:pos x="6" y="92"/>
                  </a:cxn>
                  <a:cxn ang="0">
                    <a:pos x="10" y="86"/>
                  </a:cxn>
                  <a:cxn ang="0">
                    <a:pos x="6" y="82"/>
                  </a:cxn>
                  <a:cxn ang="0">
                    <a:pos x="12" y="76"/>
                  </a:cxn>
                  <a:cxn ang="0">
                    <a:pos x="32" y="58"/>
                  </a:cxn>
                  <a:cxn ang="0">
                    <a:pos x="30" y="54"/>
                  </a:cxn>
                  <a:cxn ang="0">
                    <a:pos x="38" y="48"/>
                  </a:cxn>
                  <a:cxn ang="0">
                    <a:pos x="38" y="44"/>
                  </a:cxn>
                  <a:cxn ang="0">
                    <a:pos x="46" y="30"/>
                  </a:cxn>
                  <a:cxn ang="0">
                    <a:pos x="52" y="30"/>
                  </a:cxn>
                  <a:cxn ang="0">
                    <a:pos x="70" y="24"/>
                  </a:cxn>
                  <a:cxn ang="0">
                    <a:pos x="70" y="22"/>
                  </a:cxn>
                  <a:cxn ang="0">
                    <a:pos x="74" y="18"/>
                  </a:cxn>
                  <a:cxn ang="0">
                    <a:pos x="86" y="6"/>
                  </a:cxn>
                  <a:cxn ang="0">
                    <a:pos x="98" y="2"/>
                  </a:cxn>
                  <a:cxn ang="0">
                    <a:pos x="102" y="0"/>
                  </a:cxn>
                </a:cxnLst>
                <a:rect l="0" t="0" r="r" b="b"/>
                <a:pathLst>
                  <a:path w="160" h="134">
                    <a:moveTo>
                      <a:pt x="116" y="4"/>
                    </a:moveTo>
                    <a:lnTo>
                      <a:pt x="116" y="4"/>
                    </a:lnTo>
                    <a:lnTo>
                      <a:pt x="116" y="14"/>
                    </a:lnTo>
                    <a:lnTo>
                      <a:pt x="118" y="22"/>
                    </a:lnTo>
                    <a:lnTo>
                      <a:pt x="122" y="30"/>
                    </a:lnTo>
                    <a:lnTo>
                      <a:pt x="124" y="32"/>
                    </a:lnTo>
                    <a:lnTo>
                      <a:pt x="128" y="34"/>
                    </a:lnTo>
                    <a:lnTo>
                      <a:pt x="128" y="34"/>
                    </a:lnTo>
                    <a:lnTo>
                      <a:pt x="132" y="34"/>
                    </a:lnTo>
                    <a:lnTo>
                      <a:pt x="132" y="36"/>
                    </a:lnTo>
                    <a:lnTo>
                      <a:pt x="128" y="40"/>
                    </a:lnTo>
                    <a:lnTo>
                      <a:pt x="128" y="40"/>
                    </a:lnTo>
                    <a:lnTo>
                      <a:pt x="126" y="42"/>
                    </a:lnTo>
                    <a:lnTo>
                      <a:pt x="126" y="44"/>
                    </a:lnTo>
                    <a:lnTo>
                      <a:pt x="134" y="50"/>
                    </a:lnTo>
                    <a:lnTo>
                      <a:pt x="134" y="50"/>
                    </a:lnTo>
                    <a:lnTo>
                      <a:pt x="144" y="56"/>
                    </a:lnTo>
                    <a:lnTo>
                      <a:pt x="150" y="58"/>
                    </a:lnTo>
                    <a:lnTo>
                      <a:pt x="152" y="58"/>
                    </a:lnTo>
                    <a:lnTo>
                      <a:pt x="156" y="60"/>
                    </a:lnTo>
                    <a:lnTo>
                      <a:pt x="156" y="60"/>
                    </a:lnTo>
                    <a:lnTo>
                      <a:pt x="158" y="62"/>
                    </a:lnTo>
                    <a:lnTo>
                      <a:pt x="156" y="62"/>
                    </a:lnTo>
                    <a:lnTo>
                      <a:pt x="156" y="62"/>
                    </a:lnTo>
                    <a:lnTo>
                      <a:pt x="154" y="64"/>
                    </a:lnTo>
                    <a:lnTo>
                      <a:pt x="160" y="72"/>
                    </a:lnTo>
                    <a:lnTo>
                      <a:pt x="160" y="72"/>
                    </a:lnTo>
                    <a:lnTo>
                      <a:pt x="154" y="76"/>
                    </a:lnTo>
                    <a:lnTo>
                      <a:pt x="150" y="76"/>
                    </a:lnTo>
                    <a:lnTo>
                      <a:pt x="144" y="78"/>
                    </a:lnTo>
                    <a:lnTo>
                      <a:pt x="142" y="82"/>
                    </a:lnTo>
                    <a:lnTo>
                      <a:pt x="142" y="82"/>
                    </a:lnTo>
                    <a:lnTo>
                      <a:pt x="140" y="86"/>
                    </a:lnTo>
                    <a:lnTo>
                      <a:pt x="136" y="88"/>
                    </a:lnTo>
                    <a:lnTo>
                      <a:pt x="136" y="90"/>
                    </a:lnTo>
                    <a:lnTo>
                      <a:pt x="134" y="90"/>
                    </a:lnTo>
                    <a:lnTo>
                      <a:pt x="134" y="90"/>
                    </a:lnTo>
                    <a:lnTo>
                      <a:pt x="134" y="98"/>
                    </a:lnTo>
                    <a:lnTo>
                      <a:pt x="132" y="96"/>
                    </a:lnTo>
                    <a:lnTo>
                      <a:pt x="132" y="96"/>
                    </a:lnTo>
                    <a:lnTo>
                      <a:pt x="128" y="96"/>
                    </a:lnTo>
                    <a:lnTo>
                      <a:pt x="128" y="96"/>
                    </a:lnTo>
                    <a:lnTo>
                      <a:pt x="126" y="98"/>
                    </a:lnTo>
                    <a:lnTo>
                      <a:pt x="124" y="98"/>
                    </a:lnTo>
                    <a:lnTo>
                      <a:pt x="120" y="96"/>
                    </a:lnTo>
                    <a:lnTo>
                      <a:pt x="110" y="96"/>
                    </a:lnTo>
                    <a:lnTo>
                      <a:pt x="110" y="96"/>
                    </a:lnTo>
                    <a:lnTo>
                      <a:pt x="106" y="94"/>
                    </a:lnTo>
                    <a:lnTo>
                      <a:pt x="104" y="94"/>
                    </a:lnTo>
                    <a:lnTo>
                      <a:pt x="102" y="94"/>
                    </a:lnTo>
                    <a:lnTo>
                      <a:pt x="100" y="96"/>
                    </a:lnTo>
                    <a:lnTo>
                      <a:pt x="100" y="96"/>
                    </a:lnTo>
                    <a:lnTo>
                      <a:pt x="94" y="98"/>
                    </a:lnTo>
                    <a:lnTo>
                      <a:pt x="84" y="98"/>
                    </a:lnTo>
                    <a:lnTo>
                      <a:pt x="58" y="98"/>
                    </a:lnTo>
                    <a:lnTo>
                      <a:pt x="58" y="98"/>
                    </a:lnTo>
                    <a:lnTo>
                      <a:pt x="54" y="100"/>
                    </a:lnTo>
                    <a:lnTo>
                      <a:pt x="52" y="104"/>
                    </a:lnTo>
                    <a:lnTo>
                      <a:pt x="52" y="108"/>
                    </a:lnTo>
                    <a:lnTo>
                      <a:pt x="52" y="110"/>
                    </a:lnTo>
                    <a:lnTo>
                      <a:pt x="52" y="110"/>
                    </a:lnTo>
                    <a:lnTo>
                      <a:pt x="54" y="114"/>
                    </a:lnTo>
                    <a:lnTo>
                      <a:pt x="54" y="116"/>
                    </a:lnTo>
                    <a:lnTo>
                      <a:pt x="54" y="118"/>
                    </a:lnTo>
                    <a:lnTo>
                      <a:pt x="56" y="122"/>
                    </a:lnTo>
                    <a:lnTo>
                      <a:pt x="56" y="122"/>
                    </a:lnTo>
                    <a:lnTo>
                      <a:pt x="60" y="130"/>
                    </a:lnTo>
                    <a:lnTo>
                      <a:pt x="60" y="132"/>
                    </a:lnTo>
                    <a:lnTo>
                      <a:pt x="56" y="134"/>
                    </a:lnTo>
                    <a:lnTo>
                      <a:pt x="56" y="134"/>
                    </a:lnTo>
                    <a:lnTo>
                      <a:pt x="52" y="132"/>
                    </a:lnTo>
                    <a:lnTo>
                      <a:pt x="48" y="128"/>
                    </a:lnTo>
                    <a:lnTo>
                      <a:pt x="46" y="128"/>
                    </a:lnTo>
                    <a:lnTo>
                      <a:pt x="44" y="128"/>
                    </a:lnTo>
                    <a:lnTo>
                      <a:pt x="44" y="128"/>
                    </a:lnTo>
                    <a:lnTo>
                      <a:pt x="42" y="130"/>
                    </a:lnTo>
                    <a:lnTo>
                      <a:pt x="38" y="128"/>
                    </a:lnTo>
                    <a:lnTo>
                      <a:pt x="34" y="128"/>
                    </a:lnTo>
                    <a:lnTo>
                      <a:pt x="30" y="128"/>
                    </a:lnTo>
                    <a:lnTo>
                      <a:pt x="30" y="128"/>
                    </a:lnTo>
                    <a:lnTo>
                      <a:pt x="18" y="130"/>
                    </a:lnTo>
                    <a:lnTo>
                      <a:pt x="12" y="130"/>
                    </a:lnTo>
                    <a:lnTo>
                      <a:pt x="12" y="130"/>
                    </a:lnTo>
                    <a:lnTo>
                      <a:pt x="8" y="126"/>
                    </a:lnTo>
                    <a:lnTo>
                      <a:pt x="8" y="122"/>
                    </a:lnTo>
                    <a:lnTo>
                      <a:pt x="6" y="118"/>
                    </a:lnTo>
                    <a:lnTo>
                      <a:pt x="0" y="114"/>
                    </a:lnTo>
                    <a:lnTo>
                      <a:pt x="0" y="114"/>
                    </a:lnTo>
                    <a:lnTo>
                      <a:pt x="4" y="98"/>
                    </a:lnTo>
                    <a:lnTo>
                      <a:pt x="6" y="92"/>
                    </a:lnTo>
                    <a:lnTo>
                      <a:pt x="10" y="90"/>
                    </a:lnTo>
                    <a:lnTo>
                      <a:pt x="10" y="86"/>
                    </a:lnTo>
                    <a:lnTo>
                      <a:pt x="10" y="86"/>
                    </a:lnTo>
                    <a:lnTo>
                      <a:pt x="8" y="82"/>
                    </a:lnTo>
                    <a:lnTo>
                      <a:pt x="6" y="82"/>
                    </a:lnTo>
                    <a:lnTo>
                      <a:pt x="6" y="82"/>
                    </a:lnTo>
                    <a:lnTo>
                      <a:pt x="6" y="80"/>
                    </a:lnTo>
                    <a:lnTo>
                      <a:pt x="12" y="76"/>
                    </a:lnTo>
                    <a:lnTo>
                      <a:pt x="12" y="76"/>
                    </a:lnTo>
                    <a:lnTo>
                      <a:pt x="28" y="66"/>
                    </a:lnTo>
                    <a:lnTo>
                      <a:pt x="32" y="60"/>
                    </a:lnTo>
                    <a:lnTo>
                      <a:pt x="32" y="58"/>
                    </a:lnTo>
                    <a:lnTo>
                      <a:pt x="32" y="56"/>
                    </a:lnTo>
                    <a:lnTo>
                      <a:pt x="32" y="56"/>
                    </a:lnTo>
                    <a:lnTo>
                      <a:pt x="30" y="54"/>
                    </a:lnTo>
                    <a:lnTo>
                      <a:pt x="30" y="52"/>
                    </a:lnTo>
                    <a:lnTo>
                      <a:pt x="34" y="52"/>
                    </a:lnTo>
                    <a:lnTo>
                      <a:pt x="38" y="48"/>
                    </a:lnTo>
                    <a:lnTo>
                      <a:pt x="38" y="46"/>
                    </a:lnTo>
                    <a:lnTo>
                      <a:pt x="38" y="44"/>
                    </a:lnTo>
                    <a:lnTo>
                      <a:pt x="38" y="44"/>
                    </a:lnTo>
                    <a:lnTo>
                      <a:pt x="38" y="40"/>
                    </a:lnTo>
                    <a:lnTo>
                      <a:pt x="40" y="34"/>
                    </a:lnTo>
                    <a:lnTo>
                      <a:pt x="46" y="30"/>
                    </a:lnTo>
                    <a:lnTo>
                      <a:pt x="50" y="30"/>
                    </a:lnTo>
                    <a:lnTo>
                      <a:pt x="52" y="30"/>
                    </a:lnTo>
                    <a:lnTo>
                      <a:pt x="52" y="30"/>
                    </a:lnTo>
                    <a:lnTo>
                      <a:pt x="60" y="30"/>
                    </a:lnTo>
                    <a:lnTo>
                      <a:pt x="68" y="28"/>
                    </a:lnTo>
                    <a:lnTo>
                      <a:pt x="70" y="24"/>
                    </a:lnTo>
                    <a:lnTo>
                      <a:pt x="72" y="24"/>
                    </a:lnTo>
                    <a:lnTo>
                      <a:pt x="70" y="22"/>
                    </a:lnTo>
                    <a:lnTo>
                      <a:pt x="70" y="22"/>
                    </a:lnTo>
                    <a:lnTo>
                      <a:pt x="66" y="20"/>
                    </a:lnTo>
                    <a:lnTo>
                      <a:pt x="70" y="20"/>
                    </a:lnTo>
                    <a:lnTo>
                      <a:pt x="74" y="18"/>
                    </a:lnTo>
                    <a:lnTo>
                      <a:pt x="80" y="14"/>
                    </a:lnTo>
                    <a:lnTo>
                      <a:pt x="80" y="14"/>
                    </a:lnTo>
                    <a:lnTo>
                      <a:pt x="86" y="6"/>
                    </a:lnTo>
                    <a:lnTo>
                      <a:pt x="90" y="6"/>
                    </a:lnTo>
                    <a:lnTo>
                      <a:pt x="94" y="6"/>
                    </a:lnTo>
                    <a:lnTo>
                      <a:pt x="98" y="2"/>
                    </a:lnTo>
                    <a:lnTo>
                      <a:pt x="98" y="2"/>
                    </a:lnTo>
                    <a:lnTo>
                      <a:pt x="100" y="0"/>
                    </a:lnTo>
                    <a:lnTo>
                      <a:pt x="102" y="0"/>
                    </a:lnTo>
                    <a:lnTo>
                      <a:pt x="116" y="4"/>
                    </a:lnTo>
                    <a:lnTo>
                      <a:pt x="116" y="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4" name="Freeform 160">
                <a:extLst>
                  <a:ext uri="{FF2B5EF4-FFF2-40B4-BE49-F238E27FC236}">
                    <a16:creationId xmlns:a16="http://schemas.microsoft.com/office/drawing/2014/main" id="{F19781D2-2C78-41E3-88D2-0D6D6611853D}"/>
                  </a:ext>
                </a:extLst>
              </p:cNvPr>
              <p:cNvSpPr>
                <a:spLocks/>
              </p:cNvSpPr>
              <p:nvPr/>
            </p:nvSpPr>
            <p:spPr bwMode="auto">
              <a:xfrm>
                <a:off x="3656041" y="1696663"/>
                <a:ext cx="494967" cy="536294"/>
              </a:xfrm>
              <a:custGeom>
                <a:avLst/>
                <a:gdLst/>
                <a:ahLst/>
                <a:cxnLst>
                  <a:cxn ang="0">
                    <a:pos x="150" y="342"/>
                  </a:cxn>
                  <a:cxn ang="0">
                    <a:pos x="152" y="332"/>
                  </a:cxn>
                  <a:cxn ang="0">
                    <a:pos x="156" y="326"/>
                  </a:cxn>
                  <a:cxn ang="0">
                    <a:pos x="176" y="308"/>
                  </a:cxn>
                  <a:cxn ang="0">
                    <a:pos x="174" y="302"/>
                  </a:cxn>
                  <a:cxn ang="0">
                    <a:pos x="182" y="294"/>
                  </a:cxn>
                  <a:cxn ang="0">
                    <a:pos x="190" y="280"/>
                  </a:cxn>
                  <a:cxn ang="0">
                    <a:pos x="204" y="280"/>
                  </a:cxn>
                  <a:cxn ang="0">
                    <a:pos x="214" y="272"/>
                  </a:cxn>
                  <a:cxn ang="0">
                    <a:pos x="218" y="268"/>
                  </a:cxn>
                  <a:cxn ang="0">
                    <a:pos x="234" y="256"/>
                  </a:cxn>
                  <a:cxn ang="0">
                    <a:pos x="244" y="250"/>
                  </a:cxn>
                  <a:cxn ang="0">
                    <a:pos x="264" y="254"/>
                  </a:cxn>
                  <a:cxn ang="0">
                    <a:pos x="270" y="250"/>
                  </a:cxn>
                  <a:cxn ang="0">
                    <a:pos x="284" y="244"/>
                  </a:cxn>
                  <a:cxn ang="0">
                    <a:pos x="308" y="238"/>
                  </a:cxn>
                  <a:cxn ang="0">
                    <a:pos x="322" y="232"/>
                  </a:cxn>
                  <a:cxn ang="0">
                    <a:pos x="338" y="222"/>
                  </a:cxn>
                  <a:cxn ang="0">
                    <a:pos x="342" y="204"/>
                  </a:cxn>
                  <a:cxn ang="0">
                    <a:pos x="344" y="198"/>
                  </a:cxn>
                  <a:cxn ang="0">
                    <a:pos x="344" y="144"/>
                  </a:cxn>
                  <a:cxn ang="0">
                    <a:pos x="320" y="150"/>
                  </a:cxn>
                  <a:cxn ang="0">
                    <a:pos x="326" y="130"/>
                  </a:cxn>
                  <a:cxn ang="0">
                    <a:pos x="320" y="124"/>
                  </a:cxn>
                  <a:cxn ang="0">
                    <a:pos x="314" y="120"/>
                  </a:cxn>
                  <a:cxn ang="0">
                    <a:pos x="310" y="116"/>
                  </a:cxn>
                  <a:cxn ang="0">
                    <a:pos x="308" y="112"/>
                  </a:cxn>
                  <a:cxn ang="0">
                    <a:pos x="298" y="108"/>
                  </a:cxn>
                  <a:cxn ang="0">
                    <a:pos x="134" y="196"/>
                  </a:cxn>
                  <a:cxn ang="0">
                    <a:pos x="146" y="212"/>
                  </a:cxn>
                  <a:cxn ang="0">
                    <a:pos x="68" y="238"/>
                  </a:cxn>
                  <a:cxn ang="0">
                    <a:pos x="64" y="232"/>
                  </a:cxn>
                  <a:cxn ang="0">
                    <a:pos x="58" y="238"/>
                  </a:cxn>
                  <a:cxn ang="0">
                    <a:pos x="38" y="238"/>
                  </a:cxn>
                  <a:cxn ang="0">
                    <a:pos x="26" y="234"/>
                  </a:cxn>
                  <a:cxn ang="0">
                    <a:pos x="18" y="230"/>
                  </a:cxn>
                  <a:cxn ang="0">
                    <a:pos x="14" y="234"/>
                  </a:cxn>
                  <a:cxn ang="0">
                    <a:pos x="0" y="250"/>
                  </a:cxn>
                  <a:cxn ang="0">
                    <a:pos x="4" y="260"/>
                  </a:cxn>
                  <a:cxn ang="0">
                    <a:pos x="4" y="280"/>
                  </a:cxn>
                  <a:cxn ang="0">
                    <a:pos x="10" y="282"/>
                  </a:cxn>
                  <a:cxn ang="0">
                    <a:pos x="14" y="314"/>
                  </a:cxn>
                  <a:cxn ang="0">
                    <a:pos x="20" y="318"/>
                  </a:cxn>
                  <a:cxn ang="0">
                    <a:pos x="26" y="320"/>
                  </a:cxn>
                  <a:cxn ang="0">
                    <a:pos x="34" y="318"/>
                  </a:cxn>
                  <a:cxn ang="0">
                    <a:pos x="42" y="320"/>
                  </a:cxn>
                  <a:cxn ang="0">
                    <a:pos x="54" y="318"/>
                  </a:cxn>
                  <a:cxn ang="0">
                    <a:pos x="58" y="312"/>
                  </a:cxn>
                  <a:cxn ang="0">
                    <a:pos x="66" y="318"/>
                  </a:cxn>
                  <a:cxn ang="0">
                    <a:pos x="72" y="328"/>
                  </a:cxn>
                  <a:cxn ang="0">
                    <a:pos x="74" y="334"/>
                  </a:cxn>
                  <a:cxn ang="0">
                    <a:pos x="72" y="348"/>
                  </a:cxn>
                  <a:cxn ang="0">
                    <a:pos x="82" y="358"/>
                  </a:cxn>
                  <a:cxn ang="0">
                    <a:pos x="90" y="366"/>
                  </a:cxn>
                  <a:cxn ang="0">
                    <a:pos x="98" y="362"/>
                  </a:cxn>
                  <a:cxn ang="0">
                    <a:pos x="108" y="366"/>
                  </a:cxn>
                  <a:cxn ang="0">
                    <a:pos x="118" y="358"/>
                  </a:cxn>
                  <a:cxn ang="0">
                    <a:pos x="128" y="364"/>
                  </a:cxn>
                  <a:cxn ang="0">
                    <a:pos x="138" y="362"/>
                  </a:cxn>
                </a:cxnLst>
                <a:rect l="0" t="0" r="r" b="b"/>
                <a:pathLst>
                  <a:path w="344" h="368">
                    <a:moveTo>
                      <a:pt x="144" y="364"/>
                    </a:moveTo>
                    <a:lnTo>
                      <a:pt x="144" y="364"/>
                    </a:lnTo>
                    <a:lnTo>
                      <a:pt x="148" y="348"/>
                    </a:lnTo>
                    <a:lnTo>
                      <a:pt x="150" y="342"/>
                    </a:lnTo>
                    <a:lnTo>
                      <a:pt x="154" y="340"/>
                    </a:lnTo>
                    <a:lnTo>
                      <a:pt x="154" y="336"/>
                    </a:lnTo>
                    <a:lnTo>
                      <a:pt x="154" y="336"/>
                    </a:lnTo>
                    <a:lnTo>
                      <a:pt x="152" y="332"/>
                    </a:lnTo>
                    <a:lnTo>
                      <a:pt x="150" y="332"/>
                    </a:lnTo>
                    <a:lnTo>
                      <a:pt x="150" y="332"/>
                    </a:lnTo>
                    <a:lnTo>
                      <a:pt x="150" y="330"/>
                    </a:lnTo>
                    <a:lnTo>
                      <a:pt x="156" y="326"/>
                    </a:lnTo>
                    <a:lnTo>
                      <a:pt x="156" y="326"/>
                    </a:lnTo>
                    <a:lnTo>
                      <a:pt x="172" y="316"/>
                    </a:lnTo>
                    <a:lnTo>
                      <a:pt x="176" y="310"/>
                    </a:lnTo>
                    <a:lnTo>
                      <a:pt x="176" y="308"/>
                    </a:lnTo>
                    <a:lnTo>
                      <a:pt x="176" y="306"/>
                    </a:lnTo>
                    <a:lnTo>
                      <a:pt x="176" y="306"/>
                    </a:lnTo>
                    <a:lnTo>
                      <a:pt x="174" y="304"/>
                    </a:lnTo>
                    <a:lnTo>
                      <a:pt x="174" y="302"/>
                    </a:lnTo>
                    <a:lnTo>
                      <a:pt x="178" y="302"/>
                    </a:lnTo>
                    <a:lnTo>
                      <a:pt x="182" y="298"/>
                    </a:lnTo>
                    <a:lnTo>
                      <a:pt x="182" y="296"/>
                    </a:lnTo>
                    <a:lnTo>
                      <a:pt x="182" y="294"/>
                    </a:lnTo>
                    <a:lnTo>
                      <a:pt x="182" y="294"/>
                    </a:lnTo>
                    <a:lnTo>
                      <a:pt x="182" y="290"/>
                    </a:lnTo>
                    <a:lnTo>
                      <a:pt x="184" y="284"/>
                    </a:lnTo>
                    <a:lnTo>
                      <a:pt x="190" y="280"/>
                    </a:lnTo>
                    <a:lnTo>
                      <a:pt x="194" y="280"/>
                    </a:lnTo>
                    <a:lnTo>
                      <a:pt x="196" y="280"/>
                    </a:lnTo>
                    <a:lnTo>
                      <a:pt x="196" y="280"/>
                    </a:lnTo>
                    <a:lnTo>
                      <a:pt x="204" y="280"/>
                    </a:lnTo>
                    <a:lnTo>
                      <a:pt x="212" y="278"/>
                    </a:lnTo>
                    <a:lnTo>
                      <a:pt x="214" y="274"/>
                    </a:lnTo>
                    <a:lnTo>
                      <a:pt x="216" y="274"/>
                    </a:lnTo>
                    <a:lnTo>
                      <a:pt x="214" y="272"/>
                    </a:lnTo>
                    <a:lnTo>
                      <a:pt x="214" y="272"/>
                    </a:lnTo>
                    <a:lnTo>
                      <a:pt x="210" y="270"/>
                    </a:lnTo>
                    <a:lnTo>
                      <a:pt x="214" y="270"/>
                    </a:lnTo>
                    <a:lnTo>
                      <a:pt x="218" y="268"/>
                    </a:lnTo>
                    <a:lnTo>
                      <a:pt x="224" y="264"/>
                    </a:lnTo>
                    <a:lnTo>
                      <a:pt x="224" y="264"/>
                    </a:lnTo>
                    <a:lnTo>
                      <a:pt x="230" y="256"/>
                    </a:lnTo>
                    <a:lnTo>
                      <a:pt x="234" y="256"/>
                    </a:lnTo>
                    <a:lnTo>
                      <a:pt x="238" y="256"/>
                    </a:lnTo>
                    <a:lnTo>
                      <a:pt x="242" y="252"/>
                    </a:lnTo>
                    <a:lnTo>
                      <a:pt x="242" y="252"/>
                    </a:lnTo>
                    <a:lnTo>
                      <a:pt x="244" y="250"/>
                    </a:lnTo>
                    <a:lnTo>
                      <a:pt x="246" y="250"/>
                    </a:lnTo>
                    <a:lnTo>
                      <a:pt x="260" y="254"/>
                    </a:lnTo>
                    <a:lnTo>
                      <a:pt x="260" y="254"/>
                    </a:lnTo>
                    <a:lnTo>
                      <a:pt x="264" y="254"/>
                    </a:lnTo>
                    <a:lnTo>
                      <a:pt x="266" y="254"/>
                    </a:lnTo>
                    <a:lnTo>
                      <a:pt x="268" y="252"/>
                    </a:lnTo>
                    <a:lnTo>
                      <a:pt x="268" y="252"/>
                    </a:lnTo>
                    <a:lnTo>
                      <a:pt x="270" y="250"/>
                    </a:lnTo>
                    <a:lnTo>
                      <a:pt x="274" y="250"/>
                    </a:lnTo>
                    <a:lnTo>
                      <a:pt x="278" y="248"/>
                    </a:lnTo>
                    <a:lnTo>
                      <a:pt x="284" y="244"/>
                    </a:lnTo>
                    <a:lnTo>
                      <a:pt x="284" y="244"/>
                    </a:lnTo>
                    <a:lnTo>
                      <a:pt x="288" y="240"/>
                    </a:lnTo>
                    <a:lnTo>
                      <a:pt x="290" y="238"/>
                    </a:lnTo>
                    <a:lnTo>
                      <a:pt x="298" y="238"/>
                    </a:lnTo>
                    <a:lnTo>
                      <a:pt x="308" y="238"/>
                    </a:lnTo>
                    <a:lnTo>
                      <a:pt x="312" y="238"/>
                    </a:lnTo>
                    <a:lnTo>
                      <a:pt x="316" y="234"/>
                    </a:lnTo>
                    <a:lnTo>
                      <a:pt x="316" y="234"/>
                    </a:lnTo>
                    <a:lnTo>
                      <a:pt x="322" y="232"/>
                    </a:lnTo>
                    <a:lnTo>
                      <a:pt x="330" y="228"/>
                    </a:lnTo>
                    <a:lnTo>
                      <a:pt x="336" y="226"/>
                    </a:lnTo>
                    <a:lnTo>
                      <a:pt x="336" y="224"/>
                    </a:lnTo>
                    <a:lnTo>
                      <a:pt x="338" y="222"/>
                    </a:lnTo>
                    <a:lnTo>
                      <a:pt x="338" y="222"/>
                    </a:lnTo>
                    <a:lnTo>
                      <a:pt x="340" y="216"/>
                    </a:lnTo>
                    <a:lnTo>
                      <a:pt x="340" y="212"/>
                    </a:lnTo>
                    <a:lnTo>
                      <a:pt x="342" y="204"/>
                    </a:lnTo>
                    <a:lnTo>
                      <a:pt x="342" y="204"/>
                    </a:lnTo>
                    <a:lnTo>
                      <a:pt x="342" y="200"/>
                    </a:lnTo>
                    <a:lnTo>
                      <a:pt x="342" y="198"/>
                    </a:lnTo>
                    <a:lnTo>
                      <a:pt x="344" y="198"/>
                    </a:lnTo>
                    <a:lnTo>
                      <a:pt x="344" y="194"/>
                    </a:lnTo>
                    <a:lnTo>
                      <a:pt x="344" y="194"/>
                    </a:lnTo>
                    <a:lnTo>
                      <a:pt x="344" y="144"/>
                    </a:lnTo>
                    <a:lnTo>
                      <a:pt x="344" y="144"/>
                    </a:lnTo>
                    <a:lnTo>
                      <a:pt x="326" y="150"/>
                    </a:lnTo>
                    <a:lnTo>
                      <a:pt x="322" y="152"/>
                    </a:lnTo>
                    <a:lnTo>
                      <a:pt x="320" y="150"/>
                    </a:lnTo>
                    <a:lnTo>
                      <a:pt x="320" y="150"/>
                    </a:lnTo>
                    <a:lnTo>
                      <a:pt x="322" y="144"/>
                    </a:lnTo>
                    <a:lnTo>
                      <a:pt x="324" y="140"/>
                    </a:lnTo>
                    <a:lnTo>
                      <a:pt x="328" y="134"/>
                    </a:lnTo>
                    <a:lnTo>
                      <a:pt x="326" y="130"/>
                    </a:lnTo>
                    <a:lnTo>
                      <a:pt x="326" y="130"/>
                    </a:lnTo>
                    <a:lnTo>
                      <a:pt x="324" y="128"/>
                    </a:lnTo>
                    <a:lnTo>
                      <a:pt x="322" y="128"/>
                    </a:lnTo>
                    <a:lnTo>
                      <a:pt x="320" y="124"/>
                    </a:lnTo>
                    <a:lnTo>
                      <a:pt x="320" y="124"/>
                    </a:lnTo>
                    <a:lnTo>
                      <a:pt x="318" y="122"/>
                    </a:lnTo>
                    <a:lnTo>
                      <a:pt x="316" y="122"/>
                    </a:lnTo>
                    <a:lnTo>
                      <a:pt x="314" y="120"/>
                    </a:lnTo>
                    <a:lnTo>
                      <a:pt x="310" y="120"/>
                    </a:lnTo>
                    <a:lnTo>
                      <a:pt x="310" y="120"/>
                    </a:lnTo>
                    <a:lnTo>
                      <a:pt x="308" y="118"/>
                    </a:lnTo>
                    <a:lnTo>
                      <a:pt x="310" y="116"/>
                    </a:lnTo>
                    <a:lnTo>
                      <a:pt x="310" y="116"/>
                    </a:lnTo>
                    <a:lnTo>
                      <a:pt x="310" y="114"/>
                    </a:lnTo>
                    <a:lnTo>
                      <a:pt x="310" y="114"/>
                    </a:lnTo>
                    <a:lnTo>
                      <a:pt x="308" y="112"/>
                    </a:lnTo>
                    <a:lnTo>
                      <a:pt x="306" y="112"/>
                    </a:lnTo>
                    <a:lnTo>
                      <a:pt x="302" y="112"/>
                    </a:lnTo>
                    <a:lnTo>
                      <a:pt x="298" y="108"/>
                    </a:lnTo>
                    <a:lnTo>
                      <a:pt x="298" y="108"/>
                    </a:lnTo>
                    <a:lnTo>
                      <a:pt x="156" y="0"/>
                    </a:lnTo>
                    <a:lnTo>
                      <a:pt x="130" y="0"/>
                    </a:lnTo>
                    <a:lnTo>
                      <a:pt x="130" y="0"/>
                    </a:lnTo>
                    <a:lnTo>
                      <a:pt x="134" y="196"/>
                    </a:lnTo>
                    <a:lnTo>
                      <a:pt x="134" y="196"/>
                    </a:lnTo>
                    <a:lnTo>
                      <a:pt x="134" y="202"/>
                    </a:lnTo>
                    <a:lnTo>
                      <a:pt x="138" y="206"/>
                    </a:lnTo>
                    <a:lnTo>
                      <a:pt x="146" y="212"/>
                    </a:lnTo>
                    <a:lnTo>
                      <a:pt x="136" y="238"/>
                    </a:lnTo>
                    <a:lnTo>
                      <a:pt x="136" y="238"/>
                    </a:lnTo>
                    <a:lnTo>
                      <a:pt x="68" y="238"/>
                    </a:lnTo>
                    <a:lnTo>
                      <a:pt x="68" y="238"/>
                    </a:lnTo>
                    <a:lnTo>
                      <a:pt x="66" y="236"/>
                    </a:lnTo>
                    <a:lnTo>
                      <a:pt x="66" y="236"/>
                    </a:lnTo>
                    <a:lnTo>
                      <a:pt x="66" y="234"/>
                    </a:lnTo>
                    <a:lnTo>
                      <a:pt x="64" y="232"/>
                    </a:lnTo>
                    <a:lnTo>
                      <a:pt x="64" y="232"/>
                    </a:lnTo>
                    <a:lnTo>
                      <a:pt x="60" y="234"/>
                    </a:lnTo>
                    <a:lnTo>
                      <a:pt x="58" y="236"/>
                    </a:lnTo>
                    <a:lnTo>
                      <a:pt x="58" y="238"/>
                    </a:lnTo>
                    <a:lnTo>
                      <a:pt x="54" y="238"/>
                    </a:lnTo>
                    <a:lnTo>
                      <a:pt x="54" y="238"/>
                    </a:lnTo>
                    <a:lnTo>
                      <a:pt x="44" y="238"/>
                    </a:lnTo>
                    <a:lnTo>
                      <a:pt x="38" y="238"/>
                    </a:lnTo>
                    <a:lnTo>
                      <a:pt x="34" y="240"/>
                    </a:lnTo>
                    <a:lnTo>
                      <a:pt x="34" y="240"/>
                    </a:lnTo>
                    <a:lnTo>
                      <a:pt x="28" y="238"/>
                    </a:lnTo>
                    <a:lnTo>
                      <a:pt x="26" y="234"/>
                    </a:lnTo>
                    <a:lnTo>
                      <a:pt x="24" y="230"/>
                    </a:lnTo>
                    <a:lnTo>
                      <a:pt x="20" y="230"/>
                    </a:lnTo>
                    <a:lnTo>
                      <a:pt x="20" y="230"/>
                    </a:lnTo>
                    <a:lnTo>
                      <a:pt x="18" y="230"/>
                    </a:lnTo>
                    <a:lnTo>
                      <a:pt x="16" y="232"/>
                    </a:lnTo>
                    <a:lnTo>
                      <a:pt x="16" y="232"/>
                    </a:lnTo>
                    <a:lnTo>
                      <a:pt x="14" y="234"/>
                    </a:lnTo>
                    <a:lnTo>
                      <a:pt x="14" y="234"/>
                    </a:lnTo>
                    <a:lnTo>
                      <a:pt x="10" y="236"/>
                    </a:lnTo>
                    <a:lnTo>
                      <a:pt x="8" y="242"/>
                    </a:lnTo>
                    <a:lnTo>
                      <a:pt x="4" y="246"/>
                    </a:lnTo>
                    <a:lnTo>
                      <a:pt x="0" y="250"/>
                    </a:lnTo>
                    <a:lnTo>
                      <a:pt x="0" y="250"/>
                    </a:lnTo>
                    <a:lnTo>
                      <a:pt x="0" y="256"/>
                    </a:lnTo>
                    <a:lnTo>
                      <a:pt x="2" y="258"/>
                    </a:lnTo>
                    <a:lnTo>
                      <a:pt x="4" y="260"/>
                    </a:lnTo>
                    <a:lnTo>
                      <a:pt x="2" y="268"/>
                    </a:lnTo>
                    <a:lnTo>
                      <a:pt x="2" y="268"/>
                    </a:lnTo>
                    <a:lnTo>
                      <a:pt x="2" y="274"/>
                    </a:lnTo>
                    <a:lnTo>
                      <a:pt x="4" y="280"/>
                    </a:lnTo>
                    <a:lnTo>
                      <a:pt x="6" y="284"/>
                    </a:lnTo>
                    <a:lnTo>
                      <a:pt x="8" y="284"/>
                    </a:lnTo>
                    <a:lnTo>
                      <a:pt x="10" y="282"/>
                    </a:lnTo>
                    <a:lnTo>
                      <a:pt x="10" y="282"/>
                    </a:lnTo>
                    <a:lnTo>
                      <a:pt x="14" y="290"/>
                    </a:lnTo>
                    <a:lnTo>
                      <a:pt x="16" y="298"/>
                    </a:lnTo>
                    <a:lnTo>
                      <a:pt x="16" y="308"/>
                    </a:lnTo>
                    <a:lnTo>
                      <a:pt x="14" y="314"/>
                    </a:lnTo>
                    <a:lnTo>
                      <a:pt x="14" y="314"/>
                    </a:lnTo>
                    <a:lnTo>
                      <a:pt x="14" y="316"/>
                    </a:lnTo>
                    <a:lnTo>
                      <a:pt x="16" y="318"/>
                    </a:lnTo>
                    <a:lnTo>
                      <a:pt x="20" y="318"/>
                    </a:lnTo>
                    <a:lnTo>
                      <a:pt x="22" y="316"/>
                    </a:lnTo>
                    <a:lnTo>
                      <a:pt x="22" y="316"/>
                    </a:lnTo>
                    <a:lnTo>
                      <a:pt x="24" y="320"/>
                    </a:lnTo>
                    <a:lnTo>
                      <a:pt x="26" y="320"/>
                    </a:lnTo>
                    <a:lnTo>
                      <a:pt x="28" y="318"/>
                    </a:lnTo>
                    <a:lnTo>
                      <a:pt x="30" y="318"/>
                    </a:lnTo>
                    <a:lnTo>
                      <a:pt x="30" y="318"/>
                    </a:lnTo>
                    <a:lnTo>
                      <a:pt x="34" y="318"/>
                    </a:lnTo>
                    <a:lnTo>
                      <a:pt x="36" y="320"/>
                    </a:lnTo>
                    <a:lnTo>
                      <a:pt x="38" y="322"/>
                    </a:lnTo>
                    <a:lnTo>
                      <a:pt x="42" y="320"/>
                    </a:lnTo>
                    <a:lnTo>
                      <a:pt x="42" y="320"/>
                    </a:lnTo>
                    <a:lnTo>
                      <a:pt x="44" y="318"/>
                    </a:lnTo>
                    <a:lnTo>
                      <a:pt x="46" y="320"/>
                    </a:lnTo>
                    <a:lnTo>
                      <a:pt x="48" y="320"/>
                    </a:lnTo>
                    <a:lnTo>
                      <a:pt x="54" y="318"/>
                    </a:lnTo>
                    <a:lnTo>
                      <a:pt x="54" y="318"/>
                    </a:lnTo>
                    <a:lnTo>
                      <a:pt x="54" y="316"/>
                    </a:lnTo>
                    <a:lnTo>
                      <a:pt x="56" y="314"/>
                    </a:lnTo>
                    <a:lnTo>
                      <a:pt x="58" y="312"/>
                    </a:lnTo>
                    <a:lnTo>
                      <a:pt x="62" y="314"/>
                    </a:lnTo>
                    <a:lnTo>
                      <a:pt x="62" y="314"/>
                    </a:lnTo>
                    <a:lnTo>
                      <a:pt x="66" y="316"/>
                    </a:lnTo>
                    <a:lnTo>
                      <a:pt x="66" y="318"/>
                    </a:lnTo>
                    <a:lnTo>
                      <a:pt x="66" y="320"/>
                    </a:lnTo>
                    <a:lnTo>
                      <a:pt x="70" y="324"/>
                    </a:lnTo>
                    <a:lnTo>
                      <a:pt x="70" y="324"/>
                    </a:lnTo>
                    <a:lnTo>
                      <a:pt x="72" y="328"/>
                    </a:lnTo>
                    <a:lnTo>
                      <a:pt x="72" y="330"/>
                    </a:lnTo>
                    <a:lnTo>
                      <a:pt x="72" y="332"/>
                    </a:lnTo>
                    <a:lnTo>
                      <a:pt x="74" y="334"/>
                    </a:lnTo>
                    <a:lnTo>
                      <a:pt x="74" y="334"/>
                    </a:lnTo>
                    <a:lnTo>
                      <a:pt x="78" y="336"/>
                    </a:lnTo>
                    <a:lnTo>
                      <a:pt x="78" y="338"/>
                    </a:lnTo>
                    <a:lnTo>
                      <a:pt x="72" y="348"/>
                    </a:lnTo>
                    <a:lnTo>
                      <a:pt x="72" y="348"/>
                    </a:lnTo>
                    <a:lnTo>
                      <a:pt x="76" y="346"/>
                    </a:lnTo>
                    <a:lnTo>
                      <a:pt x="80" y="348"/>
                    </a:lnTo>
                    <a:lnTo>
                      <a:pt x="80" y="352"/>
                    </a:lnTo>
                    <a:lnTo>
                      <a:pt x="82" y="358"/>
                    </a:lnTo>
                    <a:lnTo>
                      <a:pt x="82" y="358"/>
                    </a:lnTo>
                    <a:lnTo>
                      <a:pt x="84" y="362"/>
                    </a:lnTo>
                    <a:lnTo>
                      <a:pt x="88" y="364"/>
                    </a:lnTo>
                    <a:lnTo>
                      <a:pt x="90" y="366"/>
                    </a:lnTo>
                    <a:lnTo>
                      <a:pt x="92" y="368"/>
                    </a:lnTo>
                    <a:lnTo>
                      <a:pt x="92" y="368"/>
                    </a:lnTo>
                    <a:lnTo>
                      <a:pt x="96" y="364"/>
                    </a:lnTo>
                    <a:lnTo>
                      <a:pt x="98" y="362"/>
                    </a:lnTo>
                    <a:lnTo>
                      <a:pt x="102" y="364"/>
                    </a:lnTo>
                    <a:lnTo>
                      <a:pt x="102" y="364"/>
                    </a:lnTo>
                    <a:lnTo>
                      <a:pt x="106" y="368"/>
                    </a:lnTo>
                    <a:lnTo>
                      <a:pt x="108" y="366"/>
                    </a:lnTo>
                    <a:lnTo>
                      <a:pt x="112" y="364"/>
                    </a:lnTo>
                    <a:lnTo>
                      <a:pt x="112" y="364"/>
                    </a:lnTo>
                    <a:lnTo>
                      <a:pt x="114" y="360"/>
                    </a:lnTo>
                    <a:lnTo>
                      <a:pt x="118" y="358"/>
                    </a:lnTo>
                    <a:lnTo>
                      <a:pt x="120" y="360"/>
                    </a:lnTo>
                    <a:lnTo>
                      <a:pt x="122" y="360"/>
                    </a:lnTo>
                    <a:lnTo>
                      <a:pt x="126" y="364"/>
                    </a:lnTo>
                    <a:lnTo>
                      <a:pt x="128" y="364"/>
                    </a:lnTo>
                    <a:lnTo>
                      <a:pt x="130" y="362"/>
                    </a:lnTo>
                    <a:lnTo>
                      <a:pt x="130" y="362"/>
                    </a:lnTo>
                    <a:lnTo>
                      <a:pt x="134" y="360"/>
                    </a:lnTo>
                    <a:lnTo>
                      <a:pt x="138" y="362"/>
                    </a:lnTo>
                    <a:lnTo>
                      <a:pt x="144" y="364"/>
                    </a:lnTo>
                    <a:lnTo>
                      <a:pt x="144" y="3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5" name="Freeform 161">
                <a:extLst>
                  <a:ext uri="{FF2B5EF4-FFF2-40B4-BE49-F238E27FC236}">
                    <a16:creationId xmlns:a16="http://schemas.microsoft.com/office/drawing/2014/main" id="{9047D94C-4896-4AA6-A354-A1C6CA0069C0}"/>
                  </a:ext>
                </a:extLst>
              </p:cNvPr>
              <p:cNvSpPr>
                <a:spLocks/>
              </p:cNvSpPr>
              <p:nvPr/>
            </p:nvSpPr>
            <p:spPr bwMode="auto">
              <a:xfrm>
                <a:off x="4113596" y="2093055"/>
                <a:ext cx="348204" cy="364328"/>
              </a:xfrm>
              <a:custGeom>
                <a:avLst/>
                <a:gdLst/>
                <a:ahLst/>
                <a:cxnLst>
                  <a:cxn ang="0">
                    <a:pos x="228" y="20"/>
                  </a:cxn>
                  <a:cxn ang="0">
                    <a:pos x="230" y="30"/>
                  </a:cxn>
                  <a:cxn ang="0">
                    <a:pos x="240" y="42"/>
                  </a:cxn>
                  <a:cxn ang="0">
                    <a:pos x="236" y="60"/>
                  </a:cxn>
                  <a:cxn ang="0">
                    <a:pos x="216" y="96"/>
                  </a:cxn>
                  <a:cxn ang="0">
                    <a:pos x="214" y="112"/>
                  </a:cxn>
                  <a:cxn ang="0">
                    <a:pos x="210" y="118"/>
                  </a:cxn>
                  <a:cxn ang="0">
                    <a:pos x="208" y="130"/>
                  </a:cxn>
                  <a:cxn ang="0">
                    <a:pos x="202" y="142"/>
                  </a:cxn>
                  <a:cxn ang="0">
                    <a:pos x="194" y="156"/>
                  </a:cxn>
                  <a:cxn ang="0">
                    <a:pos x="184" y="176"/>
                  </a:cxn>
                  <a:cxn ang="0">
                    <a:pos x="176" y="186"/>
                  </a:cxn>
                  <a:cxn ang="0">
                    <a:pos x="168" y="190"/>
                  </a:cxn>
                  <a:cxn ang="0">
                    <a:pos x="160" y="186"/>
                  </a:cxn>
                  <a:cxn ang="0">
                    <a:pos x="144" y="184"/>
                  </a:cxn>
                  <a:cxn ang="0">
                    <a:pos x="126" y="210"/>
                  </a:cxn>
                  <a:cxn ang="0">
                    <a:pos x="118" y="228"/>
                  </a:cxn>
                  <a:cxn ang="0">
                    <a:pos x="110" y="240"/>
                  </a:cxn>
                  <a:cxn ang="0">
                    <a:pos x="102" y="244"/>
                  </a:cxn>
                  <a:cxn ang="0">
                    <a:pos x="94" y="242"/>
                  </a:cxn>
                  <a:cxn ang="0">
                    <a:pos x="88" y="248"/>
                  </a:cxn>
                  <a:cxn ang="0">
                    <a:pos x="82" y="250"/>
                  </a:cxn>
                  <a:cxn ang="0">
                    <a:pos x="76" y="250"/>
                  </a:cxn>
                  <a:cxn ang="0">
                    <a:pos x="56" y="238"/>
                  </a:cxn>
                  <a:cxn ang="0">
                    <a:pos x="52" y="232"/>
                  </a:cxn>
                  <a:cxn ang="0">
                    <a:pos x="56" y="226"/>
                  </a:cxn>
                  <a:cxn ang="0">
                    <a:pos x="52" y="228"/>
                  </a:cxn>
                  <a:cxn ang="0">
                    <a:pos x="50" y="222"/>
                  </a:cxn>
                  <a:cxn ang="0">
                    <a:pos x="54" y="218"/>
                  </a:cxn>
                  <a:cxn ang="0">
                    <a:pos x="50" y="214"/>
                  </a:cxn>
                  <a:cxn ang="0">
                    <a:pos x="28" y="204"/>
                  </a:cxn>
                  <a:cxn ang="0">
                    <a:pos x="12" y="200"/>
                  </a:cxn>
                  <a:cxn ang="0">
                    <a:pos x="2" y="188"/>
                  </a:cxn>
                  <a:cxn ang="0">
                    <a:pos x="2" y="162"/>
                  </a:cxn>
                  <a:cxn ang="0">
                    <a:pos x="4" y="126"/>
                  </a:cxn>
                  <a:cxn ang="0">
                    <a:pos x="6" y="116"/>
                  </a:cxn>
                  <a:cxn ang="0">
                    <a:pos x="16" y="104"/>
                  </a:cxn>
                  <a:cxn ang="0">
                    <a:pos x="14" y="96"/>
                  </a:cxn>
                  <a:cxn ang="0">
                    <a:pos x="20" y="84"/>
                  </a:cxn>
                  <a:cxn ang="0">
                    <a:pos x="16" y="66"/>
                  </a:cxn>
                  <a:cxn ang="0">
                    <a:pos x="14" y="54"/>
                  </a:cxn>
                  <a:cxn ang="0">
                    <a:pos x="18" y="26"/>
                  </a:cxn>
                  <a:cxn ang="0">
                    <a:pos x="32" y="4"/>
                  </a:cxn>
                  <a:cxn ang="0">
                    <a:pos x="48" y="2"/>
                  </a:cxn>
                  <a:cxn ang="0">
                    <a:pos x="60" y="2"/>
                  </a:cxn>
                  <a:cxn ang="0">
                    <a:pos x="72" y="4"/>
                  </a:cxn>
                  <a:cxn ang="0">
                    <a:pos x="84" y="16"/>
                  </a:cxn>
                  <a:cxn ang="0">
                    <a:pos x="94" y="16"/>
                  </a:cxn>
                  <a:cxn ang="0">
                    <a:pos x="106" y="18"/>
                  </a:cxn>
                  <a:cxn ang="0">
                    <a:pos x="144" y="22"/>
                  </a:cxn>
                  <a:cxn ang="0">
                    <a:pos x="166" y="10"/>
                  </a:cxn>
                  <a:cxn ang="0">
                    <a:pos x="206" y="12"/>
                  </a:cxn>
                  <a:cxn ang="0">
                    <a:pos x="216" y="4"/>
                  </a:cxn>
                </a:cxnLst>
                <a:rect l="0" t="0" r="r" b="b"/>
                <a:pathLst>
                  <a:path w="242" h="250">
                    <a:moveTo>
                      <a:pt x="216" y="4"/>
                    </a:moveTo>
                    <a:lnTo>
                      <a:pt x="216" y="4"/>
                    </a:lnTo>
                    <a:lnTo>
                      <a:pt x="218" y="10"/>
                    </a:lnTo>
                    <a:lnTo>
                      <a:pt x="222" y="16"/>
                    </a:lnTo>
                    <a:lnTo>
                      <a:pt x="228" y="20"/>
                    </a:lnTo>
                    <a:lnTo>
                      <a:pt x="232" y="22"/>
                    </a:lnTo>
                    <a:lnTo>
                      <a:pt x="230" y="24"/>
                    </a:lnTo>
                    <a:lnTo>
                      <a:pt x="230" y="24"/>
                    </a:lnTo>
                    <a:lnTo>
                      <a:pt x="230" y="26"/>
                    </a:lnTo>
                    <a:lnTo>
                      <a:pt x="230" y="30"/>
                    </a:lnTo>
                    <a:lnTo>
                      <a:pt x="232" y="34"/>
                    </a:lnTo>
                    <a:lnTo>
                      <a:pt x="238" y="34"/>
                    </a:lnTo>
                    <a:lnTo>
                      <a:pt x="238" y="34"/>
                    </a:lnTo>
                    <a:lnTo>
                      <a:pt x="238" y="40"/>
                    </a:lnTo>
                    <a:lnTo>
                      <a:pt x="240" y="42"/>
                    </a:lnTo>
                    <a:lnTo>
                      <a:pt x="240" y="42"/>
                    </a:lnTo>
                    <a:lnTo>
                      <a:pt x="242" y="44"/>
                    </a:lnTo>
                    <a:lnTo>
                      <a:pt x="240" y="52"/>
                    </a:lnTo>
                    <a:lnTo>
                      <a:pt x="240" y="52"/>
                    </a:lnTo>
                    <a:lnTo>
                      <a:pt x="236" y="60"/>
                    </a:lnTo>
                    <a:lnTo>
                      <a:pt x="232" y="62"/>
                    </a:lnTo>
                    <a:lnTo>
                      <a:pt x="230" y="64"/>
                    </a:lnTo>
                    <a:lnTo>
                      <a:pt x="226" y="74"/>
                    </a:lnTo>
                    <a:lnTo>
                      <a:pt x="226" y="74"/>
                    </a:lnTo>
                    <a:lnTo>
                      <a:pt x="216" y="96"/>
                    </a:lnTo>
                    <a:lnTo>
                      <a:pt x="216" y="104"/>
                    </a:lnTo>
                    <a:lnTo>
                      <a:pt x="216" y="106"/>
                    </a:lnTo>
                    <a:lnTo>
                      <a:pt x="216" y="110"/>
                    </a:lnTo>
                    <a:lnTo>
                      <a:pt x="216" y="110"/>
                    </a:lnTo>
                    <a:lnTo>
                      <a:pt x="214" y="112"/>
                    </a:lnTo>
                    <a:lnTo>
                      <a:pt x="214" y="112"/>
                    </a:lnTo>
                    <a:lnTo>
                      <a:pt x="212" y="112"/>
                    </a:lnTo>
                    <a:lnTo>
                      <a:pt x="210" y="116"/>
                    </a:lnTo>
                    <a:lnTo>
                      <a:pt x="210" y="116"/>
                    </a:lnTo>
                    <a:lnTo>
                      <a:pt x="210" y="118"/>
                    </a:lnTo>
                    <a:lnTo>
                      <a:pt x="210" y="120"/>
                    </a:lnTo>
                    <a:lnTo>
                      <a:pt x="212" y="122"/>
                    </a:lnTo>
                    <a:lnTo>
                      <a:pt x="212" y="126"/>
                    </a:lnTo>
                    <a:lnTo>
                      <a:pt x="212" y="126"/>
                    </a:lnTo>
                    <a:lnTo>
                      <a:pt x="208" y="130"/>
                    </a:lnTo>
                    <a:lnTo>
                      <a:pt x="206" y="130"/>
                    </a:lnTo>
                    <a:lnTo>
                      <a:pt x="204" y="132"/>
                    </a:lnTo>
                    <a:lnTo>
                      <a:pt x="204" y="138"/>
                    </a:lnTo>
                    <a:lnTo>
                      <a:pt x="204" y="138"/>
                    </a:lnTo>
                    <a:lnTo>
                      <a:pt x="202" y="142"/>
                    </a:lnTo>
                    <a:lnTo>
                      <a:pt x="198" y="144"/>
                    </a:lnTo>
                    <a:lnTo>
                      <a:pt x="196" y="148"/>
                    </a:lnTo>
                    <a:lnTo>
                      <a:pt x="192" y="152"/>
                    </a:lnTo>
                    <a:lnTo>
                      <a:pt x="192" y="152"/>
                    </a:lnTo>
                    <a:lnTo>
                      <a:pt x="194" y="156"/>
                    </a:lnTo>
                    <a:lnTo>
                      <a:pt x="196" y="156"/>
                    </a:lnTo>
                    <a:lnTo>
                      <a:pt x="196" y="160"/>
                    </a:lnTo>
                    <a:lnTo>
                      <a:pt x="190" y="166"/>
                    </a:lnTo>
                    <a:lnTo>
                      <a:pt x="190" y="166"/>
                    </a:lnTo>
                    <a:lnTo>
                      <a:pt x="184" y="176"/>
                    </a:lnTo>
                    <a:lnTo>
                      <a:pt x="182" y="180"/>
                    </a:lnTo>
                    <a:lnTo>
                      <a:pt x="182" y="182"/>
                    </a:lnTo>
                    <a:lnTo>
                      <a:pt x="180" y="184"/>
                    </a:lnTo>
                    <a:lnTo>
                      <a:pt x="180" y="184"/>
                    </a:lnTo>
                    <a:lnTo>
                      <a:pt x="176" y="186"/>
                    </a:lnTo>
                    <a:lnTo>
                      <a:pt x="176" y="190"/>
                    </a:lnTo>
                    <a:lnTo>
                      <a:pt x="174" y="192"/>
                    </a:lnTo>
                    <a:lnTo>
                      <a:pt x="172" y="192"/>
                    </a:lnTo>
                    <a:lnTo>
                      <a:pt x="172" y="192"/>
                    </a:lnTo>
                    <a:lnTo>
                      <a:pt x="168" y="190"/>
                    </a:lnTo>
                    <a:lnTo>
                      <a:pt x="166" y="188"/>
                    </a:lnTo>
                    <a:lnTo>
                      <a:pt x="166" y="186"/>
                    </a:lnTo>
                    <a:lnTo>
                      <a:pt x="162" y="186"/>
                    </a:lnTo>
                    <a:lnTo>
                      <a:pt x="162" y="186"/>
                    </a:lnTo>
                    <a:lnTo>
                      <a:pt x="160" y="186"/>
                    </a:lnTo>
                    <a:lnTo>
                      <a:pt x="158" y="184"/>
                    </a:lnTo>
                    <a:lnTo>
                      <a:pt x="156" y="182"/>
                    </a:lnTo>
                    <a:lnTo>
                      <a:pt x="150" y="182"/>
                    </a:lnTo>
                    <a:lnTo>
                      <a:pt x="150" y="182"/>
                    </a:lnTo>
                    <a:lnTo>
                      <a:pt x="144" y="184"/>
                    </a:lnTo>
                    <a:lnTo>
                      <a:pt x="140" y="188"/>
                    </a:lnTo>
                    <a:lnTo>
                      <a:pt x="138" y="192"/>
                    </a:lnTo>
                    <a:lnTo>
                      <a:pt x="134" y="200"/>
                    </a:lnTo>
                    <a:lnTo>
                      <a:pt x="134" y="200"/>
                    </a:lnTo>
                    <a:lnTo>
                      <a:pt x="126" y="210"/>
                    </a:lnTo>
                    <a:lnTo>
                      <a:pt x="124" y="216"/>
                    </a:lnTo>
                    <a:lnTo>
                      <a:pt x="126" y="220"/>
                    </a:lnTo>
                    <a:lnTo>
                      <a:pt x="122" y="224"/>
                    </a:lnTo>
                    <a:lnTo>
                      <a:pt x="122" y="224"/>
                    </a:lnTo>
                    <a:lnTo>
                      <a:pt x="118" y="228"/>
                    </a:lnTo>
                    <a:lnTo>
                      <a:pt x="116" y="232"/>
                    </a:lnTo>
                    <a:lnTo>
                      <a:pt x="120" y="244"/>
                    </a:lnTo>
                    <a:lnTo>
                      <a:pt x="120" y="244"/>
                    </a:lnTo>
                    <a:lnTo>
                      <a:pt x="114" y="242"/>
                    </a:lnTo>
                    <a:lnTo>
                      <a:pt x="110" y="240"/>
                    </a:lnTo>
                    <a:lnTo>
                      <a:pt x="110" y="240"/>
                    </a:lnTo>
                    <a:lnTo>
                      <a:pt x="112" y="242"/>
                    </a:lnTo>
                    <a:lnTo>
                      <a:pt x="110" y="244"/>
                    </a:lnTo>
                    <a:lnTo>
                      <a:pt x="106" y="246"/>
                    </a:lnTo>
                    <a:lnTo>
                      <a:pt x="102" y="244"/>
                    </a:lnTo>
                    <a:lnTo>
                      <a:pt x="102" y="244"/>
                    </a:lnTo>
                    <a:lnTo>
                      <a:pt x="102" y="246"/>
                    </a:lnTo>
                    <a:lnTo>
                      <a:pt x="100" y="246"/>
                    </a:lnTo>
                    <a:lnTo>
                      <a:pt x="98" y="246"/>
                    </a:lnTo>
                    <a:lnTo>
                      <a:pt x="94" y="242"/>
                    </a:lnTo>
                    <a:lnTo>
                      <a:pt x="94" y="242"/>
                    </a:lnTo>
                    <a:lnTo>
                      <a:pt x="90" y="244"/>
                    </a:lnTo>
                    <a:lnTo>
                      <a:pt x="90" y="246"/>
                    </a:lnTo>
                    <a:lnTo>
                      <a:pt x="90" y="246"/>
                    </a:lnTo>
                    <a:lnTo>
                      <a:pt x="88" y="248"/>
                    </a:lnTo>
                    <a:lnTo>
                      <a:pt x="88" y="248"/>
                    </a:lnTo>
                    <a:lnTo>
                      <a:pt x="86" y="248"/>
                    </a:lnTo>
                    <a:lnTo>
                      <a:pt x="86" y="248"/>
                    </a:lnTo>
                    <a:lnTo>
                      <a:pt x="82" y="250"/>
                    </a:lnTo>
                    <a:lnTo>
                      <a:pt x="82" y="250"/>
                    </a:lnTo>
                    <a:lnTo>
                      <a:pt x="80" y="250"/>
                    </a:lnTo>
                    <a:lnTo>
                      <a:pt x="80" y="250"/>
                    </a:lnTo>
                    <a:lnTo>
                      <a:pt x="78" y="250"/>
                    </a:lnTo>
                    <a:lnTo>
                      <a:pt x="76" y="250"/>
                    </a:lnTo>
                    <a:lnTo>
                      <a:pt x="76" y="250"/>
                    </a:lnTo>
                    <a:lnTo>
                      <a:pt x="70" y="248"/>
                    </a:lnTo>
                    <a:lnTo>
                      <a:pt x="58" y="242"/>
                    </a:lnTo>
                    <a:lnTo>
                      <a:pt x="58" y="242"/>
                    </a:lnTo>
                    <a:lnTo>
                      <a:pt x="56" y="240"/>
                    </a:lnTo>
                    <a:lnTo>
                      <a:pt x="56" y="238"/>
                    </a:lnTo>
                    <a:lnTo>
                      <a:pt x="56" y="238"/>
                    </a:lnTo>
                    <a:lnTo>
                      <a:pt x="54" y="236"/>
                    </a:lnTo>
                    <a:lnTo>
                      <a:pt x="54" y="236"/>
                    </a:lnTo>
                    <a:lnTo>
                      <a:pt x="52" y="234"/>
                    </a:lnTo>
                    <a:lnTo>
                      <a:pt x="52" y="232"/>
                    </a:lnTo>
                    <a:lnTo>
                      <a:pt x="54" y="230"/>
                    </a:lnTo>
                    <a:lnTo>
                      <a:pt x="54" y="230"/>
                    </a:lnTo>
                    <a:lnTo>
                      <a:pt x="56" y="228"/>
                    </a:lnTo>
                    <a:lnTo>
                      <a:pt x="56" y="228"/>
                    </a:lnTo>
                    <a:lnTo>
                      <a:pt x="56" y="226"/>
                    </a:lnTo>
                    <a:lnTo>
                      <a:pt x="60" y="224"/>
                    </a:lnTo>
                    <a:lnTo>
                      <a:pt x="60" y="224"/>
                    </a:lnTo>
                    <a:lnTo>
                      <a:pt x="56" y="224"/>
                    </a:lnTo>
                    <a:lnTo>
                      <a:pt x="56" y="224"/>
                    </a:lnTo>
                    <a:lnTo>
                      <a:pt x="52" y="228"/>
                    </a:lnTo>
                    <a:lnTo>
                      <a:pt x="52" y="228"/>
                    </a:lnTo>
                    <a:lnTo>
                      <a:pt x="52" y="228"/>
                    </a:lnTo>
                    <a:lnTo>
                      <a:pt x="52" y="226"/>
                    </a:lnTo>
                    <a:lnTo>
                      <a:pt x="52" y="224"/>
                    </a:lnTo>
                    <a:lnTo>
                      <a:pt x="50" y="222"/>
                    </a:lnTo>
                    <a:lnTo>
                      <a:pt x="50" y="222"/>
                    </a:lnTo>
                    <a:lnTo>
                      <a:pt x="50" y="222"/>
                    </a:lnTo>
                    <a:lnTo>
                      <a:pt x="50" y="220"/>
                    </a:lnTo>
                    <a:lnTo>
                      <a:pt x="54" y="218"/>
                    </a:lnTo>
                    <a:lnTo>
                      <a:pt x="54" y="218"/>
                    </a:lnTo>
                    <a:lnTo>
                      <a:pt x="50" y="220"/>
                    </a:lnTo>
                    <a:lnTo>
                      <a:pt x="48" y="218"/>
                    </a:lnTo>
                    <a:lnTo>
                      <a:pt x="50" y="216"/>
                    </a:lnTo>
                    <a:lnTo>
                      <a:pt x="50" y="216"/>
                    </a:lnTo>
                    <a:lnTo>
                      <a:pt x="50" y="214"/>
                    </a:lnTo>
                    <a:lnTo>
                      <a:pt x="48" y="212"/>
                    </a:lnTo>
                    <a:lnTo>
                      <a:pt x="44" y="208"/>
                    </a:lnTo>
                    <a:lnTo>
                      <a:pt x="36" y="204"/>
                    </a:lnTo>
                    <a:lnTo>
                      <a:pt x="28" y="204"/>
                    </a:lnTo>
                    <a:lnTo>
                      <a:pt x="28" y="204"/>
                    </a:lnTo>
                    <a:lnTo>
                      <a:pt x="18" y="202"/>
                    </a:lnTo>
                    <a:lnTo>
                      <a:pt x="16" y="202"/>
                    </a:lnTo>
                    <a:lnTo>
                      <a:pt x="20" y="200"/>
                    </a:lnTo>
                    <a:lnTo>
                      <a:pt x="20" y="200"/>
                    </a:lnTo>
                    <a:lnTo>
                      <a:pt x="12" y="200"/>
                    </a:lnTo>
                    <a:lnTo>
                      <a:pt x="12" y="200"/>
                    </a:lnTo>
                    <a:lnTo>
                      <a:pt x="10" y="202"/>
                    </a:lnTo>
                    <a:lnTo>
                      <a:pt x="2" y="202"/>
                    </a:lnTo>
                    <a:lnTo>
                      <a:pt x="2" y="202"/>
                    </a:lnTo>
                    <a:lnTo>
                      <a:pt x="2" y="188"/>
                    </a:lnTo>
                    <a:lnTo>
                      <a:pt x="2" y="176"/>
                    </a:lnTo>
                    <a:lnTo>
                      <a:pt x="2" y="168"/>
                    </a:lnTo>
                    <a:lnTo>
                      <a:pt x="0" y="164"/>
                    </a:lnTo>
                    <a:lnTo>
                      <a:pt x="0" y="164"/>
                    </a:lnTo>
                    <a:lnTo>
                      <a:pt x="2" y="162"/>
                    </a:lnTo>
                    <a:lnTo>
                      <a:pt x="2" y="154"/>
                    </a:lnTo>
                    <a:lnTo>
                      <a:pt x="0" y="132"/>
                    </a:lnTo>
                    <a:lnTo>
                      <a:pt x="0" y="132"/>
                    </a:lnTo>
                    <a:lnTo>
                      <a:pt x="4" y="130"/>
                    </a:lnTo>
                    <a:lnTo>
                      <a:pt x="4" y="126"/>
                    </a:lnTo>
                    <a:lnTo>
                      <a:pt x="2" y="124"/>
                    </a:lnTo>
                    <a:lnTo>
                      <a:pt x="4" y="122"/>
                    </a:lnTo>
                    <a:lnTo>
                      <a:pt x="4" y="122"/>
                    </a:lnTo>
                    <a:lnTo>
                      <a:pt x="6" y="118"/>
                    </a:lnTo>
                    <a:lnTo>
                      <a:pt x="6" y="116"/>
                    </a:lnTo>
                    <a:lnTo>
                      <a:pt x="8" y="114"/>
                    </a:lnTo>
                    <a:lnTo>
                      <a:pt x="10" y="112"/>
                    </a:lnTo>
                    <a:lnTo>
                      <a:pt x="10" y="112"/>
                    </a:lnTo>
                    <a:lnTo>
                      <a:pt x="14" y="108"/>
                    </a:lnTo>
                    <a:lnTo>
                      <a:pt x="16" y="104"/>
                    </a:lnTo>
                    <a:lnTo>
                      <a:pt x="16" y="100"/>
                    </a:lnTo>
                    <a:lnTo>
                      <a:pt x="14" y="98"/>
                    </a:lnTo>
                    <a:lnTo>
                      <a:pt x="14" y="98"/>
                    </a:lnTo>
                    <a:lnTo>
                      <a:pt x="14" y="96"/>
                    </a:lnTo>
                    <a:lnTo>
                      <a:pt x="14" y="96"/>
                    </a:lnTo>
                    <a:lnTo>
                      <a:pt x="16" y="94"/>
                    </a:lnTo>
                    <a:lnTo>
                      <a:pt x="16" y="94"/>
                    </a:lnTo>
                    <a:lnTo>
                      <a:pt x="18" y="92"/>
                    </a:lnTo>
                    <a:lnTo>
                      <a:pt x="20" y="88"/>
                    </a:lnTo>
                    <a:lnTo>
                      <a:pt x="20" y="84"/>
                    </a:lnTo>
                    <a:lnTo>
                      <a:pt x="18" y="78"/>
                    </a:lnTo>
                    <a:lnTo>
                      <a:pt x="18" y="78"/>
                    </a:lnTo>
                    <a:lnTo>
                      <a:pt x="16" y="74"/>
                    </a:lnTo>
                    <a:lnTo>
                      <a:pt x="16" y="70"/>
                    </a:lnTo>
                    <a:lnTo>
                      <a:pt x="16" y="66"/>
                    </a:lnTo>
                    <a:lnTo>
                      <a:pt x="14" y="64"/>
                    </a:lnTo>
                    <a:lnTo>
                      <a:pt x="14" y="64"/>
                    </a:lnTo>
                    <a:lnTo>
                      <a:pt x="12" y="62"/>
                    </a:lnTo>
                    <a:lnTo>
                      <a:pt x="14" y="54"/>
                    </a:lnTo>
                    <a:lnTo>
                      <a:pt x="14" y="54"/>
                    </a:lnTo>
                    <a:lnTo>
                      <a:pt x="14" y="48"/>
                    </a:lnTo>
                    <a:lnTo>
                      <a:pt x="14" y="40"/>
                    </a:lnTo>
                    <a:lnTo>
                      <a:pt x="14" y="34"/>
                    </a:lnTo>
                    <a:lnTo>
                      <a:pt x="14" y="30"/>
                    </a:lnTo>
                    <a:lnTo>
                      <a:pt x="18" y="26"/>
                    </a:lnTo>
                    <a:lnTo>
                      <a:pt x="18" y="26"/>
                    </a:lnTo>
                    <a:lnTo>
                      <a:pt x="22" y="20"/>
                    </a:lnTo>
                    <a:lnTo>
                      <a:pt x="24" y="16"/>
                    </a:lnTo>
                    <a:lnTo>
                      <a:pt x="26" y="10"/>
                    </a:lnTo>
                    <a:lnTo>
                      <a:pt x="32" y="4"/>
                    </a:lnTo>
                    <a:lnTo>
                      <a:pt x="32" y="4"/>
                    </a:lnTo>
                    <a:lnTo>
                      <a:pt x="40" y="0"/>
                    </a:lnTo>
                    <a:lnTo>
                      <a:pt x="44" y="0"/>
                    </a:lnTo>
                    <a:lnTo>
                      <a:pt x="48" y="0"/>
                    </a:lnTo>
                    <a:lnTo>
                      <a:pt x="48" y="2"/>
                    </a:lnTo>
                    <a:lnTo>
                      <a:pt x="48" y="2"/>
                    </a:lnTo>
                    <a:lnTo>
                      <a:pt x="50" y="4"/>
                    </a:lnTo>
                    <a:lnTo>
                      <a:pt x="52" y="4"/>
                    </a:lnTo>
                    <a:lnTo>
                      <a:pt x="56" y="2"/>
                    </a:lnTo>
                    <a:lnTo>
                      <a:pt x="60" y="2"/>
                    </a:lnTo>
                    <a:lnTo>
                      <a:pt x="62" y="2"/>
                    </a:lnTo>
                    <a:lnTo>
                      <a:pt x="66" y="2"/>
                    </a:lnTo>
                    <a:lnTo>
                      <a:pt x="66" y="2"/>
                    </a:lnTo>
                    <a:lnTo>
                      <a:pt x="70" y="6"/>
                    </a:lnTo>
                    <a:lnTo>
                      <a:pt x="72" y="4"/>
                    </a:lnTo>
                    <a:lnTo>
                      <a:pt x="74" y="6"/>
                    </a:lnTo>
                    <a:lnTo>
                      <a:pt x="78" y="12"/>
                    </a:lnTo>
                    <a:lnTo>
                      <a:pt x="78" y="12"/>
                    </a:lnTo>
                    <a:lnTo>
                      <a:pt x="80" y="16"/>
                    </a:lnTo>
                    <a:lnTo>
                      <a:pt x="84" y="16"/>
                    </a:lnTo>
                    <a:lnTo>
                      <a:pt x="86" y="14"/>
                    </a:lnTo>
                    <a:lnTo>
                      <a:pt x="90" y="16"/>
                    </a:lnTo>
                    <a:lnTo>
                      <a:pt x="90" y="16"/>
                    </a:lnTo>
                    <a:lnTo>
                      <a:pt x="92" y="16"/>
                    </a:lnTo>
                    <a:lnTo>
                      <a:pt x="94" y="16"/>
                    </a:lnTo>
                    <a:lnTo>
                      <a:pt x="96" y="12"/>
                    </a:lnTo>
                    <a:lnTo>
                      <a:pt x="96" y="12"/>
                    </a:lnTo>
                    <a:lnTo>
                      <a:pt x="98" y="12"/>
                    </a:lnTo>
                    <a:lnTo>
                      <a:pt x="106" y="18"/>
                    </a:lnTo>
                    <a:lnTo>
                      <a:pt x="106" y="18"/>
                    </a:lnTo>
                    <a:lnTo>
                      <a:pt x="112" y="20"/>
                    </a:lnTo>
                    <a:lnTo>
                      <a:pt x="124" y="24"/>
                    </a:lnTo>
                    <a:lnTo>
                      <a:pt x="132" y="24"/>
                    </a:lnTo>
                    <a:lnTo>
                      <a:pt x="138" y="24"/>
                    </a:lnTo>
                    <a:lnTo>
                      <a:pt x="144" y="22"/>
                    </a:lnTo>
                    <a:lnTo>
                      <a:pt x="148" y="18"/>
                    </a:lnTo>
                    <a:lnTo>
                      <a:pt x="148" y="18"/>
                    </a:lnTo>
                    <a:lnTo>
                      <a:pt x="150" y="16"/>
                    </a:lnTo>
                    <a:lnTo>
                      <a:pt x="154" y="14"/>
                    </a:lnTo>
                    <a:lnTo>
                      <a:pt x="166" y="10"/>
                    </a:lnTo>
                    <a:lnTo>
                      <a:pt x="180" y="10"/>
                    </a:lnTo>
                    <a:lnTo>
                      <a:pt x="196" y="12"/>
                    </a:lnTo>
                    <a:lnTo>
                      <a:pt x="196" y="12"/>
                    </a:lnTo>
                    <a:lnTo>
                      <a:pt x="204" y="14"/>
                    </a:lnTo>
                    <a:lnTo>
                      <a:pt x="206" y="12"/>
                    </a:lnTo>
                    <a:lnTo>
                      <a:pt x="204" y="12"/>
                    </a:lnTo>
                    <a:lnTo>
                      <a:pt x="204" y="8"/>
                    </a:lnTo>
                    <a:lnTo>
                      <a:pt x="206" y="6"/>
                    </a:lnTo>
                    <a:lnTo>
                      <a:pt x="208" y="4"/>
                    </a:lnTo>
                    <a:lnTo>
                      <a:pt x="216" y="4"/>
                    </a:lnTo>
                    <a:lnTo>
                      <a:pt x="216" y="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6" name="Freeform 162">
                <a:extLst>
                  <a:ext uri="{FF2B5EF4-FFF2-40B4-BE49-F238E27FC236}">
                    <a16:creationId xmlns:a16="http://schemas.microsoft.com/office/drawing/2014/main" id="{B3AE14D0-844C-47C0-9298-23DC9AAC5D84}"/>
                  </a:ext>
                </a:extLst>
              </p:cNvPr>
              <p:cNvSpPr>
                <a:spLocks/>
              </p:cNvSpPr>
              <p:nvPr/>
            </p:nvSpPr>
            <p:spPr bwMode="auto">
              <a:xfrm>
                <a:off x="4435901" y="1705407"/>
                <a:ext cx="302160" cy="629562"/>
              </a:xfrm>
              <a:custGeom>
                <a:avLst/>
                <a:gdLst/>
                <a:ahLst/>
                <a:cxnLst>
                  <a:cxn ang="0">
                    <a:pos x="196" y="330"/>
                  </a:cxn>
                  <a:cxn ang="0">
                    <a:pos x="190" y="320"/>
                  </a:cxn>
                  <a:cxn ang="0">
                    <a:pos x="184" y="300"/>
                  </a:cxn>
                  <a:cxn ang="0">
                    <a:pos x="186" y="296"/>
                  </a:cxn>
                  <a:cxn ang="0">
                    <a:pos x="170" y="294"/>
                  </a:cxn>
                  <a:cxn ang="0">
                    <a:pos x="166" y="286"/>
                  </a:cxn>
                  <a:cxn ang="0">
                    <a:pos x="174" y="268"/>
                  </a:cxn>
                  <a:cxn ang="0">
                    <a:pos x="178" y="258"/>
                  </a:cxn>
                  <a:cxn ang="0">
                    <a:pos x="176" y="250"/>
                  </a:cxn>
                  <a:cxn ang="0">
                    <a:pos x="178" y="240"/>
                  </a:cxn>
                  <a:cxn ang="0">
                    <a:pos x="192" y="214"/>
                  </a:cxn>
                  <a:cxn ang="0">
                    <a:pos x="210" y="212"/>
                  </a:cxn>
                  <a:cxn ang="0">
                    <a:pos x="66" y="6"/>
                  </a:cxn>
                  <a:cxn ang="0">
                    <a:pos x="44" y="2"/>
                  </a:cxn>
                  <a:cxn ang="0">
                    <a:pos x="24" y="50"/>
                  </a:cxn>
                  <a:cxn ang="0">
                    <a:pos x="26" y="70"/>
                  </a:cxn>
                  <a:cxn ang="0">
                    <a:pos x="30" y="88"/>
                  </a:cxn>
                  <a:cxn ang="0">
                    <a:pos x="44" y="98"/>
                  </a:cxn>
                  <a:cxn ang="0">
                    <a:pos x="40" y="108"/>
                  </a:cxn>
                  <a:cxn ang="0">
                    <a:pos x="34" y="180"/>
                  </a:cxn>
                  <a:cxn ang="0">
                    <a:pos x="18" y="222"/>
                  </a:cxn>
                  <a:cxn ang="0">
                    <a:pos x="4" y="236"/>
                  </a:cxn>
                  <a:cxn ang="0">
                    <a:pos x="2" y="248"/>
                  </a:cxn>
                  <a:cxn ang="0">
                    <a:pos x="4" y="260"/>
                  </a:cxn>
                  <a:cxn ang="0">
                    <a:pos x="12" y="264"/>
                  </a:cxn>
                  <a:cxn ang="0">
                    <a:pos x="14" y="274"/>
                  </a:cxn>
                  <a:cxn ang="0">
                    <a:pos x="28" y="280"/>
                  </a:cxn>
                  <a:cxn ang="0">
                    <a:pos x="34" y="288"/>
                  </a:cxn>
                  <a:cxn ang="0">
                    <a:pos x="42" y="294"/>
                  </a:cxn>
                  <a:cxn ang="0">
                    <a:pos x="22" y="298"/>
                  </a:cxn>
                  <a:cxn ang="0">
                    <a:pos x="26" y="316"/>
                  </a:cxn>
                  <a:cxn ang="0">
                    <a:pos x="28" y="348"/>
                  </a:cxn>
                  <a:cxn ang="0">
                    <a:pos x="38" y="366"/>
                  </a:cxn>
                  <a:cxn ang="0">
                    <a:pos x="30" y="368"/>
                  </a:cxn>
                  <a:cxn ang="0">
                    <a:pos x="10" y="368"/>
                  </a:cxn>
                  <a:cxn ang="0">
                    <a:pos x="16" y="384"/>
                  </a:cxn>
                  <a:cxn ang="0">
                    <a:pos x="28" y="400"/>
                  </a:cxn>
                  <a:cxn ang="0">
                    <a:pos x="40" y="432"/>
                  </a:cxn>
                  <a:cxn ang="0">
                    <a:pos x="58" y="428"/>
                  </a:cxn>
                  <a:cxn ang="0">
                    <a:pos x="96" y="414"/>
                  </a:cxn>
                  <a:cxn ang="0">
                    <a:pos x="112" y="408"/>
                  </a:cxn>
                  <a:cxn ang="0">
                    <a:pos x="114" y="400"/>
                  </a:cxn>
                  <a:cxn ang="0">
                    <a:pos x="112" y="390"/>
                  </a:cxn>
                  <a:cxn ang="0">
                    <a:pos x="124" y="388"/>
                  </a:cxn>
                  <a:cxn ang="0">
                    <a:pos x="152" y="378"/>
                  </a:cxn>
                  <a:cxn ang="0">
                    <a:pos x="162" y="368"/>
                  </a:cxn>
                  <a:cxn ang="0">
                    <a:pos x="170" y="360"/>
                  </a:cxn>
                  <a:cxn ang="0">
                    <a:pos x="174" y="346"/>
                  </a:cxn>
                  <a:cxn ang="0">
                    <a:pos x="192" y="338"/>
                  </a:cxn>
                </a:cxnLst>
                <a:rect l="0" t="0" r="r" b="b"/>
                <a:pathLst>
                  <a:path w="210" h="432">
                    <a:moveTo>
                      <a:pt x="198" y="338"/>
                    </a:moveTo>
                    <a:lnTo>
                      <a:pt x="198" y="338"/>
                    </a:lnTo>
                    <a:lnTo>
                      <a:pt x="198" y="332"/>
                    </a:lnTo>
                    <a:lnTo>
                      <a:pt x="196" y="330"/>
                    </a:lnTo>
                    <a:lnTo>
                      <a:pt x="194" y="328"/>
                    </a:lnTo>
                    <a:lnTo>
                      <a:pt x="194" y="328"/>
                    </a:lnTo>
                    <a:lnTo>
                      <a:pt x="190" y="326"/>
                    </a:lnTo>
                    <a:lnTo>
                      <a:pt x="190" y="320"/>
                    </a:lnTo>
                    <a:lnTo>
                      <a:pt x="188" y="314"/>
                    </a:lnTo>
                    <a:lnTo>
                      <a:pt x="186" y="306"/>
                    </a:lnTo>
                    <a:lnTo>
                      <a:pt x="186" y="306"/>
                    </a:lnTo>
                    <a:lnTo>
                      <a:pt x="184" y="300"/>
                    </a:lnTo>
                    <a:lnTo>
                      <a:pt x="184" y="298"/>
                    </a:lnTo>
                    <a:lnTo>
                      <a:pt x="186" y="298"/>
                    </a:lnTo>
                    <a:lnTo>
                      <a:pt x="186" y="296"/>
                    </a:lnTo>
                    <a:lnTo>
                      <a:pt x="186" y="296"/>
                    </a:lnTo>
                    <a:lnTo>
                      <a:pt x="182" y="292"/>
                    </a:lnTo>
                    <a:lnTo>
                      <a:pt x="180" y="292"/>
                    </a:lnTo>
                    <a:lnTo>
                      <a:pt x="174" y="292"/>
                    </a:lnTo>
                    <a:lnTo>
                      <a:pt x="170" y="294"/>
                    </a:lnTo>
                    <a:lnTo>
                      <a:pt x="168" y="294"/>
                    </a:lnTo>
                    <a:lnTo>
                      <a:pt x="166" y="292"/>
                    </a:lnTo>
                    <a:lnTo>
                      <a:pt x="166" y="292"/>
                    </a:lnTo>
                    <a:lnTo>
                      <a:pt x="166" y="286"/>
                    </a:lnTo>
                    <a:lnTo>
                      <a:pt x="166" y="280"/>
                    </a:lnTo>
                    <a:lnTo>
                      <a:pt x="168" y="274"/>
                    </a:lnTo>
                    <a:lnTo>
                      <a:pt x="174" y="270"/>
                    </a:lnTo>
                    <a:lnTo>
                      <a:pt x="174" y="268"/>
                    </a:lnTo>
                    <a:lnTo>
                      <a:pt x="174" y="266"/>
                    </a:lnTo>
                    <a:lnTo>
                      <a:pt x="174" y="266"/>
                    </a:lnTo>
                    <a:lnTo>
                      <a:pt x="174" y="262"/>
                    </a:lnTo>
                    <a:lnTo>
                      <a:pt x="178" y="258"/>
                    </a:lnTo>
                    <a:lnTo>
                      <a:pt x="180" y="256"/>
                    </a:lnTo>
                    <a:lnTo>
                      <a:pt x="180" y="254"/>
                    </a:lnTo>
                    <a:lnTo>
                      <a:pt x="180" y="254"/>
                    </a:lnTo>
                    <a:lnTo>
                      <a:pt x="176" y="250"/>
                    </a:lnTo>
                    <a:lnTo>
                      <a:pt x="176" y="248"/>
                    </a:lnTo>
                    <a:lnTo>
                      <a:pt x="178" y="246"/>
                    </a:lnTo>
                    <a:lnTo>
                      <a:pt x="178" y="240"/>
                    </a:lnTo>
                    <a:lnTo>
                      <a:pt x="178" y="240"/>
                    </a:lnTo>
                    <a:lnTo>
                      <a:pt x="180" y="232"/>
                    </a:lnTo>
                    <a:lnTo>
                      <a:pt x="182" y="226"/>
                    </a:lnTo>
                    <a:lnTo>
                      <a:pt x="192" y="214"/>
                    </a:lnTo>
                    <a:lnTo>
                      <a:pt x="192" y="214"/>
                    </a:lnTo>
                    <a:lnTo>
                      <a:pt x="196" y="210"/>
                    </a:lnTo>
                    <a:lnTo>
                      <a:pt x="200" y="212"/>
                    </a:lnTo>
                    <a:lnTo>
                      <a:pt x="202" y="214"/>
                    </a:lnTo>
                    <a:lnTo>
                      <a:pt x="210" y="212"/>
                    </a:lnTo>
                    <a:lnTo>
                      <a:pt x="206" y="114"/>
                    </a:lnTo>
                    <a:lnTo>
                      <a:pt x="206" y="114"/>
                    </a:lnTo>
                    <a:lnTo>
                      <a:pt x="66" y="6"/>
                    </a:lnTo>
                    <a:lnTo>
                      <a:pt x="66" y="6"/>
                    </a:lnTo>
                    <a:lnTo>
                      <a:pt x="56" y="0"/>
                    </a:lnTo>
                    <a:lnTo>
                      <a:pt x="50" y="0"/>
                    </a:lnTo>
                    <a:lnTo>
                      <a:pt x="44" y="2"/>
                    </a:lnTo>
                    <a:lnTo>
                      <a:pt x="44" y="2"/>
                    </a:lnTo>
                    <a:lnTo>
                      <a:pt x="20" y="14"/>
                    </a:lnTo>
                    <a:lnTo>
                      <a:pt x="20" y="14"/>
                    </a:lnTo>
                    <a:lnTo>
                      <a:pt x="24" y="36"/>
                    </a:lnTo>
                    <a:lnTo>
                      <a:pt x="24" y="50"/>
                    </a:lnTo>
                    <a:lnTo>
                      <a:pt x="24" y="64"/>
                    </a:lnTo>
                    <a:lnTo>
                      <a:pt x="24" y="64"/>
                    </a:lnTo>
                    <a:lnTo>
                      <a:pt x="24" y="66"/>
                    </a:lnTo>
                    <a:lnTo>
                      <a:pt x="26" y="70"/>
                    </a:lnTo>
                    <a:lnTo>
                      <a:pt x="28" y="74"/>
                    </a:lnTo>
                    <a:lnTo>
                      <a:pt x="28" y="82"/>
                    </a:lnTo>
                    <a:lnTo>
                      <a:pt x="28" y="82"/>
                    </a:lnTo>
                    <a:lnTo>
                      <a:pt x="30" y="88"/>
                    </a:lnTo>
                    <a:lnTo>
                      <a:pt x="32" y="90"/>
                    </a:lnTo>
                    <a:lnTo>
                      <a:pt x="36" y="94"/>
                    </a:lnTo>
                    <a:lnTo>
                      <a:pt x="42" y="98"/>
                    </a:lnTo>
                    <a:lnTo>
                      <a:pt x="44" y="98"/>
                    </a:lnTo>
                    <a:lnTo>
                      <a:pt x="44" y="102"/>
                    </a:lnTo>
                    <a:lnTo>
                      <a:pt x="44" y="102"/>
                    </a:lnTo>
                    <a:lnTo>
                      <a:pt x="42" y="106"/>
                    </a:lnTo>
                    <a:lnTo>
                      <a:pt x="40" y="108"/>
                    </a:lnTo>
                    <a:lnTo>
                      <a:pt x="36" y="114"/>
                    </a:lnTo>
                    <a:lnTo>
                      <a:pt x="34" y="120"/>
                    </a:lnTo>
                    <a:lnTo>
                      <a:pt x="34" y="120"/>
                    </a:lnTo>
                    <a:lnTo>
                      <a:pt x="34" y="180"/>
                    </a:lnTo>
                    <a:lnTo>
                      <a:pt x="34" y="180"/>
                    </a:lnTo>
                    <a:lnTo>
                      <a:pt x="32" y="190"/>
                    </a:lnTo>
                    <a:lnTo>
                      <a:pt x="30" y="200"/>
                    </a:lnTo>
                    <a:lnTo>
                      <a:pt x="18" y="222"/>
                    </a:lnTo>
                    <a:lnTo>
                      <a:pt x="18" y="222"/>
                    </a:lnTo>
                    <a:lnTo>
                      <a:pt x="12" y="230"/>
                    </a:lnTo>
                    <a:lnTo>
                      <a:pt x="8" y="234"/>
                    </a:lnTo>
                    <a:lnTo>
                      <a:pt x="4" y="236"/>
                    </a:lnTo>
                    <a:lnTo>
                      <a:pt x="4" y="240"/>
                    </a:lnTo>
                    <a:lnTo>
                      <a:pt x="4" y="240"/>
                    </a:lnTo>
                    <a:lnTo>
                      <a:pt x="4" y="246"/>
                    </a:lnTo>
                    <a:lnTo>
                      <a:pt x="2" y="248"/>
                    </a:lnTo>
                    <a:lnTo>
                      <a:pt x="0" y="252"/>
                    </a:lnTo>
                    <a:lnTo>
                      <a:pt x="0" y="256"/>
                    </a:lnTo>
                    <a:lnTo>
                      <a:pt x="0" y="256"/>
                    </a:lnTo>
                    <a:lnTo>
                      <a:pt x="4" y="260"/>
                    </a:lnTo>
                    <a:lnTo>
                      <a:pt x="6" y="262"/>
                    </a:lnTo>
                    <a:lnTo>
                      <a:pt x="8" y="262"/>
                    </a:lnTo>
                    <a:lnTo>
                      <a:pt x="12" y="264"/>
                    </a:lnTo>
                    <a:lnTo>
                      <a:pt x="12" y="264"/>
                    </a:lnTo>
                    <a:lnTo>
                      <a:pt x="16" y="264"/>
                    </a:lnTo>
                    <a:lnTo>
                      <a:pt x="16" y="266"/>
                    </a:lnTo>
                    <a:lnTo>
                      <a:pt x="16" y="270"/>
                    </a:lnTo>
                    <a:lnTo>
                      <a:pt x="14" y="274"/>
                    </a:lnTo>
                    <a:lnTo>
                      <a:pt x="16" y="276"/>
                    </a:lnTo>
                    <a:lnTo>
                      <a:pt x="20" y="278"/>
                    </a:lnTo>
                    <a:lnTo>
                      <a:pt x="20" y="278"/>
                    </a:lnTo>
                    <a:lnTo>
                      <a:pt x="28" y="280"/>
                    </a:lnTo>
                    <a:lnTo>
                      <a:pt x="34" y="282"/>
                    </a:lnTo>
                    <a:lnTo>
                      <a:pt x="34" y="284"/>
                    </a:lnTo>
                    <a:lnTo>
                      <a:pt x="34" y="286"/>
                    </a:lnTo>
                    <a:lnTo>
                      <a:pt x="34" y="288"/>
                    </a:lnTo>
                    <a:lnTo>
                      <a:pt x="34" y="290"/>
                    </a:lnTo>
                    <a:lnTo>
                      <a:pt x="36" y="292"/>
                    </a:lnTo>
                    <a:lnTo>
                      <a:pt x="42" y="294"/>
                    </a:lnTo>
                    <a:lnTo>
                      <a:pt x="42" y="294"/>
                    </a:lnTo>
                    <a:lnTo>
                      <a:pt x="38" y="296"/>
                    </a:lnTo>
                    <a:lnTo>
                      <a:pt x="34" y="294"/>
                    </a:lnTo>
                    <a:lnTo>
                      <a:pt x="30" y="294"/>
                    </a:lnTo>
                    <a:lnTo>
                      <a:pt x="22" y="298"/>
                    </a:lnTo>
                    <a:lnTo>
                      <a:pt x="22" y="298"/>
                    </a:lnTo>
                    <a:lnTo>
                      <a:pt x="22" y="310"/>
                    </a:lnTo>
                    <a:lnTo>
                      <a:pt x="24" y="314"/>
                    </a:lnTo>
                    <a:lnTo>
                      <a:pt x="26" y="316"/>
                    </a:lnTo>
                    <a:lnTo>
                      <a:pt x="26" y="328"/>
                    </a:lnTo>
                    <a:lnTo>
                      <a:pt x="26" y="328"/>
                    </a:lnTo>
                    <a:lnTo>
                      <a:pt x="26" y="338"/>
                    </a:lnTo>
                    <a:lnTo>
                      <a:pt x="28" y="348"/>
                    </a:lnTo>
                    <a:lnTo>
                      <a:pt x="44" y="364"/>
                    </a:lnTo>
                    <a:lnTo>
                      <a:pt x="44" y="364"/>
                    </a:lnTo>
                    <a:lnTo>
                      <a:pt x="40" y="366"/>
                    </a:lnTo>
                    <a:lnTo>
                      <a:pt x="38" y="366"/>
                    </a:lnTo>
                    <a:lnTo>
                      <a:pt x="30" y="364"/>
                    </a:lnTo>
                    <a:lnTo>
                      <a:pt x="30" y="364"/>
                    </a:lnTo>
                    <a:lnTo>
                      <a:pt x="32" y="366"/>
                    </a:lnTo>
                    <a:lnTo>
                      <a:pt x="30" y="368"/>
                    </a:lnTo>
                    <a:lnTo>
                      <a:pt x="20" y="366"/>
                    </a:lnTo>
                    <a:lnTo>
                      <a:pt x="20" y="366"/>
                    </a:lnTo>
                    <a:lnTo>
                      <a:pt x="14" y="366"/>
                    </a:lnTo>
                    <a:lnTo>
                      <a:pt x="10" y="368"/>
                    </a:lnTo>
                    <a:lnTo>
                      <a:pt x="10" y="370"/>
                    </a:lnTo>
                    <a:lnTo>
                      <a:pt x="12" y="376"/>
                    </a:lnTo>
                    <a:lnTo>
                      <a:pt x="12" y="376"/>
                    </a:lnTo>
                    <a:lnTo>
                      <a:pt x="16" y="384"/>
                    </a:lnTo>
                    <a:lnTo>
                      <a:pt x="18" y="388"/>
                    </a:lnTo>
                    <a:lnTo>
                      <a:pt x="22" y="390"/>
                    </a:lnTo>
                    <a:lnTo>
                      <a:pt x="28" y="400"/>
                    </a:lnTo>
                    <a:lnTo>
                      <a:pt x="28" y="400"/>
                    </a:lnTo>
                    <a:lnTo>
                      <a:pt x="40" y="420"/>
                    </a:lnTo>
                    <a:lnTo>
                      <a:pt x="42" y="426"/>
                    </a:lnTo>
                    <a:lnTo>
                      <a:pt x="40" y="432"/>
                    </a:lnTo>
                    <a:lnTo>
                      <a:pt x="40" y="432"/>
                    </a:lnTo>
                    <a:lnTo>
                      <a:pt x="50" y="430"/>
                    </a:lnTo>
                    <a:lnTo>
                      <a:pt x="52" y="430"/>
                    </a:lnTo>
                    <a:lnTo>
                      <a:pt x="54" y="430"/>
                    </a:lnTo>
                    <a:lnTo>
                      <a:pt x="58" y="428"/>
                    </a:lnTo>
                    <a:lnTo>
                      <a:pt x="58" y="428"/>
                    </a:lnTo>
                    <a:lnTo>
                      <a:pt x="70" y="422"/>
                    </a:lnTo>
                    <a:lnTo>
                      <a:pt x="84" y="418"/>
                    </a:lnTo>
                    <a:lnTo>
                      <a:pt x="96" y="414"/>
                    </a:lnTo>
                    <a:lnTo>
                      <a:pt x="104" y="412"/>
                    </a:lnTo>
                    <a:lnTo>
                      <a:pt x="104" y="412"/>
                    </a:lnTo>
                    <a:lnTo>
                      <a:pt x="108" y="408"/>
                    </a:lnTo>
                    <a:lnTo>
                      <a:pt x="112" y="408"/>
                    </a:lnTo>
                    <a:lnTo>
                      <a:pt x="114" y="406"/>
                    </a:lnTo>
                    <a:lnTo>
                      <a:pt x="114" y="402"/>
                    </a:lnTo>
                    <a:lnTo>
                      <a:pt x="114" y="402"/>
                    </a:lnTo>
                    <a:lnTo>
                      <a:pt x="114" y="400"/>
                    </a:lnTo>
                    <a:lnTo>
                      <a:pt x="114" y="398"/>
                    </a:lnTo>
                    <a:lnTo>
                      <a:pt x="110" y="396"/>
                    </a:lnTo>
                    <a:lnTo>
                      <a:pt x="108" y="394"/>
                    </a:lnTo>
                    <a:lnTo>
                      <a:pt x="112" y="390"/>
                    </a:lnTo>
                    <a:lnTo>
                      <a:pt x="112" y="390"/>
                    </a:lnTo>
                    <a:lnTo>
                      <a:pt x="118" y="388"/>
                    </a:lnTo>
                    <a:lnTo>
                      <a:pt x="120" y="388"/>
                    </a:lnTo>
                    <a:lnTo>
                      <a:pt x="124" y="388"/>
                    </a:lnTo>
                    <a:lnTo>
                      <a:pt x="130" y="386"/>
                    </a:lnTo>
                    <a:lnTo>
                      <a:pt x="130" y="386"/>
                    </a:lnTo>
                    <a:lnTo>
                      <a:pt x="146" y="380"/>
                    </a:lnTo>
                    <a:lnTo>
                      <a:pt x="152" y="378"/>
                    </a:lnTo>
                    <a:lnTo>
                      <a:pt x="156" y="376"/>
                    </a:lnTo>
                    <a:lnTo>
                      <a:pt x="156" y="376"/>
                    </a:lnTo>
                    <a:lnTo>
                      <a:pt x="160" y="372"/>
                    </a:lnTo>
                    <a:lnTo>
                      <a:pt x="162" y="368"/>
                    </a:lnTo>
                    <a:lnTo>
                      <a:pt x="164" y="364"/>
                    </a:lnTo>
                    <a:lnTo>
                      <a:pt x="168" y="362"/>
                    </a:lnTo>
                    <a:lnTo>
                      <a:pt x="168" y="362"/>
                    </a:lnTo>
                    <a:lnTo>
                      <a:pt x="170" y="360"/>
                    </a:lnTo>
                    <a:lnTo>
                      <a:pt x="172" y="358"/>
                    </a:lnTo>
                    <a:lnTo>
                      <a:pt x="172" y="354"/>
                    </a:lnTo>
                    <a:lnTo>
                      <a:pt x="172" y="348"/>
                    </a:lnTo>
                    <a:lnTo>
                      <a:pt x="174" y="346"/>
                    </a:lnTo>
                    <a:lnTo>
                      <a:pt x="178" y="344"/>
                    </a:lnTo>
                    <a:lnTo>
                      <a:pt x="178" y="344"/>
                    </a:lnTo>
                    <a:lnTo>
                      <a:pt x="188" y="340"/>
                    </a:lnTo>
                    <a:lnTo>
                      <a:pt x="192" y="338"/>
                    </a:lnTo>
                    <a:lnTo>
                      <a:pt x="194" y="336"/>
                    </a:lnTo>
                    <a:lnTo>
                      <a:pt x="198" y="338"/>
                    </a:lnTo>
                    <a:lnTo>
                      <a:pt x="198" y="3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7" name="Freeform 163">
                <a:extLst>
                  <a:ext uri="{FF2B5EF4-FFF2-40B4-BE49-F238E27FC236}">
                    <a16:creationId xmlns:a16="http://schemas.microsoft.com/office/drawing/2014/main" id="{DC18BBCF-E41C-49C8-9C76-C4CF0734765D}"/>
                  </a:ext>
                </a:extLst>
              </p:cNvPr>
              <p:cNvSpPr>
                <a:spLocks/>
              </p:cNvSpPr>
              <p:nvPr/>
            </p:nvSpPr>
            <p:spPr bwMode="auto">
              <a:xfrm>
                <a:off x="4458922" y="2195065"/>
                <a:ext cx="402880" cy="323525"/>
              </a:xfrm>
              <a:custGeom>
                <a:avLst/>
                <a:gdLst/>
                <a:ahLst/>
                <a:cxnLst>
                  <a:cxn ang="0">
                    <a:pos x="276" y="146"/>
                  </a:cxn>
                  <a:cxn ang="0">
                    <a:pos x="270" y="136"/>
                  </a:cxn>
                  <a:cxn ang="0">
                    <a:pos x="266" y="126"/>
                  </a:cxn>
                  <a:cxn ang="0">
                    <a:pos x="260" y="122"/>
                  </a:cxn>
                  <a:cxn ang="0">
                    <a:pos x="256" y="114"/>
                  </a:cxn>
                  <a:cxn ang="0">
                    <a:pos x="250" y="106"/>
                  </a:cxn>
                  <a:cxn ang="0">
                    <a:pos x="244" y="102"/>
                  </a:cxn>
                  <a:cxn ang="0">
                    <a:pos x="236" y="92"/>
                  </a:cxn>
                  <a:cxn ang="0">
                    <a:pos x="234" y="82"/>
                  </a:cxn>
                  <a:cxn ang="0">
                    <a:pos x="220" y="74"/>
                  </a:cxn>
                  <a:cxn ang="0">
                    <a:pos x="212" y="68"/>
                  </a:cxn>
                  <a:cxn ang="0">
                    <a:pos x="206" y="64"/>
                  </a:cxn>
                  <a:cxn ang="0">
                    <a:pos x="206" y="56"/>
                  </a:cxn>
                  <a:cxn ang="0">
                    <a:pos x="198" y="52"/>
                  </a:cxn>
                  <a:cxn ang="0">
                    <a:pos x="192" y="44"/>
                  </a:cxn>
                  <a:cxn ang="0">
                    <a:pos x="196" y="32"/>
                  </a:cxn>
                  <a:cxn ang="0">
                    <a:pos x="192" y="24"/>
                  </a:cxn>
                  <a:cxn ang="0">
                    <a:pos x="186" y="14"/>
                  </a:cxn>
                  <a:cxn ang="0">
                    <a:pos x="182" y="2"/>
                  </a:cxn>
                  <a:cxn ang="0">
                    <a:pos x="176" y="2"/>
                  </a:cxn>
                  <a:cxn ang="0">
                    <a:pos x="162" y="8"/>
                  </a:cxn>
                  <a:cxn ang="0">
                    <a:pos x="156" y="18"/>
                  </a:cxn>
                  <a:cxn ang="0">
                    <a:pos x="152" y="26"/>
                  </a:cxn>
                  <a:cxn ang="0">
                    <a:pos x="146" y="32"/>
                  </a:cxn>
                  <a:cxn ang="0">
                    <a:pos x="140" y="40"/>
                  </a:cxn>
                  <a:cxn ang="0">
                    <a:pos x="114" y="50"/>
                  </a:cxn>
                  <a:cxn ang="0">
                    <a:pos x="104" y="52"/>
                  </a:cxn>
                  <a:cxn ang="0">
                    <a:pos x="96" y="54"/>
                  </a:cxn>
                  <a:cxn ang="0">
                    <a:pos x="98" y="62"/>
                  </a:cxn>
                  <a:cxn ang="0">
                    <a:pos x="98" y="66"/>
                  </a:cxn>
                  <a:cxn ang="0">
                    <a:pos x="92" y="72"/>
                  </a:cxn>
                  <a:cxn ang="0">
                    <a:pos x="80" y="78"/>
                  </a:cxn>
                  <a:cxn ang="0">
                    <a:pos x="42" y="92"/>
                  </a:cxn>
                  <a:cxn ang="0">
                    <a:pos x="36" y="94"/>
                  </a:cxn>
                  <a:cxn ang="0">
                    <a:pos x="24" y="96"/>
                  </a:cxn>
                  <a:cxn ang="0">
                    <a:pos x="10" y="132"/>
                  </a:cxn>
                  <a:cxn ang="0">
                    <a:pos x="0" y="152"/>
                  </a:cxn>
                  <a:cxn ang="0">
                    <a:pos x="4" y="166"/>
                  </a:cxn>
                  <a:cxn ang="0">
                    <a:pos x="16" y="182"/>
                  </a:cxn>
                  <a:cxn ang="0">
                    <a:pos x="30" y="200"/>
                  </a:cxn>
                  <a:cxn ang="0">
                    <a:pos x="38" y="212"/>
                  </a:cxn>
                  <a:cxn ang="0">
                    <a:pos x="38" y="222"/>
                  </a:cxn>
                  <a:cxn ang="0">
                    <a:pos x="48" y="210"/>
                  </a:cxn>
                  <a:cxn ang="0">
                    <a:pos x="54" y="190"/>
                  </a:cxn>
                  <a:cxn ang="0">
                    <a:pos x="76" y="190"/>
                  </a:cxn>
                  <a:cxn ang="0">
                    <a:pos x="98" y="170"/>
                  </a:cxn>
                  <a:cxn ang="0">
                    <a:pos x="110" y="154"/>
                  </a:cxn>
                  <a:cxn ang="0">
                    <a:pos x="124" y="152"/>
                  </a:cxn>
                  <a:cxn ang="0">
                    <a:pos x="140" y="162"/>
                  </a:cxn>
                  <a:cxn ang="0">
                    <a:pos x="146" y="162"/>
                  </a:cxn>
                  <a:cxn ang="0">
                    <a:pos x="162" y="166"/>
                  </a:cxn>
                  <a:cxn ang="0">
                    <a:pos x="186" y="170"/>
                  </a:cxn>
                  <a:cxn ang="0">
                    <a:pos x="192" y="164"/>
                  </a:cxn>
                  <a:cxn ang="0">
                    <a:pos x="206" y="158"/>
                  </a:cxn>
                  <a:cxn ang="0">
                    <a:pos x="224" y="152"/>
                  </a:cxn>
                  <a:cxn ang="0">
                    <a:pos x="228" y="148"/>
                  </a:cxn>
                  <a:cxn ang="0">
                    <a:pos x="234" y="150"/>
                  </a:cxn>
                  <a:cxn ang="0">
                    <a:pos x="280" y="154"/>
                  </a:cxn>
                </a:cxnLst>
                <a:rect l="0" t="0" r="r" b="b"/>
                <a:pathLst>
                  <a:path w="280" h="222">
                    <a:moveTo>
                      <a:pt x="280" y="154"/>
                    </a:moveTo>
                    <a:lnTo>
                      <a:pt x="280" y="154"/>
                    </a:lnTo>
                    <a:lnTo>
                      <a:pt x="276" y="146"/>
                    </a:lnTo>
                    <a:lnTo>
                      <a:pt x="274" y="144"/>
                    </a:lnTo>
                    <a:lnTo>
                      <a:pt x="270" y="142"/>
                    </a:lnTo>
                    <a:lnTo>
                      <a:pt x="270" y="136"/>
                    </a:lnTo>
                    <a:lnTo>
                      <a:pt x="270" y="136"/>
                    </a:lnTo>
                    <a:lnTo>
                      <a:pt x="268" y="132"/>
                    </a:lnTo>
                    <a:lnTo>
                      <a:pt x="266" y="126"/>
                    </a:lnTo>
                    <a:lnTo>
                      <a:pt x="262" y="124"/>
                    </a:lnTo>
                    <a:lnTo>
                      <a:pt x="260" y="122"/>
                    </a:lnTo>
                    <a:lnTo>
                      <a:pt x="260" y="122"/>
                    </a:lnTo>
                    <a:lnTo>
                      <a:pt x="258" y="120"/>
                    </a:lnTo>
                    <a:lnTo>
                      <a:pt x="258" y="120"/>
                    </a:lnTo>
                    <a:lnTo>
                      <a:pt x="256" y="114"/>
                    </a:lnTo>
                    <a:lnTo>
                      <a:pt x="254" y="108"/>
                    </a:lnTo>
                    <a:lnTo>
                      <a:pt x="252" y="106"/>
                    </a:lnTo>
                    <a:lnTo>
                      <a:pt x="250" y="106"/>
                    </a:lnTo>
                    <a:lnTo>
                      <a:pt x="250" y="106"/>
                    </a:lnTo>
                    <a:lnTo>
                      <a:pt x="246" y="104"/>
                    </a:lnTo>
                    <a:lnTo>
                      <a:pt x="244" y="102"/>
                    </a:lnTo>
                    <a:lnTo>
                      <a:pt x="242" y="98"/>
                    </a:lnTo>
                    <a:lnTo>
                      <a:pt x="236" y="92"/>
                    </a:lnTo>
                    <a:lnTo>
                      <a:pt x="236" y="92"/>
                    </a:lnTo>
                    <a:lnTo>
                      <a:pt x="232" y="88"/>
                    </a:lnTo>
                    <a:lnTo>
                      <a:pt x="234" y="84"/>
                    </a:lnTo>
                    <a:lnTo>
                      <a:pt x="234" y="82"/>
                    </a:lnTo>
                    <a:lnTo>
                      <a:pt x="226" y="78"/>
                    </a:lnTo>
                    <a:lnTo>
                      <a:pt x="226" y="78"/>
                    </a:lnTo>
                    <a:lnTo>
                      <a:pt x="220" y="74"/>
                    </a:lnTo>
                    <a:lnTo>
                      <a:pt x="220" y="72"/>
                    </a:lnTo>
                    <a:lnTo>
                      <a:pt x="220" y="70"/>
                    </a:lnTo>
                    <a:lnTo>
                      <a:pt x="212" y="68"/>
                    </a:lnTo>
                    <a:lnTo>
                      <a:pt x="212" y="68"/>
                    </a:lnTo>
                    <a:lnTo>
                      <a:pt x="208" y="66"/>
                    </a:lnTo>
                    <a:lnTo>
                      <a:pt x="206" y="64"/>
                    </a:lnTo>
                    <a:lnTo>
                      <a:pt x="206" y="60"/>
                    </a:lnTo>
                    <a:lnTo>
                      <a:pt x="206" y="58"/>
                    </a:lnTo>
                    <a:lnTo>
                      <a:pt x="206" y="56"/>
                    </a:lnTo>
                    <a:lnTo>
                      <a:pt x="204" y="54"/>
                    </a:lnTo>
                    <a:lnTo>
                      <a:pt x="198" y="52"/>
                    </a:lnTo>
                    <a:lnTo>
                      <a:pt x="198" y="52"/>
                    </a:lnTo>
                    <a:lnTo>
                      <a:pt x="194" y="50"/>
                    </a:lnTo>
                    <a:lnTo>
                      <a:pt x="192" y="46"/>
                    </a:lnTo>
                    <a:lnTo>
                      <a:pt x="192" y="44"/>
                    </a:lnTo>
                    <a:lnTo>
                      <a:pt x="194" y="42"/>
                    </a:lnTo>
                    <a:lnTo>
                      <a:pt x="196" y="34"/>
                    </a:lnTo>
                    <a:lnTo>
                      <a:pt x="196" y="32"/>
                    </a:lnTo>
                    <a:lnTo>
                      <a:pt x="194" y="28"/>
                    </a:lnTo>
                    <a:lnTo>
                      <a:pt x="194" y="28"/>
                    </a:lnTo>
                    <a:lnTo>
                      <a:pt x="192" y="24"/>
                    </a:lnTo>
                    <a:lnTo>
                      <a:pt x="192" y="22"/>
                    </a:lnTo>
                    <a:lnTo>
                      <a:pt x="190" y="18"/>
                    </a:lnTo>
                    <a:lnTo>
                      <a:pt x="186" y="14"/>
                    </a:lnTo>
                    <a:lnTo>
                      <a:pt x="186" y="14"/>
                    </a:lnTo>
                    <a:lnTo>
                      <a:pt x="182" y="6"/>
                    </a:lnTo>
                    <a:lnTo>
                      <a:pt x="182" y="2"/>
                    </a:lnTo>
                    <a:lnTo>
                      <a:pt x="182" y="2"/>
                    </a:lnTo>
                    <a:lnTo>
                      <a:pt x="178" y="0"/>
                    </a:lnTo>
                    <a:lnTo>
                      <a:pt x="176" y="2"/>
                    </a:lnTo>
                    <a:lnTo>
                      <a:pt x="172" y="4"/>
                    </a:lnTo>
                    <a:lnTo>
                      <a:pt x="162" y="8"/>
                    </a:lnTo>
                    <a:lnTo>
                      <a:pt x="162" y="8"/>
                    </a:lnTo>
                    <a:lnTo>
                      <a:pt x="158" y="10"/>
                    </a:lnTo>
                    <a:lnTo>
                      <a:pt x="156" y="12"/>
                    </a:lnTo>
                    <a:lnTo>
                      <a:pt x="156" y="18"/>
                    </a:lnTo>
                    <a:lnTo>
                      <a:pt x="156" y="22"/>
                    </a:lnTo>
                    <a:lnTo>
                      <a:pt x="154" y="24"/>
                    </a:lnTo>
                    <a:lnTo>
                      <a:pt x="152" y="26"/>
                    </a:lnTo>
                    <a:lnTo>
                      <a:pt x="152" y="26"/>
                    </a:lnTo>
                    <a:lnTo>
                      <a:pt x="148" y="28"/>
                    </a:lnTo>
                    <a:lnTo>
                      <a:pt x="146" y="32"/>
                    </a:lnTo>
                    <a:lnTo>
                      <a:pt x="144" y="36"/>
                    </a:lnTo>
                    <a:lnTo>
                      <a:pt x="140" y="40"/>
                    </a:lnTo>
                    <a:lnTo>
                      <a:pt x="140" y="40"/>
                    </a:lnTo>
                    <a:lnTo>
                      <a:pt x="136" y="42"/>
                    </a:lnTo>
                    <a:lnTo>
                      <a:pt x="130" y="44"/>
                    </a:lnTo>
                    <a:lnTo>
                      <a:pt x="114" y="50"/>
                    </a:lnTo>
                    <a:lnTo>
                      <a:pt x="114" y="50"/>
                    </a:lnTo>
                    <a:lnTo>
                      <a:pt x="108" y="52"/>
                    </a:lnTo>
                    <a:lnTo>
                      <a:pt x="104" y="52"/>
                    </a:lnTo>
                    <a:lnTo>
                      <a:pt x="102" y="52"/>
                    </a:lnTo>
                    <a:lnTo>
                      <a:pt x="96" y="54"/>
                    </a:lnTo>
                    <a:lnTo>
                      <a:pt x="96" y="54"/>
                    </a:lnTo>
                    <a:lnTo>
                      <a:pt x="92" y="58"/>
                    </a:lnTo>
                    <a:lnTo>
                      <a:pt x="94" y="60"/>
                    </a:lnTo>
                    <a:lnTo>
                      <a:pt x="98" y="62"/>
                    </a:lnTo>
                    <a:lnTo>
                      <a:pt x="98" y="64"/>
                    </a:lnTo>
                    <a:lnTo>
                      <a:pt x="98" y="66"/>
                    </a:lnTo>
                    <a:lnTo>
                      <a:pt x="98" y="66"/>
                    </a:lnTo>
                    <a:lnTo>
                      <a:pt x="98" y="70"/>
                    </a:lnTo>
                    <a:lnTo>
                      <a:pt x="96" y="72"/>
                    </a:lnTo>
                    <a:lnTo>
                      <a:pt x="92" y="72"/>
                    </a:lnTo>
                    <a:lnTo>
                      <a:pt x="88" y="76"/>
                    </a:lnTo>
                    <a:lnTo>
                      <a:pt x="88" y="76"/>
                    </a:lnTo>
                    <a:lnTo>
                      <a:pt x="80" y="78"/>
                    </a:lnTo>
                    <a:lnTo>
                      <a:pt x="68" y="82"/>
                    </a:lnTo>
                    <a:lnTo>
                      <a:pt x="54" y="86"/>
                    </a:lnTo>
                    <a:lnTo>
                      <a:pt x="42" y="92"/>
                    </a:lnTo>
                    <a:lnTo>
                      <a:pt x="42" y="92"/>
                    </a:lnTo>
                    <a:lnTo>
                      <a:pt x="38" y="94"/>
                    </a:lnTo>
                    <a:lnTo>
                      <a:pt x="36" y="94"/>
                    </a:lnTo>
                    <a:lnTo>
                      <a:pt x="34" y="94"/>
                    </a:lnTo>
                    <a:lnTo>
                      <a:pt x="24" y="96"/>
                    </a:lnTo>
                    <a:lnTo>
                      <a:pt x="24" y="96"/>
                    </a:lnTo>
                    <a:lnTo>
                      <a:pt x="18" y="104"/>
                    </a:lnTo>
                    <a:lnTo>
                      <a:pt x="14" y="112"/>
                    </a:lnTo>
                    <a:lnTo>
                      <a:pt x="10" y="132"/>
                    </a:lnTo>
                    <a:lnTo>
                      <a:pt x="10" y="132"/>
                    </a:lnTo>
                    <a:lnTo>
                      <a:pt x="4" y="146"/>
                    </a:lnTo>
                    <a:lnTo>
                      <a:pt x="0" y="152"/>
                    </a:lnTo>
                    <a:lnTo>
                      <a:pt x="0" y="156"/>
                    </a:lnTo>
                    <a:lnTo>
                      <a:pt x="4" y="166"/>
                    </a:lnTo>
                    <a:lnTo>
                      <a:pt x="4" y="166"/>
                    </a:lnTo>
                    <a:lnTo>
                      <a:pt x="8" y="176"/>
                    </a:lnTo>
                    <a:lnTo>
                      <a:pt x="12" y="178"/>
                    </a:lnTo>
                    <a:lnTo>
                      <a:pt x="16" y="182"/>
                    </a:lnTo>
                    <a:lnTo>
                      <a:pt x="22" y="190"/>
                    </a:lnTo>
                    <a:lnTo>
                      <a:pt x="22" y="190"/>
                    </a:lnTo>
                    <a:lnTo>
                      <a:pt x="30" y="200"/>
                    </a:lnTo>
                    <a:lnTo>
                      <a:pt x="36" y="204"/>
                    </a:lnTo>
                    <a:lnTo>
                      <a:pt x="40" y="206"/>
                    </a:lnTo>
                    <a:lnTo>
                      <a:pt x="38" y="212"/>
                    </a:lnTo>
                    <a:lnTo>
                      <a:pt x="38" y="212"/>
                    </a:lnTo>
                    <a:lnTo>
                      <a:pt x="38" y="216"/>
                    </a:lnTo>
                    <a:lnTo>
                      <a:pt x="38" y="222"/>
                    </a:lnTo>
                    <a:lnTo>
                      <a:pt x="38" y="222"/>
                    </a:lnTo>
                    <a:lnTo>
                      <a:pt x="44" y="216"/>
                    </a:lnTo>
                    <a:lnTo>
                      <a:pt x="48" y="210"/>
                    </a:lnTo>
                    <a:lnTo>
                      <a:pt x="50" y="200"/>
                    </a:lnTo>
                    <a:lnTo>
                      <a:pt x="52" y="192"/>
                    </a:lnTo>
                    <a:lnTo>
                      <a:pt x="54" y="190"/>
                    </a:lnTo>
                    <a:lnTo>
                      <a:pt x="56" y="190"/>
                    </a:lnTo>
                    <a:lnTo>
                      <a:pt x="56" y="190"/>
                    </a:lnTo>
                    <a:lnTo>
                      <a:pt x="76" y="190"/>
                    </a:lnTo>
                    <a:lnTo>
                      <a:pt x="94" y="190"/>
                    </a:lnTo>
                    <a:lnTo>
                      <a:pt x="94" y="190"/>
                    </a:lnTo>
                    <a:lnTo>
                      <a:pt x="98" y="170"/>
                    </a:lnTo>
                    <a:lnTo>
                      <a:pt x="102" y="160"/>
                    </a:lnTo>
                    <a:lnTo>
                      <a:pt x="106" y="156"/>
                    </a:lnTo>
                    <a:lnTo>
                      <a:pt x="110" y="154"/>
                    </a:lnTo>
                    <a:lnTo>
                      <a:pt x="118" y="152"/>
                    </a:lnTo>
                    <a:lnTo>
                      <a:pt x="118" y="152"/>
                    </a:lnTo>
                    <a:lnTo>
                      <a:pt x="124" y="152"/>
                    </a:lnTo>
                    <a:lnTo>
                      <a:pt x="128" y="154"/>
                    </a:lnTo>
                    <a:lnTo>
                      <a:pt x="134" y="158"/>
                    </a:lnTo>
                    <a:lnTo>
                      <a:pt x="140" y="162"/>
                    </a:lnTo>
                    <a:lnTo>
                      <a:pt x="142" y="164"/>
                    </a:lnTo>
                    <a:lnTo>
                      <a:pt x="146" y="162"/>
                    </a:lnTo>
                    <a:lnTo>
                      <a:pt x="146" y="162"/>
                    </a:lnTo>
                    <a:lnTo>
                      <a:pt x="150" y="162"/>
                    </a:lnTo>
                    <a:lnTo>
                      <a:pt x="154" y="164"/>
                    </a:lnTo>
                    <a:lnTo>
                      <a:pt x="162" y="166"/>
                    </a:lnTo>
                    <a:lnTo>
                      <a:pt x="172" y="170"/>
                    </a:lnTo>
                    <a:lnTo>
                      <a:pt x="178" y="172"/>
                    </a:lnTo>
                    <a:lnTo>
                      <a:pt x="186" y="170"/>
                    </a:lnTo>
                    <a:lnTo>
                      <a:pt x="186" y="170"/>
                    </a:lnTo>
                    <a:lnTo>
                      <a:pt x="188" y="168"/>
                    </a:lnTo>
                    <a:lnTo>
                      <a:pt x="192" y="164"/>
                    </a:lnTo>
                    <a:lnTo>
                      <a:pt x="196" y="160"/>
                    </a:lnTo>
                    <a:lnTo>
                      <a:pt x="206" y="158"/>
                    </a:lnTo>
                    <a:lnTo>
                      <a:pt x="206" y="158"/>
                    </a:lnTo>
                    <a:lnTo>
                      <a:pt x="220" y="156"/>
                    </a:lnTo>
                    <a:lnTo>
                      <a:pt x="222" y="154"/>
                    </a:lnTo>
                    <a:lnTo>
                      <a:pt x="224" y="152"/>
                    </a:lnTo>
                    <a:lnTo>
                      <a:pt x="224" y="150"/>
                    </a:lnTo>
                    <a:lnTo>
                      <a:pt x="224" y="148"/>
                    </a:lnTo>
                    <a:lnTo>
                      <a:pt x="228" y="148"/>
                    </a:lnTo>
                    <a:lnTo>
                      <a:pt x="228" y="148"/>
                    </a:lnTo>
                    <a:lnTo>
                      <a:pt x="230" y="148"/>
                    </a:lnTo>
                    <a:lnTo>
                      <a:pt x="234" y="150"/>
                    </a:lnTo>
                    <a:lnTo>
                      <a:pt x="246" y="152"/>
                    </a:lnTo>
                    <a:lnTo>
                      <a:pt x="280" y="154"/>
                    </a:lnTo>
                    <a:lnTo>
                      <a:pt x="280" y="15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8" name="Freeform 164">
                <a:extLst>
                  <a:ext uri="{FF2B5EF4-FFF2-40B4-BE49-F238E27FC236}">
                    <a16:creationId xmlns:a16="http://schemas.microsoft.com/office/drawing/2014/main" id="{EC28BD88-01E4-4676-8FD7-20050E4FC287}"/>
                  </a:ext>
                </a:extLst>
              </p:cNvPr>
              <p:cNvSpPr>
                <a:spLocks/>
              </p:cNvSpPr>
              <p:nvPr/>
            </p:nvSpPr>
            <p:spPr bwMode="auto">
              <a:xfrm>
                <a:off x="4277627" y="1402285"/>
                <a:ext cx="477700" cy="469257"/>
              </a:xfrm>
              <a:custGeom>
                <a:avLst/>
                <a:gdLst/>
                <a:ahLst/>
                <a:cxnLst>
                  <a:cxn ang="0">
                    <a:pos x="318" y="32"/>
                  </a:cxn>
                  <a:cxn ang="0">
                    <a:pos x="312" y="28"/>
                  </a:cxn>
                  <a:cxn ang="0">
                    <a:pos x="304" y="28"/>
                  </a:cxn>
                  <a:cxn ang="0">
                    <a:pos x="296" y="24"/>
                  </a:cxn>
                  <a:cxn ang="0">
                    <a:pos x="292" y="20"/>
                  </a:cxn>
                  <a:cxn ang="0">
                    <a:pos x="282" y="14"/>
                  </a:cxn>
                  <a:cxn ang="0">
                    <a:pos x="266" y="12"/>
                  </a:cxn>
                  <a:cxn ang="0">
                    <a:pos x="264" y="14"/>
                  </a:cxn>
                  <a:cxn ang="0">
                    <a:pos x="262" y="10"/>
                  </a:cxn>
                  <a:cxn ang="0">
                    <a:pos x="244" y="10"/>
                  </a:cxn>
                  <a:cxn ang="0">
                    <a:pos x="228" y="20"/>
                  </a:cxn>
                  <a:cxn ang="0">
                    <a:pos x="220" y="36"/>
                  </a:cxn>
                  <a:cxn ang="0">
                    <a:pos x="226" y="38"/>
                  </a:cxn>
                  <a:cxn ang="0">
                    <a:pos x="220" y="60"/>
                  </a:cxn>
                  <a:cxn ang="0">
                    <a:pos x="210" y="64"/>
                  </a:cxn>
                  <a:cxn ang="0">
                    <a:pos x="196" y="60"/>
                  </a:cxn>
                  <a:cxn ang="0">
                    <a:pos x="174" y="48"/>
                  </a:cxn>
                  <a:cxn ang="0">
                    <a:pos x="152" y="42"/>
                  </a:cxn>
                  <a:cxn ang="0">
                    <a:pos x="138" y="42"/>
                  </a:cxn>
                  <a:cxn ang="0">
                    <a:pos x="130" y="36"/>
                  </a:cxn>
                  <a:cxn ang="0">
                    <a:pos x="126" y="20"/>
                  </a:cxn>
                  <a:cxn ang="0">
                    <a:pos x="116" y="18"/>
                  </a:cxn>
                  <a:cxn ang="0">
                    <a:pos x="110" y="14"/>
                  </a:cxn>
                  <a:cxn ang="0">
                    <a:pos x="96" y="12"/>
                  </a:cxn>
                  <a:cxn ang="0">
                    <a:pos x="88" y="10"/>
                  </a:cxn>
                  <a:cxn ang="0">
                    <a:pos x="76" y="8"/>
                  </a:cxn>
                  <a:cxn ang="0">
                    <a:pos x="62" y="8"/>
                  </a:cxn>
                  <a:cxn ang="0">
                    <a:pos x="44" y="0"/>
                  </a:cxn>
                  <a:cxn ang="0">
                    <a:pos x="44" y="12"/>
                  </a:cxn>
                  <a:cxn ang="0">
                    <a:pos x="40" y="20"/>
                  </a:cxn>
                  <a:cxn ang="0">
                    <a:pos x="28" y="26"/>
                  </a:cxn>
                  <a:cxn ang="0">
                    <a:pos x="24" y="34"/>
                  </a:cxn>
                  <a:cxn ang="0">
                    <a:pos x="20" y="48"/>
                  </a:cxn>
                  <a:cxn ang="0">
                    <a:pos x="22" y="56"/>
                  </a:cxn>
                  <a:cxn ang="0">
                    <a:pos x="8" y="68"/>
                  </a:cxn>
                  <a:cxn ang="0">
                    <a:pos x="0" y="72"/>
                  </a:cxn>
                  <a:cxn ang="0">
                    <a:pos x="4" y="78"/>
                  </a:cxn>
                  <a:cxn ang="0">
                    <a:pos x="8" y="98"/>
                  </a:cxn>
                  <a:cxn ang="0">
                    <a:pos x="20" y="120"/>
                  </a:cxn>
                  <a:cxn ang="0">
                    <a:pos x="18" y="132"/>
                  </a:cxn>
                  <a:cxn ang="0">
                    <a:pos x="18" y="138"/>
                  </a:cxn>
                  <a:cxn ang="0">
                    <a:pos x="22" y="144"/>
                  </a:cxn>
                  <a:cxn ang="0">
                    <a:pos x="18" y="150"/>
                  </a:cxn>
                  <a:cxn ang="0">
                    <a:pos x="8" y="158"/>
                  </a:cxn>
                  <a:cxn ang="0">
                    <a:pos x="6" y="164"/>
                  </a:cxn>
                  <a:cxn ang="0">
                    <a:pos x="18" y="172"/>
                  </a:cxn>
                  <a:cxn ang="0">
                    <a:pos x="20" y="178"/>
                  </a:cxn>
                  <a:cxn ang="0">
                    <a:pos x="24" y="184"/>
                  </a:cxn>
                  <a:cxn ang="0">
                    <a:pos x="32" y="192"/>
                  </a:cxn>
                  <a:cxn ang="0">
                    <a:pos x="46" y="196"/>
                  </a:cxn>
                  <a:cxn ang="0">
                    <a:pos x="64" y="208"/>
                  </a:cxn>
                  <a:cxn ang="0">
                    <a:pos x="130" y="222"/>
                  </a:cxn>
                  <a:cxn ang="0">
                    <a:pos x="154" y="210"/>
                  </a:cxn>
                  <a:cxn ang="0">
                    <a:pos x="176" y="214"/>
                  </a:cxn>
                  <a:cxn ang="0">
                    <a:pos x="332" y="322"/>
                  </a:cxn>
                  <a:cxn ang="0">
                    <a:pos x="318" y="96"/>
                  </a:cxn>
                  <a:cxn ang="0">
                    <a:pos x="320" y="82"/>
                  </a:cxn>
                  <a:cxn ang="0">
                    <a:pos x="318" y="76"/>
                  </a:cxn>
                  <a:cxn ang="0">
                    <a:pos x="320" y="66"/>
                  </a:cxn>
                  <a:cxn ang="0">
                    <a:pos x="318" y="58"/>
                  </a:cxn>
                  <a:cxn ang="0">
                    <a:pos x="320" y="32"/>
                  </a:cxn>
                </a:cxnLst>
                <a:rect l="0" t="0" r="r" b="b"/>
                <a:pathLst>
                  <a:path w="332" h="322">
                    <a:moveTo>
                      <a:pt x="320" y="32"/>
                    </a:moveTo>
                    <a:lnTo>
                      <a:pt x="320" y="32"/>
                    </a:lnTo>
                    <a:lnTo>
                      <a:pt x="318" y="32"/>
                    </a:lnTo>
                    <a:lnTo>
                      <a:pt x="318" y="30"/>
                    </a:lnTo>
                    <a:lnTo>
                      <a:pt x="316" y="28"/>
                    </a:lnTo>
                    <a:lnTo>
                      <a:pt x="312" y="28"/>
                    </a:lnTo>
                    <a:lnTo>
                      <a:pt x="312" y="28"/>
                    </a:lnTo>
                    <a:lnTo>
                      <a:pt x="306" y="28"/>
                    </a:lnTo>
                    <a:lnTo>
                      <a:pt x="304" y="28"/>
                    </a:lnTo>
                    <a:lnTo>
                      <a:pt x="304" y="24"/>
                    </a:lnTo>
                    <a:lnTo>
                      <a:pt x="296" y="24"/>
                    </a:lnTo>
                    <a:lnTo>
                      <a:pt x="296" y="24"/>
                    </a:lnTo>
                    <a:lnTo>
                      <a:pt x="290" y="24"/>
                    </a:lnTo>
                    <a:lnTo>
                      <a:pt x="290" y="22"/>
                    </a:lnTo>
                    <a:lnTo>
                      <a:pt x="292" y="20"/>
                    </a:lnTo>
                    <a:lnTo>
                      <a:pt x="290" y="18"/>
                    </a:lnTo>
                    <a:lnTo>
                      <a:pt x="288" y="18"/>
                    </a:lnTo>
                    <a:lnTo>
                      <a:pt x="282" y="14"/>
                    </a:lnTo>
                    <a:lnTo>
                      <a:pt x="282" y="14"/>
                    </a:lnTo>
                    <a:lnTo>
                      <a:pt x="270" y="12"/>
                    </a:lnTo>
                    <a:lnTo>
                      <a:pt x="266" y="12"/>
                    </a:lnTo>
                    <a:lnTo>
                      <a:pt x="266" y="14"/>
                    </a:lnTo>
                    <a:lnTo>
                      <a:pt x="264" y="14"/>
                    </a:lnTo>
                    <a:lnTo>
                      <a:pt x="264" y="14"/>
                    </a:lnTo>
                    <a:lnTo>
                      <a:pt x="260" y="12"/>
                    </a:lnTo>
                    <a:lnTo>
                      <a:pt x="262" y="12"/>
                    </a:lnTo>
                    <a:lnTo>
                      <a:pt x="262" y="10"/>
                    </a:lnTo>
                    <a:lnTo>
                      <a:pt x="254" y="10"/>
                    </a:lnTo>
                    <a:lnTo>
                      <a:pt x="254" y="10"/>
                    </a:lnTo>
                    <a:lnTo>
                      <a:pt x="244" y="10"/>
                    </a:lnTo>
                    <a:lnTo>
                      <a:pt x="238" y="12"/>
                    </a:lnTo>
                    <a:lnTo>
                      <a:pt x="228" y="20"/>
                    </a:lnTo>
                    <a:lnTo>
                      <a:pt x="228" y="20"/>
                    </a:lnTo>
                    <a:lnTo>
                      <a:pt x="222" y="26"/>
                    </a:lnTo>
                    <a:lnTo>
                      <a:pt x="220" y="30"/>
                    </a:lnTo>
                    <a:lnTo>
                      <a:pt x="220" y="36"/>
                    </a:lnTo>
                    <a:lnTo>
                      <a:pt x="222" y="38"/>
                    </a:lnTo>
                    <a:lnTo>
                      <a:pt x="222" y="38"/>
                    </a:lnTo>
                    <a:lnTo>
                      <a:pt x="226" y="38"/>
                    </a:lnTo>
                    <a:lnTo>
                      <a:pt x="226" y="42"/>
                    </a:lnTo>
                    <a:lnTo>
                      <a:pt x="226" y="52"/>
                    </a:lnTo>
                    <a:lnTo>
                      <a:pt x="220" y="60"/>
                    </a:lnTo>
                    <a:lnTo>
                      <a:pt x="216" y="64"/>
                    </a:lnTo>
                    <a:lnTo>
                      <a:pt x="210" y="64"/>
                    </a:lnTo>
                    <a:lnTo>
                      <a:pt x="210" y="64"/>
                    </a:lnTo>
                    <a:lnTo>
                      <a:pt x="204" y="66"/>
                    </a:lnTo>
                    <a:lnTo>
                      <a:pt x="200" y="64"/>
                    </a:lnTo>
                    <a:lnTo>
                      <a:pt x="196" y="60"/>
                    </a:lnTo>
                    <a:lnTo>
                      <a:pt x="186" y="54"/>
                    </a:lnTo>
                    <a:lnTo>
                      <a:pt x="186" y="54"/>
                    </a:lnTo>
                    <a:lnTo>
                      <a:pt x="174" y="48"/>
                    </a:lnTo>
                    <a:lnTo>
                      <a:pt x="166" y="46"/>
                    </a:lnTo>
                    <a:lnTo>
                      <a:pt x="158" y="44"/>
                    </a:lnTo>
                    <a:lnTo>
                      <a:pt x="152" y="42"/>
                    </a:lnTo>
                    <a:lnTo>
                      <a:pt x="152" y="42"/>
                    </a:lnTo>
                    <a:lnTo>
                      <a:pt x="146" y="42"/>
                    </a:lnTo>
                    <a:lnTo>
                      <a:pt x="138" y="42"/>
                    </a:lnTo>
                    <a:lnTo>
                      <a:pt x="136" y="42"/>
                    </a:lnTo>
                    <a:lnTo>
                      <a:pt x="132" y="40"/>
                    </a:lnTo>
                    <a:lnTo>
                      <a:pt x="130" y="36"/>
                    </a:lnTo>
                    <a:lnTo>
                      <a:pt x="128" y="28"/>
                    </a:lnTo>
                    <a:lnTo>
                      <a:pt x="128" y="28"/>
                    </a:lnTo>
                    <a:lnTo>
                      <a:pt x="126" y="20"/>
                    </a:lnTo>
                    <a:lnTo>
                      <a:pt x="124" y="20"/>
                    </a:lnTo>
                    <a:lnTo>
                      <a:pt x="118" y="20"/>
                    </a:lnTo>
                    <a:lnTo>
                      <a:pt x="116" y="18"/>
                    </a:lnTo>
                    <a:lnTo>
                      <a:pt x="112" y="16"/>
                    </a:lnTo>
                    <a:lnTo>
                      <a:pt x="112" y="16"/>
                    </a:lnTo>
                    <a:lnTo>
                      <a:pt x="110" y="14"/>
                    </a:lnTo>
                    <a:lnTo>
                      <a:pt x="106" y="12"/>
                    </a:lnTo>
                    <a:lnTo>
                      <a:pt x="100" y="12"/>
                    </a:lnTo>
                    <a:lnTo>
                      <a:pt x="96" y="12"/>
                    </a:lnTo>
                    <a:lnTo>
                      <a:pt x="92" y="12"/>
                    </a:lnTo>
                    <a:lnTo>
                      <a:pt x="88" y="10"/>
                    </a:lnTo>
                    <a:lnTo>
                      <a:pt x="88" y="10"/>
                    </a:lnTo>
                    <a:lnTo>
                      <a:pt x="86" y="8"/>
                    </a:lnTo>
                    <a:lnTo>
                      <a:pt x="82" y="6"/>
                    </a:lnTo>
                    <a:lnTo>
                      <a:pt x="76" y="8"/>
                    </a:lnTo>
                    <a:lnTo>
                      <a:pt x="70" y="10"/>
                    </a:lnTo>
                    <a:lnTo>
                      <a:pt x="66" y="10"/>
                    </a:lnTo>
                    <a:lnTo>
                      <a:pt x="62" y="8"/>
                    </a:lnTo>
                    <a:lnTo>
                      <a:pt x="62" y="8"/>
                    </a:lnTo>
                    <a:lnTo>
                      <a:pt x="50" y="4"/>
                    </a:lnTo>
                    <a:lnTo>
                      <a:pt x="44" y="0"/>
                    </a:lnTo>
                    <a:lnTo>
                      <a:pt x="42" y="12"/>
                    </a:lnTo>
                    <a:lnTo>
                      <a:pt x="42" y="12"/>
                    </a:lnTo>
                    <a:lnTo>
                      <a:pt x="44" y="12"/>
                    </a:lnTo>
                    <a:lnTo>
                      <a:pt x="46" y="14"/>
                    </a:lnTo>
                    <a:lnTo>
                      <a:pt x="44" y="18"/>
                    </a:lnTo>
                    <a:lnTo>
                      <a:pt x="40" y="20"/>
                    </a:lnTo>
                    <a:lnTo>
                      <a:pt x="40" y="20"/>
                    </a:lnTo>
                    <a:lnTo>
                      <a:pt x="32" y="24"/>
                    </a:lnTo>
                    <a:lnTo>
                      <a:pt x="28" y="26"/>
                    </a:lnTo>
                    <a:lnTo>
                      <a:pt x="26" y="30"/>
                    </a:lnTo>
                    <a:lnTo>
                      <a:pt x="26" y="30"/>
                    </a:lnTo>
                    <a:lnTo>
                      <a:pt x="24" y="34"/>
                    </a:lnTo>
                    <a:lnTo>
                      <a:pt x="20" y="38"/>
                    </a:lnTo>
                    <a:lnTo>
                      <a:pt x="18" y="42"/>
                    </a:lnTo>
                    <a:lnTo>
                      <a:pt x="20" y="48"/>
                    </a:lnTo>
                    <a:lnTo>
                      <a:pt x="20" y="48"/>
                    </a:lnTo>
                    <a:lnTo>
                      <a:pt x="22" y="52"/>
                    </a:lnTo>
                    <a:lnTo>
                      <a:pt x="22" y="56"/>
                    </a:lnTo>
                    <a:lnTo>
                      <a:pt x="20" y="60"/>
                    </a:lnTo>
                    <a:lnTo>
                      <a:pt x="16" y="64"/>
                    </a:lnTo>
                    <a:lnTo>
                      <a:pt x="8" y="68"/>
                    </a:lnTo>
                    <a:lnTo>
                      <a:pt x="2" y="72"/>
                    </a:lnTo>
                    <a:lnTo>
                      <a:pt x="2" y="72"/>
                    </a:lnTo>
                    <a:lnTo>
                      <a:pt x="0" y="72"/>
                    </a:lnTo>
                    <a:lnTo>
                      <a:pt x="0" y="74"/>
                    </a:lnTo>
                    <a:lnTo>
                      <a:pt x="4" y="78"/>
                    </a:lnTo>
                    <a:lnTo>
                      <a:pt x="4" y="78"/>
                    </a:lnTo>
                    <a:lnTo>
                      <a:pt x="6" y="84"/>
                    </a:lnTo>
                    <a:lnTo>
                      <a:pt x="6" y="90"/>
                    </a:lnTo>
                    <a:lnTo>
                      <a:pt x="8" y="98"/>
                    </a:lnTo>
                    <a:lnTo>
                      <a:pt x="14" y="108"/>
                    </a:lnTo>
                    <a:lnTo>
                      <a:pt x="14" y="108"/>
                    </a:lnTo>
                    <a:lnTo>
                      <a:pt x="20" y="120"/>
                    </a:lnTo>
                    <a:lnTo>
                      <a:pt x="22" y="126"/>
                    </a:lnTo>
                    <a:lnTo>
                      <a:pt x="20" y="130"/>
                    </a:lnTo>
                    <a:lnTo>
                      <a:pt x="18" y="132"/>
                    </a:lnTo>
                    <a:lnTo>
                      <a:pt x="18" y="132"/>
                    </a:lnTo>
                    <a:lnTo>
                      <a:pt x="16" y="134"/>
                    </a:lnTo>
                    <a:lnTo>
                      <a:pt x="18" y="138"/>
                    </a:lnTo>
                    <a:lnTo>
                      <a:pt x="18" y="138"/>
                    </a:lnTo>
                    <a:lnTo>
                      <a:pt x="22" y="142"/>
                    </a:lnTo>
                    <a:lnTo>
                      <a:pt x="22" y="144"/>
                    </a:lnTo>
                    <a:lnTo>
                      <a:pt x="20" y="146"/>
                    </a:lnTo>
                    <a:lnTo>
                      <a:pt x="18" y="150"/>
                    </a:lnTo>
                    <a:lnTo>
                      <a:pt x="18" y="150"/>
                    </a:lnTo>
                    <a:lnTo>
                      <a:pt x="16" y="154"/>
                    </a:lnTo>
                    <a:lnTo>
                      <a:pt x="14" y="156"/>
                    </a:lnTo>
                    <a:lnTo>
                      <a:pt x="8" y="158"/>
                    </a:lnTo>
                    <a:lnTo>
                      <a:pt x="6" y="160"/>
                    </a:lnTo>
                    <a:lnTo>
                      <a:pt x="6" y="162"/>
                    </a:lnTo>
                    <a:lnTo>
                      <a:pt x="6" y="164"/>
                    </a:lnTo>
                    <a:lnTo>
                      <a:pt x="6" y="164"/>
                    </a:lnTo>
                    <a:lnTo>
                      <a:pt x="14" y="170"/>
                    </a:lnTo>
                    <a:lnTo>
                      <a:pt x="18" y="172"/>
                    </a:lnTo>
                    <a:lnTo>
                      <a:pt x="20" y="174"/>
                    </a:lnTo>
                    <a:lnTo>
                      <a:pt x="20" y="178"/>
                    </a:lnTo>
                    <a:lnTo>
                      <a:pt x="20" y="178"/>
                    </a:lnTo>
                    <a:lnTo>
                      <a:pt x="20" y="182"/>
                    </a:lnTo>
                    <a:lnTo>
                      <a:pt x="22" y="182"/>
                    </a:lnTo>
                    <a:lnTo>
                      <a:pt x="24" y="184"/>
                    </a:lnTo>
                    <a:lnTo>
                      <a:pt x="28" y="188"/>
                    </a:lnTo>
                    <a:lnTo>
                      <a:pt x="28" y="188"/>
                    </a:lnTo>
                    <a:lnTo>
                      <a:pt x="32" y="192"/>
                    </a:lnTo>
                    <a:lnTo>
                      <a:pt x="36" y="192"/>
                    </a:lnTo>
                    <a:lnTo>
                      <a:pt x="40" y="192"/>
                    </a:lnTo>
                    <a:lnTo>
                      <a:pt x="46" y="196"/>
                    </a:lnTo>
                    <a:lnTo>
                      <a:pt x="46" y="196"/>
                    </a:lnTo>
                    <a:lnTo>
                      <a:pt x="60" y="206"/>
                    </a:lnTo>
                    <a:lnTo>
                      <a:pt x="64" y="208"/>
                    </a:lnTo>
                    <a:lnTo>
                      <a:pt x="108" y="216"/>
                    </a:lnTo>
                    <a:lnTo>
                      <a:pt x="116" y="226"/>
                    </a:lnTo>
                    <a:lnTo>
                      <a:pt x="130" y="222"/>
                    </a:lnTo>
                    <a:lnTo>
                      <a:pt x="130" y="222"/>
                    </a:lnTo>
                    <a:lnTo>
                      <a:pt x="154" y="210"/>
                    </a:lnTo>
                    <a:lnTo>
                      <a:pt x="154" y="210"/>
                    </a:lnTo>
                    <a:lnTo>
                      <a:pt x="160" y="208"/>
                    </a:lnTo>
                    <a:lnTo>
                      <a:pt x="166" y="208"/>
                    </a:lnTo>
                    <a:lnTo>
                      <a:pt x="176" y="214"/>
                    </a:lnTo>
                    <a:lnTo>
                      <a:pt x="176" y="214"/>
                    </a:lnTo>
                    <a:lnTo>
                      <a:pt x="316" y="322"/>
                    </a:lnTo>
                    <a:lnTo>
                      <a:pt x="332" y="322"/>
                    </a:lnTo>
                    <a:lnTo>
                      <a:pt x="330" y="266"/>
                    </a:lnTo>
                    <a:lnTo>
                      <a:pt x="330" y="266"/>
                    </a:lnTo>
                    <a:lnTo>
                      <a:pt x="318" y="96"/>
                    </a:lnTo>
                    <a:lnTo>
                      <a:pt x="318" y="96"/>
                    </a:lnTo>
                    <a:lnTo>
                      <a:pt x="320" y="86"/>
                    </a:lnTo>
                    <a:lnTo>
                      <a:pt x="320" y="82"/>
                    </a:lnTo>
                    <a:lnTo>
                      <a:pt x="322" y="80"/>
                    </a:lnTo>
                    <a:lnTo>
                      <a:pt x="318" y="76"/>
                    </a:lnTo>
                    <a:lnTo>
                      <a:pt x="318" y="76"/>
                    </a:lnTo>
                    <a:lnTo>
                      <a:pt x="316" y="74"/>
                    </a:lnTo>
                    <a:lnTo>
                      <a:pt x="316" y="72"/>
                    </a:lnTo>
                    <a:lnTo>
                      <a:pt x="320" y="66"/>
                    </a:lnTo>
                    <a:lnTo>
                      <a:pt x="322" y="62"/>
                    </a:lnTo>
                    <a:lnTo>
                      <a:pt x="322" y="60"/>
                    </a:lnTo>
                    <a:lnTo>
                      <a:pt x="318" y="58"/>
                    </a:lnTo>
                    <a:lnTo>
                      <a:pt x="318" y="58"/>
                    </a:lnTo>
                    <a:lnTo>
                      <a:pt x="318" y="42"/>
                    </a:lnTo>
                    <a:lnTo>
                      <a:pt x="320" y="32"/>
                    </a:lnTo>
                    <a:lnTo>
                      <a:pt x="320"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9" name="Freeform 166">
                <a:extLst>
                  <a:ext uri="{FF2B5EF4-FFF2-40B4-BE49-F238E27FC236}">
                    <a16:creationId xmlns:a16="http://schemas.microsoft.com/office/drawing/2014/main" id="{9334444F-0606-4F62-9A7A-838E91BB2FAD}"/>
                  </a:ext>
                </a:extLst>
              </p:cNvPr>
              <p:cNvSpPr>
                <a:spLocks noEditPoints="1"/>
              </p:cNvSpPr>
              <p:nvPr/>
            </p:nvSpPr>
            <p:spPr bwMode="auto">
              <a:xfrm>
                <a:off x="4732306" y="1448920"/>
                <a:ext cx="359715" cy="343927"/>
              </a:xfrm>
              <a:custGeom>
                <a:avLst/>
                <a:gdLst/>
                <a:ahLst/>
                <a:cxnLst>
                  <a:cxn ang="0">
                    <a:pos x="14" y="234"/>
                  </a:cxn>
                  <a:cxn ang="0">
                    <a:pos x="216" y="234"/>
                  </a:cxn>
                  <a:cxn ang="0">
                    <a:pos x="228" y="236"/>
                  </a:cxn>
                  <a:cxn ang="0">
                    <a:pos x="232" y="234"/>
                  </a:cxn>
                  <a:cxn ang="0">
                    <a:pos x="232" y="230"/>
                  </a:cxn>
                  <a:cxn ang="0">
                    <a:pos x="240" y="226"/>
                  </a:cxn>
                  <a:cxn ang="0">
                    <a:pos x="248" y="224"/>
                  </a:cxn>
                  <a:cxn ang="0">
                    <a:pos x="246" y="216"/>
                  </a:cxn>
                  <a:cxn ang="0">
                    <a:pos x="242" y="204"/>
                  </a:cxn>
                  <a:cxn ang="0">
                    <a:pos x="238" y="196"/>
                  </a:cxn>
                  <a:cxn ang="0">
                    <a:pos x="244" y="194"/>
                  </a:cxn>
                  <a:cxn ang="0">
                    <a:pos x="242" y="190"/>
                  </a:cxn>
                  <a:cxn ang="0">
                    <a:pos x="222" y="164"/>
                  </a:cxn>
                  <a:cxn ang="0">
                    <a:pos x="212" y="150"/>
                  </a:cxn>
                  <a:cxn ang="0">
                    <a:pos x="194" y="122"/>
                  </a:cxn>
                  <a:cxn ang="0">
                    <a:pos x="192" y="114"/>
                  </a:cxn>
                  <a:cxn ang="0">
                    <a:pos x="194" y="112"/>
                  </a:cxn>
                  <a:cxn ang="0">
                    <a:pos x="184" y="100"/>
                  </a:cxn>
                  <a:cxn ang="0">
                    <a:pos x="182" y="92"/>
                  </a:cxn>
                  <a:cxn ang="0">
                    <a:pos x="166" y="70"/>
                  </a:cxn>
                  <a:cxn ang="0">
                    <a:pos x="164" y="62"/>
                  </a:cxn>
                  <a:cxn ang="0">
                    <a:pos x="160" y="50"/>
                  </a:cxn>
                  <a:cxn ang="0">
                    <a:pos x="156" y="34"/>
                  </a:cxn>
                  <a:cxn ang="0">
                    <a:pos x="158" y="38"/>
                  </a:cxn>
                  <a:cxn ang="0">
                    <a:pos x="164" y="48"/>
                  </a:cxn>
                  <a:cxn ang="0">
                    <a:pos x="174" y="60"/>
                  </a:cxn>
                  <a:cxn ang="0">
                    <a:pos x="182" y="72"/>
                  </a:cxn>
                  <a:cxn ang="0">
                    <a:pos x="196" y="92"/>
                  </a:cxn>
                  <a:cxn ang="0">
                    <a:pos x="206" y="98"/>
                  </a:cxn>
                  <a:cxn ang="0">
                    <a:pos x="212" y="88"/>
                  </a:cxn>
                  <a:cxn ang="0">
                    <a:pos x="210" y="74"/>
                  </a:cxn>
                  <a:cxn ang="0">
                    <a:pos x="212" y="62"/>
                  </a:cxn>
                  <a:cxn ang="0">
                    <a:pos x="214" y="50"/>
                  </a:cxn>
                  <a:cxn ang="0">
                    <a:pos x="194" y="18"/>
                  </a:cxn>
                  <a:cxn ang="0">
                    <a:pos x="198" y="10"/>
                  </a:cxn>
                  <a:cxn ang="0">
                    <a:pos x="192" y="10"/>
                  </a:cxn>
                  <a:cxn ang="0">
                    <a:pos x="178" y="16"/>
                  </a:cxn>
                  <a:cxn ang="0">
                    <a:pos x="164" y="14"/>
                  </a:cxn>
                  <a:cxn ang="0">
                    <a:pos x="138" y="8"/>
                  </a:cxn>
                  <a:cxn ang="0">
                    <a:pos x="126" y="8"/>
                  </a:cxn>
                  <a:cxn ang="0">
                    <a:pos x="112" y="8"/>
                  </a:cxn>
                  <a:cxn ang="0">
                    <a:pos x="104" y="12"/>
                  </a:cxn>
                  <a:cxn ang="0">
                    <a:pos x="100" y="16"/>
                  </a:cxn>
                  <a:cxn ang="0">
                    <a:pos x="90" y="22"/>
                  </a:cxn>
                  <a:cxn ang="0">
                    <a:pos x="82" y="18"/>
                  </a:cxn>
                  <a:cxn ang="0">
                    <a:pos x="72" y="16"/>
                  </a:cxn>
                  <a:cxn ang="0">
                    <a:pos x="68" y="14"/>
                  </a:cxn>
                  <a:cxn ang="0">
                    <a:pos x="62" y="14"/>
                  </a:cxn>
                  <a:cxn ang="0">
                    <a:pos x="44" y="6"/>
                  </a:cxn>
                  <a:cxn ang="0">
                    <a:pos x="22" y="4"/>
                  </a:cxn>
                  <a:cxn ang="0">
                    <a:pos x="10" y="6"/>
                  </a:cxn>
                  <a:cxn ang="0">
                    <a:pos x="2" y="10"/>
                  </a:cxn>
                  <a:cxn ang="0">
                    <a:pos x="6" y="28"/>
                  </a:cxn>
                  <a:cxn ang="0">
                    <a:pos x="0" y="40"/>
                  </a:cxn>
                  <a:cxn ang="0">
                    <a:pos x="2" y="44"/>
                  </a:cxn>
                  <a:cxn ang="0">
                    <a:pos x="4" y="54"/>
                  </a:cxn>
                  <a:cxn ang="0">
                    <a:pos x="14" y="234"/>
                  </a:cxn>
                </a:cxnLst>
                <a:rect l="0" t="0" r="r" b="b"/>
                <a:pathLst>
                  <a:path w="250" h="236">
                    <a:moveTo>
                      <a:pt x="14" y="234"/>
                    </a:moveTo>
                    <a:lnTo>
                      <a:pt x="216" y="234"/>
                    </a:lnTo>
                    <a:lnTo>
                      <a:pt x="14" y="234"/>
                    </a:lnTo>
                    <a:lnTo>
                      <a:pt x="14" y="234"/>
                    </a:lnTo>
                    <a:close/>
                    <a:moveTo>
                      <a:pt x="14" y="234"/>
                    </a:moveTo>
                    <a:lnTo>
                      <a:pt x="216" y="234"/>
                    </a:lnTo>
                    <a:lnTo>
                      <a:pt x="216" y="234"/>
                    </a:lnTo>
                    <a:lnTo>
                      <a:pt x="222" y="236"/>
                    </a:lnTo>
                    <a:lnTo>
                      <a:pt x="228" y="236"/>
                    </a:lnTo>
                    <a:lnTo>
                      <a:pt x="232" y="236"/>
                    </a:lnTo>
                    <a:lnTo>
                      <a:pt x="232" y="234"/>
                    </a:lnTo>
                    <a:lnTo>
                      <a:pt x="232" y="234"/>
                    </a:lnTo>
                    <a:lnTo>
                      <a:pt x="232" y="234"/>
                    </a:lnTo>
                    <a:lnTo>
                      <a:pt x="230" y="232"/>
                    </a:lnTo>
                    <a:lnTo>
                      <a:pt x="232" y="230"/>
                    </a:lnTo>
                    <a:lnTo>
                      <a:pt x="236" y="230"/>
                    </a:lnTo>
                    <a:lnTo>
                      <a:pt x="240" y="226"/>
                    </a:lnTo>
                    <a:lnTo>
                      <a:pt x="240" y="226"/>
                    </a:lnTo>
                    <a:lnTo>
                      <a:pt x="242" y="224"/>
                    </a:lnTo>
                    <a:lnTo>
                      <a:pt x="244" y="222"/>
                    </a:lnTo>
                    <a:lnTo>
                      <a:pt x="248" y="224"/>
                    </a:lnTo>
                    <a:lnTo>
                      <a:pt x="250" y="220"/>
                    </a:lnTo>
                    <a:lnTo>
                      <a:pt x="250" y="220"/>
                    </a:lnTo>
                    <a:lnTo>
                      <a:pt x="246" y="216"/>
                    </a:lnTo>
                    <a:lnTo>
                      <a:pt x="246" y="214"/>
                    </a:lnTo>
                    <a:lnTo>
                      <a:pt x="246" y="212"/>
                    </a:lnTo>
                    <a:lnTo>
                      <a:pt x="242" y="204"/>
                    </a:lnTo>
                    <a:lnTo>
                      <a:pt x="242" y="204"/>
                    </a:lnTo>
                    <a:lnTo>
                      <a:pt x="238" y="200"/>
                    </a:lnTo>
                    <a:lnTo>
                      <a:pt x="238" y="196"/>
                    </a:lnTo>
                    <a:lnTo>
                      <a:pt x="238" y="196"/>
                    </a:lnTo>
                    <a:lnTo>
                      <a:pt x="240" y="196"/>
                    </a:lnTo>
                    <a:lnTo>
                      <a:pt x="244" y="194"/>
                    </a:lnTo>
                    <a:lnTo>
                      <a:pt x="244" y="194"/>
                    </a:lnTo>
                    <a:lnTo>
                      <a:pt x="242" y="190"/>
                    </a:lnTo>
                    <a:lnTo>
                      <a:pt x="242" y="190"/>
                    </a:lnTo>
                    <a:lnTo>
                      <a:pt x="230" y="178"/>
                    </a:lnTo>
                    <a:lnTo>
                      <a:pt x="224" y="172"/>
                    </a:lnTo>
                    <a:lnTo>
                      <a:pt x="222" y="164"/>
                    </a:lnTo>
                    <a:lnTo>
                      <a:pt x="222" y="164"/>
                    </a:lnTo>
                    <a:lnTo>
                      <a:pt x="218" y="156"/>
                    </a:lnTo>
                    <a:lnTo>
                      <a:pt x="212" y="150"/>
                    </a:lnTo>
                    <a:lnTo>
                      <a:pt x="204" y="140"/>
                    </a:lnTo>
                    <a:lnTo>
                      <a:pt x="194" y="122"/>
                    </a:lnTo>
                    <a:lnTo>
                      <a:pt x="194" y="122"/>
                    </a:lnTo>
                    <a:lnTo>
                      <a:pt x="192" y="116"/>
                    </a:lnTo>
                    <a:lnTo>
                      <a:pt x="192" y="114"/>
                    </a:lnTo>
                    <a:lnTo>
                      <a:pt x="192" y="114"/>
                    </a:lnTo>
                    <a:lnTo>
                      <a:pt x="194" y="112"/>
                    </a:lnTo>
                    <a:lnTo>
                      <a:pt x="194" y="112"/>
                    </a:lnTo>
                    <a:lnTo>
                      <a:pt x="194" y="112"/>
                    </a:lnTo>
                    <a:lnTo>
                      <a:pt x="190" y="106"/>
                    </a:lnTo>
                    <a:lnTo>
                      <a:pt x="190" y="106"/>
                    </a:lnTo>
                    <a:lnTo>
                      <a:pt x="184" y="100"/>
                    </a:lnTo>
                    <a:lnTo>
                      <a:pt x="184" y="98"/>
                    </a:lnTo>
                    <a:lnTo>
                      <a:pt x="186" y="98"/>
                    </a:lnTo>
                    <a:lnTo>
                      <a:pt x="182" y="92"/>
                    </a:lnTo>
                    <a:lnTo>
                      <a:pt x="182" y="92"/>
                    </a:lnTo>
                    <a:lnTo>
                      <a:pt x="172" y="80"/>
                    </a:lnTo>
                    <a:lnTo>
                      <a:pt x="166" y="70"/>
                    </a:lnTo>
                    <a:lnTo>
                      <a:pt x="166" y="70"/>
                    </a:lnTo>
                    <a:lnTo>
                      <a:pt x="164" y="66"/>
                    </a:lnTo>
                    <a:lnTo>
                      <a:pt x="164" y="62"/>
                    </a:lnTo>
                    <a:lnTo>
                      <a:pt x="164" y="58"/>
                    </a:lnTo>
                    <a:lnTo>
                      <a:pt x="160" y="50"/>
                    </a:lnTo>
                    <a:lnTo>
                      <a:pt x="160" y="50"/>
                    </a:lnTo>
                    <a:lnTo>
                      <a:pt x="156" y="44"/>
                    </a:lnTo>
                    <a:lnTo>
                      <a:pt x="156" y="40"/>
                    </a:lnTo>
                    <a:lnTo>
                      <a:pt x="156" y="34"/>
                    </a:lnTo>
                    <a:lnTo>
                      <a:pt x="152" y="26"/>
                    </a:lnTo>
                    <a:lnTo>
                      <a:pt x="152" y="26"/>
                    </a:lnTo>
                    <a:lnTo>
                      <a:pt x="158" y="38"/>
                    </a:lnTo>
                    <a:lnTo>
                      <a:pt x="160" y="44"/>
                    </a:lnTo>
                    <a:lnTo>
                      <a:pt x="164" y="48"/>
                    </a:lnTo>
                    <a:lnTo>
                      <a:pt x="164" y="48"/>
                    </a:lnTo>
                    <a:lnTo>
                      <a:pt x="168" y="52"/>
                    </a:lnTo>
                    <a:lnTo>
                      <a:pt x="170" y="56"/>
                    </a:lnTo>
                    <a:lnTo>
                      <a:pt x="174" y="60"/>
                    </a:lnTo>
                    <a:lnTo>
                      <a:pt x="178" y="66"/>
                    </a:lnTo>
                    <a:lnTo>
                      <a:pt x="178" y="66"/>
                    </a:lnTo>
                    <a:lnTo>
                      <a:pt x="182" y="72"/>
                    </a:lnTo>
                    <a:lnTo>
                      <a:pt x="186" y="78"/>
                    </a:lnTo>
                    <a:lnTo>
                      <a:pt x="190" y="84"/>
                    </a:lnTo>
                    <a:lnTo>
                      <a:pt x="196" y="92"/>
                    </a:lnTo>
                    <a:lnTo>
                      <a:pt x="196" y="92"/>
                    </a:lnTo>
                    <a:lnTo>
                      <a:pt x="204" y="100"/>
                    </a:lnTo>
                    <a:lnTo>
                      <a:pt x="206" y="98"/>
                    </a:lnTo>
                    <a:lnTo>
                      <a:pt x="210" y="94"/>
                    </a:lnTo>
                    <a:lnTo>
                      <a:pt x="210" y="94"/>
                    </a:lnTo>
                    <a:lnTo>
                      <a:pt x="212" y="88"/>
                    </a:lnTo>
                    <a:lnTo>
                      <a:pt x="212" y="84"/>
                    </a:lnTo>
                    <a:lnTo>
                      <a:pt x="210" y="80"/>
                    </a:lnTo>
                    <a:lnTo>
                      <a:pt x="210" y="74"/>
                    </a:lnTo>
                    <a:lnTo>
                      <a:pt x="210" y="74"/>
                    </a:lnTo>
                    <a:lnTo>
                      <a:pt x="212" y="66"/>
                    </a:lnTo>
                    <a:lnTo>
                      <a:pt x="212" y="62"/>
                    </a:lnTo>
                    <a:lnTo>
                      <a:pt x="212" y="56"/>
                    </a:lnTo>
                    <a:lnTo>
                      <a:pt x="214" y="50"/>
                    </a:lnTo>
                    <a:lnTo>
                      <a:pt x="214" y="50"/>
                    </a:lnTo>
                    <a:lnTo>
                      <a:pt x="196" y="20"/>
                    </a:lnTo>
                    <a:lnTo>
                      <a:pt x="196" y="20"/>
                    </a:lnTo>
                    <a:lnTo>
                      <a:pt x="194" y="18"/>
                    </a:lnTo>
                    <a:lnTo>
                      <a:pt x="194" y="14"/>
                    </a:lnTo>
                    <a:lnTo>
                      <a:pt x="196" y="12"/>
                    </a:lnTo>
                    <a:lnTo>
                      <a:pt x="198" y="10"/>
                    </a:lnTo>
                    <a:lnTo>
                      <a:pt x="196" y="6"/>
                    </a:lnTo>
                    <a:lnTo>
                      <a:pt x="196" y="6"/>
                    </a:lnTo>
                    <a:lnTo>
                      <a:pt x="192" y="10"/>
                    </a:lnTo>
                    <a:lnTo>
                      <a:pt x="186" y="14"/>
                    </a:lnTo>
                    <a:lnTo>
                      <a:pt x="182" y="16"/>
                    </a:lnTo>
                    <a:lnTo>
                      <a:pt x="178" y="16"/>
                    </a:lnTo>
                    <a:lnTo>
                      <a:pt x="170" y="14"/>
                    </a:lnTo>
                    <a:lnTo>
                      <a:pt x="164" y="14"/>
                    </a:lnTo>
                    <a:lnTo>
                      <a:pt x="164" y="14"/>
                    </a:lnTo>
                    <a:lnTo>
                      <a:pt x="150" y="12"/>
                    </a:lnTo>
                    <a:lnTo>
                      <a:pt x="138" y="8"/>
                    </a:lnTo>
                    <a:lnTo>
                      <a:pt x="138" y="8"/>
                    </a:lnTo>
                    <a:lnTo>
                      <a:pt x="132" y="6"/>
                    </a:lnTo>
                    <a:lnTo>
                      <a:pt x="130" y="8"/>
                    </a:lnTo>
                    <a:lnTo>
                      <a:pt x="126" y="8"/>
                    </a:lnTo>
                    <a:lnTo>
                      <a:pt x="122" y="6"/>
                    </a:lnTo>
                    <a:lnTo>
                      <a:pt x="122" y="6"/>
                    </a:lnTo>
                    <a:lnTo>
                      <a:pt x="112" y="8"/>
                    </a:lnTo>
                    <a:lnTo>
                      <a:pt x="106" y="10"/>
                    </a:lnTo>
                    <a:lnTo>
                      <a:pt x="104" y="12"/>
                    </a:lnTo>
                    <a:lnTo>
                      <a:pt x="104" y="12"/>
                    </a:lnTo>
                    <a:lnTo>
                      <a:pt x="104" y="12"/>
                    </a:lnTo>
                    <a:lnTo>
                      <a:pt x="104" y="14"/>
                    </a:lnTo>
                    <a:lnTo>
                      <a:pt x="100" y="16"/>
                    </a:lnTo>
                    <a:lnTo>
                      <a:pt x="96" y="18"/>
                    </a:lnTo>
                    <a:lnTo>
                      <a:pt x="90" y="22"/>
                    </a:lnTo>
                    <a:lnTo>
                      <a:pt x="90" y="22"/>
                    </a:lnTo>
                    <a:lnTo>
                      <a:pt x="86" y="24"/>
                    </a:lnTo>
                    <a:lnTo>
                      <a:pt x="84" y="22"/>
                    </a:lnTo>
                    <a:lnTo>
                      <a:pt x="82" y="18"/>
                    </a:lnTo>
                    <a:lnTo>
                      <a:pt x="78" y="16"/>
                    </a:lnTo>
                    <a:lnTo>
                      <a:pt x="78" y="16"/>
                    </a:lnTo>
                    <a:lnTo>
                      <a:pt x="72" y="16"/>
                    </a:lnTo>
                    <a:lnTo>
                      <a:pt x="72" y="12"/>
                    </a:lnTo>
                    <a:lnTo>
                      <a:pt x="72" y="12"/>
                    </a:lnTo>
                    <a:lnTo>
                      <a:pt x="68" y="14"/>
                    </a:lnTo>
                    <a:lnTo>
                      <a:pt x="68" y="14"/>
                    </a:lnTo>
                    <a:lnTo>
                      <a:pt x="66" y="14"/>
                    </a:lnTo>
                    <a:lnTo>
                      <a:pt x="62" y="14"/>
                    </a:lnTo>
                    <a:lnTo>
                      <a:pt x="52" y="8"/>
                    </a:lnTo>
                    <a:lnTo>
                      <a:pt x="52" y="8"/>
                    </a:lnTo>
                    <a:lnTo>
                      <a:pt x="44" y="6"/>
                    </a:lnTo>
                    <a:lnTo>
                      <a:pt x="34" y="4"/>
                    </a:lnTo>
                    <a:lnTo>
                      <a:pt x="26" y="4"/>
                    </a:lnTo>
                    <a:lnTo>
                      <a:pt x="22" y="4"/>
                    </a:lnTo>
                    <a:lnTo>
                      <a:pt x="22" y="4"/>
                    </a:lnTo>
                    <a:lnTo>
                      <a:pt x="16" y="6"/>
                    </a:lnTo>
                    <a:lnTo>
                      <a:pt x="10" y="6"/>
                    </a:lnTo>
                    <a:lnTo>
                      <a:pt x="4" y="0"/>
                    </a:lnTo>
                    <a:lnTo>
                      <a:pt x="4" y="0"/>
                    </a:lnTo>
                    <a:lnTo>
                      <a:pt x="2" y="10"/>
                    </a:lnTo>
                    <a:lnTo>
                      <a:pt x="2" y="26"/>
                    </a:lnTo>
                    <a:lnTo>
                      <a:pt x="2" y="26"/>
                    </a:lnTo>
                    <a:lnTo>
                      <a:pt x="6" y="28"/>
                    </a:lnTo>
                    <a:lnTo>
                      <a:pt x="6" y="30"/>
                    </a:lnTo>
                    <a:lnTo>
                      <a:pt x="4" y="34"/>
                    </a:lnTo>
                    <a:lnTo>
                      <a:pt x="0" y="40"/>
                    </a:lnTo>
                    <a:lnTo>
                      <a:pt x="0" y="42"/>
                    </a:lnTo>
                    <a:lnTo>
                      <a:pt x="2" y="44"/>
                    </a:lnTo>
                    <a:lnTo>
                      <a:pt x="2" y="44"/>
                    </a:lnTo>
                    <a:lnTo>
                      <a:pt x="6" y="48"/>
                    </a:lnTo>
                    <a:lnTo>
                      <a:pt x="4" y="50"/>
                    </a:lnTo>
                    <a:lnTo>
                      <a:pt x="4" y="54"/>
                    </a:lnTo>
                    <a:lnTo>
                      <a:pt x="2" y="64"/>
                    </a:lnTo>
                    <a:lnTo>
                      <a:pt x="2" y="64"/>
                    </a:lnTo>
                    <a:lnTo>
                      <a:pt x="14" y="234"/>
                    </a:lnTo>
                    <a:lnTo>
                      <a:pt x="14" y="2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0" name="Freeform 167">
                <a:extLst>
                  <a:ext uri="{FF2B5EF4-FFF2-40B4-BE49-F238E27FC236}">
                    <a16:creationId xmlns:a16="http://schemas.microsoft.com/office/drawing/2014/main" id="{75483523-40A1-4B06-B58A-B37856AE757E}"/>
                  </a:ext>
                </a:extLst>
              </p:cNvPr>
              <p:cNvSpPr>
                <a:spLocks/>
              </p:cNvSpPr>
              <p:nvPr/>
            </p:nvSpPr>
            <p:spPr bwMode="auto">
              <a:xfrm>
                <a:off x="5117918" y="1935663"/>
                <a:ext cx="230217" cy="265232"/>
              </a:xfrm>
              <a:custGeom>
                <a:avLst/>
                <a:gdLst/>
                <a:ahLst/>
                <a:cxnLst>
                  <a:cxn ang="0">
                    <a:pos x="154" y="174"/>
                  </a:cxn>
                  <a:cxn ang="0">
                    <a:pos x="150" y="172"/>
                  </a:cxn>
                  <a:cxn ang="0">
                    <a:pos x="142" y="174"/>
                  </a:cxn>
                  <a:cxn ang="0">
                    <a:pos x="138" y="174"/>
                  </a:cxn>
                  <a:cxn ang="0">
                    <a:pos x="146" y="170"/>
                  </a:cxn>
                  <a:cxn ang="0">
                    <a:pos x="154" y="168"/>
                  </a:cxn>
                  <a:cxn ang="0">
                    <a:pos x="160" y="160"/>
                  </a:cxn>
                  <a:cxn ang="0">
                    <a:pos x="160" y="156"/>
                  </a:cxn>
                  <a:cxn ang="0">
                    <a:pos x="156" y="146"/>
                  </a:cxn>
                  <a:cxn ang="0">
                    <a:pos x="144" y="134"/>
                  </a:cxn>
                  <a:cxn ang="0">
                    <a:pos x="144" y="132"/>
                  </a:cxn>
                  <a:cxn ang="0">
                    <a:pos x="140" y="132"/>
                  </a:cxn>
                  <a:cxn ang="0">
                    <a:pos x="138" y="128"/>
                  </a:cxn>
                  <a:cxn ang="0">
                    <a:pos x="130" y="116"/>
                  </a:cxn>
                  <a:cxn ang="0">
                    <a:pos x="122" y="108"/>
                  </a:cxn>
                  <a:cxn ang="0">
                    <a:pos x="110" y="92"/>
                  </a:cxn>
                  <a:cxn ang="0">
                    <a:pos x="104" y="88"/>
                  </a:cxn>
                  <a:cxn ang="0">
                    <a:pos x="100" y="88"/>
                  </a:cxn>
                  <a:cxn ang="0">
                    <a:pos x="94" y="84"/>
                  </a:cxn>
                  <a:cxn ang="0">
                    <a:pos x="90" y="82"/>
                  </a:cxn>
                  <a:cxn ang="0">
                    <a:pos x="84" y="78"/>
                  </a:cxn>
                  <a:cxn ang="0">
                    <a:pos x="78" y="70"/>
                  </a:cxn>
                  <a:cxn ang="0">
                    <a:pos x="76" y="72"/>
                  </a:cxn>
                  <a:cxn ang="0">
                    <a:pos x="74" y="72"/>
                  </a:cxn>
                  <a:cxn ang="0">
                    <a:pos x="68" y="64"/>
                  </a:cxn>
                  <a:cxn ang="0">
                    <a:pos x="64" y="50"/>
                  </a:cxn>
                  <a:cxn ang="0">
                    <a:pos x="56" y="24"/>
                  </a:cxn>
                  <a:cxn ang="0">
                    <a:pos x="40" y="0"/>
                  </a:cxn>
                  <a:cxn ang="0">
                    <a:pos x="30" y="12"/>
                  </a:cxn>
                  <a:cxn ang="0">
                    <a:pos x="18" y="20"/>
                  </a:cxn>
                  <a:cxn ang="0">
                    <a:pos x="12" y="32"/>
                  </a:cxn>
                  <a:cxn ang="0">
                    <a:pos x="10" y="44"/>
                  </a:cxn>
                  <a:cxn ang="0">
                    <a:pos x="0" y="106"/>
                  </a:cxn>
                  <a:cxn ang="0">
                    <a:pos x="14" y="102"/>
                  </a:cxn>
                  <a:cxn ang="0">
                    <a:pos x="20" y="104"/>
                  </a:cxn>
                  <a:cxn ang="0">
                    <a:pos x="22" y="108"/>
                  </a:cxn>
                  <a:cxn ang="0">
                    <a:pos x="24" y="108"/>
                  </a:cxn>
                  <a:cxn ang="0">
                    <a:pos x="28" y="106"/>
                  </a:cxn>
                  <a:cxn ang="0">
                    <a:pos x="32" y="96"/>
                  </a:cxn>
                  <a:cxn ang="0">
                    <a:pos x="34" y="94"/>
                  </a:cxn>
                  <a:cxn ang="0">
                    <a:pos x="38" y="94"/>
                  </a:cxn>
                  <a:cxn ang="0">
                    <a:pos x="42" y="100"/>
                  </a:cxn>
                  <a:cxn ang="0">
                    <a:pos x="48" y="104"/>
                  </a:cxn>
                  <a:cxn ang="0">
                    <a:pos x="60" y="104"/>
                  </a:cxn>
                  <a:cxn ang="0">
                    <a:pos x="66" y="102"/>
                  </a:cxn>
                  <a:cxn ang="0">
                    <a:pos x="74" y="102"/>
                  </a:cxn>
                  <a:cxn ang="0">
                    <a:pos x="82" y="102"/>
                  </a:cxn>
                  <a:cxn ang="0">
                    <a:pos x="100" y="104"/>
                  </a:cxn>
                  <a:cxn ang="0">
                    <a:pos x="114" y="116"/>
                  </a:cxn>
                  <a:cxn ang="0">
                    <a:pos x="138" y="146"/>
                  </a:cxn>
                  <a:cxn ang="0">
                    <a:pos x="134" y="146"/>
                  </a:cxn>
                  <a:cxn ang="0">
                    <a:pos x="128" y="154"/>
                  </a:cxn>
                  <a:cxn ang="0">
                    <a:pos x="124" y="168"/>
                  </a:cxn>
                  <a:cxn ang="0">
                    <a:pos x="126" y="178"/>
                  </a:cxn>
                  <a:cxn ang="0">
                    <a:pos x="128" y="182"/>
                  </a:cxn>
                  <a:cxn ang="0">
                    <a:pos x="134" y="182"/>
                  </a:cxn>
                  <a:cxn ang="0">
                    <a:pos x="142" y="180"/>
                  </a:cxn>
                  <a:cxn ang="0">
                    <a:pos x="154" y="174"/>
                  </a:cxn>
                </a:cxnLst>
                <a:rect l="0" t="0" r="r" b="b"/>
                <a:pathLst>
                  <a:path w="160" h="182">
                    <a:moveTo>
                      <a:pt x="154" y="174"/>
                    </a:moveTo>
                    <a:lnTo>
                      <a:pt x="154" y="174"/>
                    </a:lnTo>
                    <a:lnTo>
                      <a:pt x="152" y="172"/>
                    </a:lnTo>
                    <a:lnTo>
                      <a:pt x="150" y="172"/>
                    </a:lnTo>
                    <a:lnTo>
                      <a:pt x="142" y="174"/>
                    </a:lnTo>
                    <a:lnTo>
                      <a:pt x="142" y="174"/>
                    </a:lnTo>
                    <a:lnTo>
                      <a:pt x="138" y="174"/>
                    </a:lnTo>
                    <a:lnTo>
                      <a:pt x="138" y="174"/>
                    </a:lnTo>
                    <a:lnTo>
                      <a:pt x="146" y="170"/>
                    </a:lnTo>
                    <a:lnTo>
                      <a:pt x="146" y="170"/>
                    </a:lnTo>
                    <a:lnTo>
                      <a:pt x="150" y="170"/>
                    </a:lnTo>
                    <a:lnTo>
                      <a:pt x="154" y="168"/>
                    </a:lnTo>
                    <a:lnTo>
                      <a:pt x="158" y="166"/>
                    </a:lnTo>
                    <a:lnTo>
                      <a:pt x="160" y="160"/>
                    </a:lnTo>
                    <a:lnTo>
                      <a:pt x="160" y="160"/>
                    </a:lnTo>
                    <a:lnTo>
                      <a:pt x="160" y="156"/>
                    </a:lnTo>
                    <a:lnTo>
                      <a:pt x="160" y="152"/>
                    </a:lnTo>
                    <a:lnTo>
                      <a:pt x="156" y="146"/>
                    </a:lnTo>
                    <a:lnTo>
                      <a:pt x="150" y="142"/>
                    </a:lnTo>
                    <a:lnTo>
                      <a:pt x="144" y="134"/>
                    </a:lnTo>
                    <a:lnTo>
                      <a:pt x="144" y="134"/>
                    </a:lnTo>
                    <a:lnTo>
                      <a:pt x="144" y="132"/>
                    </a:lnTo>
                    <a:lnTo>
                      <a:pt x="140" y="132"/>
                    </a:lnTo>
                    <a:lnTo>
                      <a:pt x="140" y="132"/>
                    </a:lnTo>
                    <a:lnTo>
                      <a:pt x="138" y="130"/>
                    </a:lnTo>
                    <a:lnTo>
                      <a:pt x="138" y="128"/>
                    </a:lnTo>
                    <a:lnTo>
                      <a:pt x="136" y="122"/>
                    </a:lnTo>
                    <a:lnTo>
                      <a:pt x="130" y="116"/>
                    </a:lnTo>
                    <a:lnTo>
                      <a:pt x="130" y="116"/>
                    </a:lnTo>
                    <a:lnTo>
                      <a:pt x="122" y="108"/>
                    </a:lnTo>
                    <a:lnTo>
                      <a:pt x="116" y="100"/>
                    </a:lnTo>
                    <a:lnTo>
                      <a:pt x="110" y="92"/>
                    </a:lnTo>
                    <a:lnTo>
                      <a:pt x="106" y="90"/>
                    </a:lnTo>
                    <a:lnTo>
                      <a:pt x="104" y="88"/>
                    </a:lnTo>
                    <a:lnTo>
                      <a:pt x="104" y="88"/>
                    </a:lnTo>
                    <a:lnTo>
                      <a:pt x="100" y="88"/>
                    </a:lnTo>
                    <a:lnTo>
                      <a:pt x="98" y="86"/>
                    </a:lnTo>
                    <a:lnTo>
                      <a:pt x="94" y="84"/>
                    </a:lnTo>
                    <a:lnTo>
                      <a:pt x="90" y="82"/>
                    </a:lnTo>
                    <a:lnTo>
                      <a:pt x="90" y="82"/>
                    </a:lnTo>
                    <a:lnTo>
                      <a:pt x="86" y="80"/>
                    </a:lnTo>
                    <a:lnTo>
                      <a:pt x="84" y="78"/>
                    </a:lnTo>
                    <a:lnTo>
                      <a:pt x="80" y="74"/>
                    </a:lnTo>
                    <a:lnTo>
                      <a:pt x="78" y="70"/>
                    </a:lnTo>
                    <a:lnTo>
                      <a:pt x="78" y="70"/>
                    </a:lnTo>
                    <a:lnTo>
                      <a:pt x="76" y="72"/>
                    </a:lnTo>
                    <a:lnTo>
                      <a:pt x="76" y="72"/>
                    </a:lnTo>
                    <a:lnTo>
                      <a:pt x="74" y="72"/>
                    </a:lnTo>
                    <a:lnTo>
                      <a:pt x="72" y="72"/>
                    </a:lnTo>
                    <a:lnTo>
                      <a:pt x="68" y="64"/>
                    </a:lnTo>
                    <a:lnTo>
                      <a:pt x="64" y="50"/>
                    </a:lnTo>
                    <a:lnTo>
                      <a:pt x="64" y="50"/>
                    </a:lnTo>
                    <a:lnTo>
                      <a:pt x="60" y="34"/>
                    </a:lnTo>
                    <a:lnTo>
                      <a:pt x="56" y="24"/>
                    </a:lnTo>
                    <a:lnTo>
                      <a:pt x="40" y="0"/>
                    </a:lnTo>
                    <a:lnTo>
                      <a:pt x="40" y="0"/>
                    </a:lnTo>
                    <a:lnTo>
                      <a:pt x="36" y="6"/>
                    </a:lnTo>
                    <a:lnTo>
                      <a:pt x="30" y="12"/>
                    </a:lnTo>
                    <a:lnTo>
                      <a:pt x="22" y="18"/>
                    </a:lnTo>
                    <a:lnTo>
                      <a:pt x="18" y="20"/>
                    </a:lnTo>
                    <a:lnTo>
                      <a:pt x="14" y="26"/>
                    </a:lnTo>
                    <a:lnTo>
                      <a:pt x="12" y="32"/>
                    </a:lnTo>
                    <a:lnTo>
                      <a:pt x="10" y="44"/>
                    </a:lnTo>
                    <a:lnTo>
                      <a:pt x="10" y="44"/>
                    </a:lnTo>
                    <a:lnTo>
                      <a:pt x="4" y="80"/>
                    </a:lnTo>
                    <a:lnTo>
                      <a:pt x="0" y="106"/>
                    </a:lnTo>
                    <a:lnTo>
                      <a:pt x="0" y="106"/>
                    </a:lnTo>
                    <a:lnTo>
                      <a:pt x="14" y="102"/>
                    </a:lnTo>
                    <a:lnTo>
                      <a:pt x="18" y="102"/>
                    </a:lnTo>
                    <a:lnTo>
                      <a:pt x="20" y="104"/>
                    </a:lnTo>
                    <a:lnTo>
                      <a:pt x="22" y="106"/>
                    </a:lnTo>
                    <a:lnTo>
                      <a:pt x="22" y="108"/>
                    </a:lnTo>
                    <a:lnTo>
                      <a:pt x="24" y="108"/>
                    </a:lnTo>
                    <a:lnTo>
                      <a:pt x="24" y="108"/>
                    </a:lnTo>
                    <a:lnTo>
                      <a:pt x="28" y="106"/>
                    </a:lnTo>
                    <a:lnTo>
                      <a:pt x="28" y="106"/>
                    </a:lnTo>
                    <a:lnTo>
                      <a:pt x="30" y="100"/>
                    </a:lnTo>
                    <a:lnTo>
                      <a:pt x="32" y="96"/>
                    </a:lnTo>
                    <a:lnTo>
                      <a:pt x="32" y="96"/>
                    </a:lnTo>
                    <a:lnTo>
                      <a:pt x="34" y="94"/>
                    </a:lnTo>
                    <a:lnTo>
                      <a:pt x="34" y="94"/>
                    </a:lnTo>
                    <a:lnTo>
                      <a:pt x="38" y="94"/>
                    </a:lnTo>
                    <a:lnTo>
                      <a:pt x="38" y="96"/>
                    </a:lnTo>
                    <a:lnTo>
                      <a:pt x="42" y="100"/>
                    </a:lnTo>
                    <a:lnTo>
                      <a:pt x="44" y="102"/>
                    </a:lnTo>
                    <a:lnTo>
                      <a:pt x="48" y="104"/>
                    </a:lnTo>
                    <a:lnTo>
                      <a:pt x="54" y="104"/>
                    </a:lnTo>
                    <a:lnTo>
                      <a:pt x="60" y="104"/>
                    </a:lnTo>
                    <a:lnTo>
                      <a:pt x="60" y="104"/>
                    </a:lnTo>
                    <a:lnTo>
                      <a:pt x="66" y="102"/>
                    </a:lnTo>
                    <a:lnTo>
                      <a:pt x="70" y="102"/>
                    </a:lnTo>
                    <a:lnTo>
                      <a:pt x="74" y="102"/>
                    </a:lnTo>
                    <a:lnTo>
                      <a:pt x="82" y="102"/>
                    </a:lnTo>
                    <a:lnTo>
                      <a:pt x="82" y="102"/>
                    </a:lnTo>
                    <a:lnTo>
                      <a:pt x="92" y="102"/>
                    </a:lnTo>
                    <a:lnTo>
                      <a:pt x="100" y="104"/>
                    </a:lnTo>
                    <a:lnTo>
                      <a:pt x="108" y="110"/>
                    </a:lnTo>
                    <a:lnTo>
                      <a:pt x="114" y="116"/>
                    </a:lnTo>
                    <a:lnTo>
                      <a:pt x="128" y="130"/>
                    </a:lnTo>
                    <a:lnTo>
                      <a:pt x="138" y="146"/>
                    </a:lnTo>
                    <a:lnTo>
                      <a:pt x="138" y="146"/>
                    </a:lnTo>
                    <a:lnTo>
                      <a:pt x="134" y="146"/>
                    </a:lnTo>
                    <a:lnTo>
                      <a:pt x="130" y="148"/>
                    </a:lnTo>
                    <a:lnTo>
                      <a:pt x="128" y="154"/>
                    </a:lnTo>
                    <a:lnTo>
                      <a:pt x="128" y="154"/>
                    </a:lnTo>
                    <a:lnTo>
                      <a:pt x="124" y="168"/>
                    </a:lnTo>
                    <a:lnTo>
                      <a:pt x="124" y="176"/>
                    </a:lnTo>
                    <a:lnTo>
                      <a:pt x="126" y="178"/>
                    </a:lnTo>
                    <a:lnTo>
                      <a:pt x="126" y="178"/>
                    </a:lnTo>
                    <a:lnTo>
                      <a:pt x="128" y="182"/>
                    </a:lnTo>
                    <a:lnTo>
                      <a:pt x="130" y="182"/>
                    </a:lnTo>
                    <a:lnTo>
                      <a:pt x="134" y="182"/>
                    </a:lnTo>
                    <a:lnTo>
                      <a:pt x="138" y="180"/>
                    </a:lnTo>
                    <a:lnTo>
                      <a:pt x="142" y="180"/>
                    </a:lnTo>
                    <a:lnTo>
                      <a:pt x="146" y="182"/>
                    </a:lnTo>
                    <a:lnTo>
                      <a:pt x="154" y="174"/>
                    </a:lnTo>
                    <a:lnTo>
                      <a:pt x="154" y="17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1" name="Freeform 168">
                <a:extLst>
                  <a:ext uri="{FF2B5EF4-FFF2-40B4-BE49-F238E27FC236}">
                    <a16:creationId xmlns:a16="http://schemas.microsoft.com/office/drawing/2014/main" id="{5B877F75-B496-452C-8FBA-4FC7C0268784}"/>
                  </a:ext>
                </a:extLst>
              </p:cNvPr>
              <p:cNvSpPr>
                <a:spLocks/>
              </p:cNvSpPr>
              <p:nvPr/>
            </p:nvSpPr>
            <p:spPr bwMode="auto">
              <a:xfrm>
                <a:off x="5480512" y="1104991"/>
                <a:ext cx="388493" cy="221512"/>
              </a:xfrm>
              <a:custGeom>
                <a:avLst/>
                <a:gdLst/>
                <a:ahLst/>
                <a:cxnLst>
                  <a:cxn ang="0">
                    <a:pos x="48" y="24"/>
                  </a:cxn>
                  <a:cxn ang="0">
                    <a:pos x="34" y="10"/>
                  </a:cxn>
                  <a:cxn ang="0">
                    <a:pos x="8" y="8"/>
                  </a:cxn>
                  <a:cxn ang="0">
                    <a:pos x="6" y="28"/>
                  </a:cxn>
                  <a:cxn ang="0">
                    <a:pos x="10" y="22"/>
                  </a:cxn>
                  <a:cxn ang="0">
                    <a:pos x="8" y="16"/>
                  </a:cxn>
                  <a:cxn ang="0">
                    <a:pos x="22" y="12"/>
                  </a:cxn>
                  <a:cxn ang="0">
                    <a:pos x="32" y="20"/>
                  </a:cxn>
                  <a:cxn ang="0">
                    <a:pos x="36" y="26"/>
                  </a:cxn>
                  <a:cxn ang="0">
                    <a:pos x="28" y="32"/>
                  </a:cxn>
                  <a:cxn ang="0">
                    <a:pos x="22" y="34"/>
                  </a:cxn>
                  <a:cxn ang="0">
                    <a:pos x="12" y="34"/>
                  </a:cxn>
                  <a:cxn ang="0">
                    <a:pos x="8" y="38"/>
                  </a:cxn>
                  <a:cxn ang="0">
                    <a:pos x="14" y="50"/>
                  </a:cxn>
                  <a:cxn ang="0">
                    <a:pos x="22" y="50"/>
                  </a:cxn>
                  <a:cxn ang="0">
                    <a:pos x="24" y="54"/>
                  </a:cxn>
                  <a:cxn ang="0">
                    <a:pos x="14" y="54"/>
                  </a:cxn>
                  <a:cxn ang="0">
                    <a:pos x="14" y="60"/>
                  </a:cxn>
                  <a:cxn ang="0">
                    <a:pos x="24" y="62"/>
                  </a:cxn>
                  <a:cxn ang="0">
                    <a:pos x="32" y="66"/>
                  </a:cxn>
                  <a:cxn ang="0">
                    <a:pos x="44" y="74"/>
                  </a:cxn>
                  <a:cxn ang="0">
                    <a:pos x="46" y="98"/>
                  </a:cxn>
                  <a:cxn ang="0">
                    <a:pos x="56" y="100"/>
                  </a:cxn>
                  <a:cxn ang="0">
                    <a:pos x="66" y="82"/>
                  </a:cxn>
                  <a:cxn ang="0">
                    <a:pos x="82" y="80"/>
                  </a:cxn>
                  <a:cxn ang="0">
                    <a:pos x="96" y="78"/>
                  </a:cxn>
                  <a:cxn ang="0">
                    <a:pos x="106" y="86"/>
                  </a:cxn>
                  <a:cxn ang="0">
                    <a:pos x="146" y="98"/>
                  </a:cxn>
                  <a:cxn ang="0">
                    <a:pos x="164" y="108"/>
                  </a:cxn>
                  <a:cxn ang="0">
                    <a:pos x="182" y="114"/>
                  </a:cxn>
                  <a:cxn ang="0">
                    <a:pos x="186" y="124"/>
                  </a:cxn>
                  <a:cxn ang="0">
                    <a:pos x="198" y="140"/>
                  </a:cxn>
                  <a:cxn ang="0">
                    <a:pos x="212" y="142"/>
                  </a:cxn>
                  <a:cxn ang="0">
                    <a:pos x="222" y="152"/>
                  </a:cxn>
                  <a:cxn ang="0">
                    <a:pos x="230" y="140"/>
                  </a:cxn>
                  <a:cxn ang="0">
                    <a:pos x="236" y="132"/>
                  </a:cxn>
                  <a:cxn ang="0">
                    <a:pos x="252" y="120"/>
                  </a:cxn>
                  <a:cxn ang="0">
                    <a:pos x="256" y="102"/>
                  </a:cxn>
                  <a:cxn ang="0">
                    <a:pos x="270" y="96"/>
                  </a:cxn>
                  <a:cxn ang="0">
                    <a:pos x="268" y="80"/>
                  </a:cxn>
                  <a:cxn ang="0">
                    <a:pos x="258" y="76"/>
                  </a:cxn>
                  <a:cxn ang="0">
                    <a:pos x="236" y="74"/>
                  </a:cxn>
                  <a:cxn ang="0">
                    <a:pos x="208" y="60"/>
                  </a:cxn>
                  <a:cxn ang="0">
                    <a:pos x="158" y="22"/>
                  </a:cxn>
                  <a:cxn ang="0">
                    <a:pos x="140" y="24"/>
                  </a:cxn>
                  <a:cxn ang="0">
                    <a:pos x="128" y="18"/>
                  </a:cxn>
                  <a:cxn ang="0">
                    <a:pos x="126" y="10"/>
                  </a:cxn>
                  <a:cxn ang="0">
                    <a:pos x="104" y="0"/>
                  </a:cxn>
                  <a:cxn ang="0">
                    <a:pos x="96" y="4"/>
                  </a:cxn>
                  <a:cxn ang="0">
                    <a:pos x="88" y="8"/>
                  </a:cxn>
                  <a:cxn ang="0">
                    <a:pos x="78" y="16"/>
                  </a:cxn>
                  <a:cxn ang="0">
                    <a:pos x="76" y="28"/>
                  </a:cxn>
                </a:cxnLst>
                <a:rect l="0" t="0" r="r" b="b"/>
                <a:pathLst>
                  <a:path w="270" h="152">
                    <a:moveTo>
                      <a:pt x="70" y="28"/>
                    </a:moveTo>
                    <a:lnTo>
                      <a:pt x="70" y="28"/>
                    </a:lnTo>
                    <a:lnTo>
                      <a:pt x="54" y="28"/>
                    </a:lnTo>
                    <a:lnTo>
                      <a:pt x="48" y="24"/>
                    </a:lnTo>
                    <a:lnTo>
                      <a:pt x="42" y="18"/>
                    </a:lnTo>
                    <a:lnTo>
                      <a:pt x="42" y="18"/>
                    </a:lnTo>
                    <a:lnTo>
                      <a:pt x="40" y="14"/>
                    </a:lnTo>
                    <a:lnTo>
                      <a:pt x="34" y="10"/>
                    </a:lnTo>
                    <a:lnTo>
                      <a:pt x="28" y="6"/>
                    </a:lnTo>
                    <a:lnTo>
                      <a:pt x="22" y="6"/>
                    </a:lnTo>
                    <a:lnTo>
                      <a:pt x="16" y="6"/>
                    </a:lnTo>
                    <a:lnTo>
                      <a:pt x="8" y="8"/>
                    </a:lnTo>
                    <a:lnTo>
                      <a:pt x="4" y="14"/>
                    </a:lnTo>
                    <a:lnTo>
                      <a:pt x="0" y="22"/>
                    </a:lnTo>
                    <a:lnTo>
                      <a:pt x="0" y="22"/>
                    </a:lnTo>
                    <a:lnTo>
                      <a:pt x="6" y="28"/>
                    </a:lnTo>
                    <a:lnTo>
                      <a:pt x="8" y="30"/>
                    </a:lnTo>
                    <a:lnTo>
                      <a:pt x="8" y="30"/>
                    </a:lnTo>
                    <a:lnTo>
                      <a:pt x="10" y="26"/>
                    </a:lnTo>
                    <a:lnTo>
                      <a:pt x="10" y="22"/>
                    </a:lnTo>
                    <a:lnTo>
                      <a:pt x="10" y="20"/>
                    </a:lnTo>
                    <a:lnTo>
                      <a:pt x="10" y="20"/>
                    </a:lnTo>
                    <a:lnTo>
                      <a:pt x="8" y="18"/>
                    </a:lnTo>
                    <a:lnTo>
                      <a:pt x="8" y="16"/>
                    </a:lnTo>
                    <a:lnTo>
                      <a:pt x="12" y="12"/>
                    </a:lnTo>
                    <a:lnTo>
                      <a:pt x="12" y="12"/>
                    </a:lnTo>
                    <a:lnTo>
                      <a:pt x="20" y="12"/>
                    </a:lnTo>
                    <a:lnTo>
                      <a:pt x="22" y="12"/>
                    </a:lnTo>
                    <a:lnTo>
                      <a:pt x="24" y="14"/>
                    </a:lnTo>
                    <a:lnTo>
                      <a:pt x="24" y="14"/>
                    </a:lnTo>
                    <a:lnTo>
                      <a:pt x="26" y="18"/>
                    </a:lnTo>
                    <a:lnTo>
                      <a:pt x="32" y="20"/>
                    </a:lnTo>
                    <a:lnTo>
                      <a:pt x="36" y="22"/>
                    </a:lnTo>
                    <a:lnTo>
                      <a:pt x="38" y="24"/>
                    </a:lnTo>
                    <a:lnTo>
                      <a:pt x="36" y="26"/>
                    </a:lnTo>
                    <a:lnTo>
                      <a:pt x="36" y="26"/>
                    </a:lnTo>
                    <a:lnTo>
                      <a:pt x="34" y="28"/>
                    </a:lnTo>
                    <a:lnTo>
                      <a:pt x="34" y="30"/>
                    </a:lnTo>
                    <a:lnTo>
                      <a:pt x="32" y="32"/>
                    </a:lnTo>
                    <a:lnTo>
                      <a:pt x="28" y="32"/>
                    </a:lnTo>
                    <a:lnTo>
                      <a:pt x="28" y="32"/>
                    </a:lnTo>
                    <a:lnTo>
                      <a:pt x="24" y="32"/>
                    </a:lnTo>
                    <a:lnTo>
                      <a:pt x="24" y="32"/>
                    </a:lnTo>
                    <a:lnTo>
                      <a:pt x="22" y="34"/>
                    </a:lnTo>
                    <a:lnTo>
                      <a:pt x="20" y="34"/>
                    </a:lnTo>
                    <a:lnTo>
                      <a:pt x="20" y="34"/>
                    </a:lnTo>
                    <a:lnTo>
                      <a:pt x="16" y="36"/>
                    </a:lnTo>
                    <a:lnTo>
                      <a:pt x="12" y="34"/>
                    </a:lnTo>
                    <a:lnTo>
                      <a:pt x="8" y="30"/>
                    </a:lnTo>
                    <a:lnTo>
                      <a:pt x="8" y="30"/>
                    </a:lnTo>
                    <a:lnTo>
                      <a:pt x="8" y="34"/>
                    </a:lnTo>
                    <a:lnTo>
                      <a:pt x="8" y="38"/>
                    </a:lnTo>
                    <a:lnTo>
                      <a:pt x="10" y="48"/>
                    </a:lnTo>
                    <a:lnTo>
                      <a:pt x="10" y="48"/>
                    </a:lnTo>
                    <a:lnTo>
                      <a:pt x="12" y="48"/>
                    </a:lnTo>
                    <a:lnTo>
                      <a:pt x="14" y="50"/>
                    </a:lnTo>
                    <a:lnTo>
                      <a:pt x="18" y="48"/>
                    </a:lnTo>
                    <a:lnTo>
                      <a:pt x="22" y="48"/>
                    </a:lnTo>
                    <a:lnTo>
                      <a:pt x="22" y="48"/>
                    </a:lnTo>
                    <a:lnTo>
                      <a:pt x="22" y="50"/>
                    </a:lnTo>
                    <a:lnTo>
                      <a:pt x="22" y="50"/>
                    </a:lnTo>
                    <a:lnTo>
                      <a:pt x="22" y="52"/>
                    </a:lnTo>
                    <a:lnTo>
                      <a:pt x="24" y="54"/>
                    </a:lnTo>
                    <a:lnTo>
                      <a:pt x="24" y="54"/>
                    </a:lnTo>
                    <a:lnTo>
                      <a:pt x="22" y="56"/>
                    </a:lnTo>
                    <a:lnTo>
                      <a:pt x="22" y="56"/>
                    </a:lnTo>
                    <a:lnTo>
                      <a:pt x="16" y="56"/>
                    </a:lnTo>
                    <a:lnTo>
                      <a:pt x="14" y="54"/>
                    </a:lnTo>
                    <a:lnTo>
                      <a:pt x="12" y="54"/>
                    </a:lnTo>
                    <a:lnTo>
                      <a:pt x="12" y="54"/>
                    </a:lnTo>
                    <a:lnTo>
                      <a:pt x="14" y="60"/>
                    </a:lnTo>
                    <a:lnTo>
                      <a:pt x="14" y="60"/>
                    </a:lnTo>
                    <a:lnTo>
                      <a:pt x="18" y="66"/>
                    </a:lnTo>
                    <a:lnTo>
                      <a:pt x="20" y="66"/>
                    </a:lnTo>
                    <a:lnTo>
                      <a:pt x="20" y="64"/>
                    </a:lnTo>
                    <a:lnTo>
                      <a:pt x="24" y="62"/>
                    </a:lnTo>
                    <a:lnTo>
                      <a:pt x="24" y="62"/>
                    </a:lnTo>
                    <a:lnTo>
                      <a:pt x="26" y="62"/>
                    </a:lnTo>
                    <a:lnTo>
                      <a:pt x="30" y="64"/>
                    </a:lnTo>
                    <a:lnTo>
                      <a:pt x="32" y="66"/>
                    </a:lnTo>
                    <a:lnTo>
                      <a:pt x="38" y="70"/>
                    </a:lnTo>
                    <a:lnTo>
                      <a:pt x="38" y="70"/>
                    </a:lnTo>
                    <a:lnTo>
                      <a:pt x="42" y="72"/>
                    </a:lnTo>
                    <a:lnTo>
                      <a:pt x="44" y="74"/>
                    </a:lnTo>
                    <a:lnTo>
                      <a:pt x="44" y="80"/>
                    </a:lnTo>
                    <a:lnTo>
                      <a:pt x="44" y="88"/>
                    </a:lnTo>
                    <a:lnTo>
                      <a:pt x="46" y="98"/>
                    </a:lnTo>
                    <a:lnTo>
                      <a:pt x="46" y="98"/>
                    </a:lnTo>
                    <a:lnTo>
                      <a:pt x="46" y="102"/>
                    </a:lnTo>
                    <a:lnTo>
                      <a:pt x="50" y="102"/>
                    </a:lnTo>
                    <a:lnTo>
                      <a:pt x="56" y="100"/>
                    </a:lnTo>
                    <a:lnTo>
                      <a:pt x="56" y="100"/>
                    </a:lnTo>
                    <a:lnTo>
                      <a:pt x="58" y="96"/>
                    </a:lnTo>
                    <a:lnTo>
                      <a:pt x="60" y="92"/>
                    </a:lnTo>
                    <a:lnTo>
                      <a:pt x="60" y="86"/>
                    </a:lnTo>
                    <a:lnTo>
                      <a:pt x="66" y="82"/>
                    </a:lnTo>
                    <a:lnTo>
                      <a:pt x="66" y="82"/>
                    </a:lnTo>
                    <a:lnTo>
                      <a:pt x="72" y="80"/>
                    </a:lnTo>
                    <a:lnTo>
                      <a:pt x="78" y="80"/>
                    </a:lnTo>
                    <a:lnTo>
                      <a:pt x="82" y="80"/>
                    </a:lnTo>
                    <a:lnTo>
                      <a:pt x="86" y="80"/>
                    </a:lnTo>
                    <a:lnTo>
                      <a:pt x="86" y="80"/>
                    </a:lnTo>
                    <a:lnTo>
                      <a:pt x="90" y="78"/>
                    </a:lnTo>
                    <a:lnTo>
                      <a:pt x="96" y="78"/>
                    </a:lnTo>
                    <a:lnTo>
                      <a:pt x="100" y="80"/>
                    </a:lnTo>
                    <a:lnTo>
                      <a:pt x="104" y="84"/>
                    </a:lnTo>
                    <a:lnTo>
                      <a:pt x="104" y="84"/>
                    </a:lnTo>
                    <a:lnTo>
                      <a:pt x="106" y="86"/>
                    </a:lnTo>
                    <a:lnTo>
                      <a:pt x="110" y="88"/>
                    </a:lnTo>
                    <a:lnTo>
                      <a:pt x="124" y="92"/>
                    </a:lnTo>
                    <a:lnTo>
                      <a:pt x="140" y="96"/>
                    </a:lnTo>
                    <a:lnTo>
                      <a:pt x="146" y="98"/>
                    </a:lnTo>
                    <a:lnTo>
                      <a:pt x="152" y="102"/>
                    </a:lnTo>
                    <a:lnTo>
                      <a:pt x="152" y="102"/>
                    </a:lnTo>
                    <a:lnTo>
                      <a:pt x="160" y="108"/>
                    </a:lnTo>
                    <a:lnTo>
                      <a:pt x="164" y="108"/>
                    </a:lnTo>
                    <a:lnTo>
                      <a:pt x="170" y="108"/>
                    </a:lnTo>
                    <a:lnTo>
                      <a:pt x="176" y="110"/>
                    </a:lnTo>
                    <a:lnTo>
                      <a:pt x="176" y="110"/>
                    </a:lnTo>
                    <a:lnTo>
                      <a:pt x="182" y="114"/>
                    </a:lnTo>
                    <a:lnTo>
                      <a:pt x="184" y="118"/>
                    </a:lnTo>
                    <a:lnTo>
                      <a:pt x="184" y="120"/>
                    </a:lnTo>
                    <a:lnTo>
                      <a:pt x="186" y="124"/>
                    </a:lnTo>
                    <a:lnTo>
                      <a:pt x="186" y="124"/>
                    </a:lnTo>
                    <a:lnTo>
                      <a:pt x="190" y="128"/>
                    </a:lnTo>
                    <a:lnTo>
                      <a:pt x="194" y="136"/>
                    </a:lnTo>
                    <a:lnTo>
                      <a:pt x="194" y="136"/>
                    </a:lnTo>
                    <a:lnTo>
                      <a:pt x="198" y="140"/>
                    </a:lnTo>
                    <a:lnTo>
                      <a:pt x="202" y="142"/>
                    </a:lnTo>
                    <a:lnTo>
                      <a:pt x="206" y="142"/>
                    </a:lnTo>
                    <a:lnTo>
                      <a:pt x="206" y="142"/>
                    </a:lnTo>
                    <a:lnTo>
                      <a:pt x="212" y="142"/>
                    </a:lnTo>
                    <a:lnTo>
                      <a:pt x="214" y="144"/>
                    </a:lnTo>
                    <a:lnTo>
                      <a:pt x="218" y="148"/>
                    </a:lnTo>
                    <a:lnTo>
                      <a:pt x="222" y="152"/>
                    </a:lnTo>
                    <a:lnTo>
                      <a:pt x="222" y="152"/>
                    </a:lnTo>
                    <a:lnTo>
                      <a:pt x="222" y="150"/>
                    </a:lnTo>
                    <a:lnTo>
                      <a:pt x="228" y="144"/>
                    </a:lnTo>
                    <a:lnTo>
                      <a:pt x="228" y="144"/>
                    </a:lnTo>
                    <a:lnTo>
                      <a:pt x="230" y="140"/>
                    </a:lnTo>
                    <a:lnTo>
                      <a:pt x="230" y="138"/>
                    </a:lnTo>
                    <a:lnTo>
                      <a:pt x="230" y="134"/>
                    </a:lnTo>
                    <a:lnTo>
                      <a:pt x="236" y="132"/>
                    </a:lnTo>
                    <a:lnTo>
                      <a:pt x="236" y="132"/>
                    </a:lnTo>
                    <a:lnTo>
                      <a:pt x="248" y="126"/>
                    </a:lnTo>
                    <a:lnTo>
                      <a:pt x="252" y="124"/>
                    </a:lnTo>
                    <a:lnTo>
                      <a:pt x="252" y="120"/>
                    </a:lnTo>
                    <a:lnTo>
                      <a:pt x="252" y="120"/>
                    </a:lnTo>
                    <a:lnTo>
                      <a:pt x="252" y="110"/>
                    </a:lnTo>
                    <a:lnTo>
                      <a:pt x="254" y="106"/>
                    </a:lnTo>
                    <a:lnTo>
                      <a:pt x="256" y="102"/>
                    </a:lnTo>
                    <a:lnTo>
                      <a:pt x="256" y="102"/>
                    </a:lnTo>
                    <a:lnTo>
                      <a:pt x="260" y="102"/>
                    </a:lnTo>
                    <a:lnTo>
                      <a:pt x="262" y="100"/>
                    </a:lnTo>
                    <a:lnTo>
                      <a:pt x="264" y="98"/>
                    </a:lnTo>
                    <a:lnTo>
                      <a:pt x="270" y="96"/>
                    </a:lnTo>
                    <a:lnTo>
                      <a:pt x="270" y="96"/>
                    </a:lnTo>
                    <a:lnTo>
                      <a:pt x="268" y="90"/>
                    </a:lnTo>
                    <a:lnTo>
                      <a:pt x="268" y="84"/>
                    </a:lnTo>
                    <a:lnTo>
                      <a:pt x="268" y="80"/>
                    </a:lnTo>
                    <a:lnTo>
                      <a:pt x="264" y="78"/>
                    </a:lnTo>
                    <a:lnTo>
                      <a:pt x="264" y="78"/>
                    </a:lnTo>
                    <a:lnTo>
                      <a:pt x="260" y="78"/>
                    </a:lnTo>
                    <a:lnTo>
                      <a:pt x="258" y="76"/>
                    </a:lnTo>
                    <a:lnTo>
                      <a:pt x="252" y="76"/>
                    </a:lnTo>
                    <a:lnTo>
                      <a:pt x="244" y="74"/>
                    </a:lnTo>
                    <a:lnTo>
                      <a:pt x="244" y="74"/>
                    </a:lnTo>
                    <a:lnTo>
                      <a:pt x="236" y="74"/>
                    </a:lnTo>
                    <a:lnTo>
                      <a:pt x="230" y="70"/>
                    </a:lnTo>
                    <a:lnTo>
                      <a:pt x="224" y="66"/>
                    </a:lnTo>
                    <a:lnTo>
                      <a:pt x="208" y="60"/>
                    </a:lnTo>
                    <a:lnTo>
                      <a:pt x="208" y="60"/>
                    </a:lnTo>
                    <a:lnTo>
                      <a:pt x="188" y="52"/>
                    </a:lnTo>
                    <a:lnTo>
                      <a:pt x="176" y="44"/>
                    </a:lnTo>
                    <a:lnTo>
                      <a:pt x="168" y="36"/>
                    </a:lnTo>
                    <a:lnTo>
                      <a:pt x="158" y="22"/>
                    </a:lnTo>
                    <a:lnTo>
                      <a:pt x="158" y="22"/>
                    </a:lnTo>
                    <a:lnTo>
                      <a:pt x="154" y="20"/>
                    </a:lnTo>
                    <a:lnTo>
                      <a:pt x="152" y="20"/>
                    </a:lnTo>
                    <a:lnTo>
                      <a:pt x="140" y="24"/>
                    </a:lnTo>
                    <a:lnTo>
                      <a:pt x="140" y="24"/>
                    </a:lnTo>
                    <a:lnTo>
                      <a:pt x="134" y="24"/>
                    </a:lnTo>
                    <a:lnTo>
                      <a:pt x="130" y="22"/>
                    </a:lnTo>
                    <a:lnTo>
                      <a:pt x="128" y="18"/>
                    </a:lnTo>
                    <a:lnTo>
                      <a:pt x="128" y="14"/>
                    </a:lnTo>
                    <a:lnTo>
                      <a:pt x="128" y="14"/>
                    </a:lnTo>
                    <a:lnTo>
                      <a:pt x="128" y="12"/>
                    </a:lnTo>
                    <a:lnTo>
                      <a:pt x="126" y="10"/>
                    </a:lnTo>
                    <a:lnTo>
                      <a:pt x="120" y="6"/>
                    </a:lnTo>
                    <a:lnTo>
                      <a:pt x="112" y="2"/>
                    </a:lnTo>
                    <a:lnTo>
                      <a:pt x="104" y="0"/>
                    </a:lnTo>
                    <a:lnTo>
                      <a:pt x="104" y="0"/>
                    </a:lnTo>
                    <a:lnTo>
                      <a:pt x="100" y="0"/>
                    </a:lnTo>
                    <a:lnTo>
                      <a:pt x="102" y="2"/>
                    </a:lnTo>
                    <a:lnTo>
                      <a:pt x="102" y="4"/>
                    </a:lnTo>
                    <a:lnTo>
                      <a:pt x="96" y="4"/>
                    </a:lnTo>
                    <a:lnTo>
                      <a:pt x="96" y="4"/>
                    </a:lnTo>
                    <a:lnTo>
                      <a:pt x="92" y="4"/>
                    </a:lnTo>
                    <a:lnTo>
                      <a:pt x="90" y="6"/>
                    </a:lnTo>
                    <a:lnTo>
                      <a:pt x="88" y="8"/>
                    </a:lnTo>
                    <a:lnTo>
                      <a:pt x="84" y="10"/>
                    </a:lnTo>
                    <a:lnTo>
                      <a:pt x="84" y="10"/>
                    </a:lnTo>
                    <a:lnTo>
                      <a:pt x="80" y="14"/>
                    </a:lnTo>
                    <a:lnTo>
                      <a:pt x="78" y="16"/>
                    </a:lnTo>
                    <a:lnTo>
                      <a:pt x="80" y="22"/>
                    </a:lnTo>
                    <a:lnTo>
                      <a:pt x="80" y="26"/>
                    </a:lnTo>
                    <a:lnTo>
                      <a:pt x="80" y="26"/>
                    </a:lnTo>
                    <a:lnTo>
                      <a:pt x="76" y="28"/>
                    </a:lnTo>
                    <a:lnTo>
                      <a:pt x="70" y="28"/>
                    </a:lnTo>
                    <a:lnTo>
                      <a:pt x="70" y="2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2" name="Freeform 169">
                <a:extLst>
                  <a:ext uri="{FF2B5EF4-FFF2-40B4-BE49-F238E27FC236}">
                    <a16:creationId xmlns:a16="http://schemas.microsoft.com/office/drawing/2014/main" id="{ADB34585-3F43-4503-B268-EAE2345F2CA0}"/>
                  </a:ext>
                </a:extLst>
              </p:cNvPr>
              <p:cNvSpPr>
                <a:spLocks/>
              </p:cNvSpPr>
              <p:nvPr/>
            </p:nvSpPr>
            <p:spPr bwMode="auto">
              <a:xfrm>
                <a:off x="5935189" y="1081676"/>
                <a:ext cx="276261" cy="119500"/>
              </a:xfrm>
              <a:custGeom>
                <a:avLst/>
                <a:gdLst/>
                <a:ahLst/>
                <a:cxnLst>
                  <a:cxn ang="0">
                    <a:pos x="30" y="68"/>
                  </a:cxn>
                  <a:cxn ang="0">
                    <a:pos x="20" y="70"/>
                  </a:cxn>
                  <a:cxn ang="0">
                    <a:pos x="8" y="70"/>
                  </a:cxn>
                  <a:cxn ang="0">
                    <a:pos x="0" y="76"/>
                  </a:cxn>
                  <a:cxn ang="0">
                    <a:pos x="10" y="78"/>
                  </a:cxn>
                  <a:cxn ang="0">
                    <a:pos x="22" y="78"/>
                  </a:cxn>
                  <a:cxn ang="0">
                    <a:pos x="36" y="78"/>
                  </a:cxn>
                  <a:cxn ang="0">
                    <a:pos x="46" y="80"/>
                  </a:cxn>
                  <a:cxn ang="0">
                    <a:pos x="90" y="76"/>
                  </a:cxn>
                  <a:cxn ang="0">
                    <a:pos x="94" y="52"/>
                  </a:cxn>
                  <a:cxn ang="0">
                    <a:pos x="106" y="46"/>
                  </a:cxn>
                  <a:cxn ang="0">
                    <a:pos x="112" y="44"/>
                  </a:cxn>
                  <a:cxn ang="0">
                    <a:pos x="122" y="46"/>
                  </a:cxn>
                  <a:cxn ang="0">
                    <a:pos x="132" y="48"/>
                  </a:cxn>
                  <a:cxn ang="0">
                    <a:pos x="138" y="38"/>
                  </a:cxn>
                  <a:cxn ang="0">
                    <a:pos x="150" y="34"/>
                  </a:cxn>
                  <a:cxn ang="0">
                    <a:pos x="158" y="34"/>
                  </a:cxn>
                  <a:cxn ang="0">
                    <a:pos x="172" y="26"/>
                  </a:cxn>
                  <a:cxn ang="0">
                    <a:pos x="176" y="22"/>
                  </a:cxn>
                  <a:cxn ang="0">
                    <a:pos x="186" y="16"/>
                  </a:cxn>
                  <a:cxn ang="0">
                    <a:pos x="192" y="12"/>
                  </a:cxn>
                  <a:cxn ang="0">
                    <a:pos x="186" y="14"/>
                  </a:cxn>
                  <a:cxn ang="0">
                    <a:pos x="178" y="10"/>
                  </a:cxn>
                  <a:cxn ang="0">
                    <a:pos x="166" y="8"/>
                  </a:cxn>
                  <a:cxn ang="0">
                    <a:pos x="162" y="6"/>
                  </a:cxn>
                  <a:cxn ang="0">
                    <a:pos x="104" y="6"/>
                  </a:cxn>
                  <a:cxn ang="0">
                    <a:pos x="82" y="0"/>
                  </a:cxn>
                  <a:cxn ang="0">
                    <a:pos x="72" y="6"/>
                  </a:cxn>
                  <a:cxn ang="0">
                    <a:pos x="70" y="10"/>
                  </a:cxn>
                  <a:cxn ang="0">
                    <a:pos x="52" y="6"/>
                  </a:cxn>
                  <a:cxn ang="0">
                    <a:pos x="40" y="8"/>
                  </a:cxn>
                  <a:cxn ang="0">
                    <a:pos x="26" y="16"/>
                  </a:cxn>
                  <a:cxn ang="0">
                    <a:pos x="32" y="18"/>
                  </a:cxn>
                  <a:cxn ang="0">
                    <a:pos x="24" y="32"/>
                  </a:cxn>
                  <a:cxn ang="0">
                    <a:pos x="14" y="48"/>
                  </a:cxn>
                  <a:cxn ang="0">
                    <a:pos x="20" y="44"/>
                  </a:cxn>
                  <a:cxn ang="0">
                    <a:pos x="32" y="44"/>
                  </a:cxn>
                  <a:cxn ang="0">
                    <a:pos x="42" y="44"/>
                  </a:cxn>
                  <a:cxn ang="0">
                    <a:pos x="50" y="38"/>
                  </a:cxn>
                  <a:cxn ang="0">
                    <a:pos x="56" y="42"/>
                  </a:cxn>
                  <a:cxn ang="0">
                    <a:pos x="68" y="50"/>
                  </a:cxn>
                  <a:cxn ang="0">
                    <a:pos x="78" y="52"/>
                  </a:cxn>
                  <a:cxn ang="0">
                    <a:pos x="78" y="54"/>
                  </a:cxn>
                  <a:cxn ang="0">
                    <a:pos x="50" y="64"/>
                  </a:cxn>
                  <a:cxn ang="0">
                    <a:pos x="40" y="64"/>
                  </a:cxn>
                  <a:cxn ang="0">
                    <a:pos x="30" y="64"/>
                  </a:cxn>
                </a:cxnLst>
                <a:rect l="0" t="0" r="r" b="b"/>
                <a:pathLst>
                  <a:path w="192" h="82">
                    <a:moveTo>
                      <a:pt x="30" y="64"/>
                    </a:moveTo>
                    <a:lnTo>
                      <a:pt x="30" y="64"/>
                    </a:lnTo>
                    <a:lnTo>
                      <a:pt x="30" y="68"/>
                    </a:lnTo>
                    <a:lnTo>
                      <a:pt x="28" y="72"/>
                    </a:lnTo>
                    <a:lnTo>
                      <a:pt x="24" y="72"/>
                    </a:lnTo>
                    <a:lnTo>
                      <a:pt x="20" y="70"/>
                    </a:lnTo>
                    <a:lnTo>
                      <a:pt x="20" y="70"/>
                    </a:lnTo>
                    <a:lnTo>
                      <a:pt x="14" y="70"/>
                    </a:lnTo>
                    <a:lnTo>
                      <a:pt x="8" y="70"/>
                    </a:lnTo>
                    <a:lnTo>
                      <a:pt x="2" y="72"/>
                    </a:lnTo>
                    <a:lnTo>
                      <a:pt x="0" y="76"/>
                    </a:lnTo>
                    <a:lnTo>
                      <a:pt x="0" y="76"/>
                    </a:lnTo>
                    <a:lnTo>
                      <a:pt x="0" y="78"/>
                    </a:lnTo>
                    <a:lnTo>
                      <a:pt x="2" y="78"/>
                    </a:lnTo>
                    <a:lnTo>
                      <a:pt x="10" y="78"/>
                    </a:lnTo>
                    <a:lnTo>
                      <a:pt x="18" y="78"/>
                    </a:lnTo>
                    <a:lnTo>
                      <a:pt x="22" y="78"/>
                    </a:lnTo>
                    <a:lnTo>
                      <a:pt x="22" y="78"/>
                    </a:lnTo>
                    <a:lnTo>
                      <a:pt x="26" y="80"/>
                    </a:lnTo>
                    <a:lnTo>
                      <a:pt x="32" y="78"/>
                    </a:lnTo>
                    <a:lnTo>
                      <a:pt x="36" y="78"/>
                    </a:lnTo>
                    <a:lnTo>
                      <a:pt x="40" y="78"/>
                    </a:lnTo>
                    <a:lnTo>
                      <a:pt x="40" y="78"/>
                    </a:lnTo>
                    <a:lnTo>
                      <a:pt x="46" y="80"/>
                    </a:lnTo>
                    <a:lnTo>
                      <a:pt x="58" y="82"/>
                    </a:lnTo>
                    <a:lnTo>
                      <a:pt x="74" y="80"/>
                    </a:lnTo>
                    <a:lnTo>
                      <a:pt x="90" y="76"/>
                    </a:lnTo>
                    <a:lnTo>
                      <a:pt x="90" y="76"/>
                    </a:lnTo>
                    <a:lnTo>
                      <a:pt x="92" y="62"/>
                    </a:lnTo>
                    <a:lnTo>
                      <a:pt x="94" y="52"/>
                    </a:lnTo>
                    <a:lnTo>
                      <a:pt x="100" y="46"/>
                    </a:lnTo>
                    <a:lnTo>
                      <a:pt x="104" y="46"/>
                    </a:lnTo>
                    <a:lnTo>
                      <a:pt x="106" y="46"/>
                    </a:lnTo>
                    <a:lnTo>
                      <a:pt x="106" y="46"/>
                    </a:lnTo>
                    <a:lnTo>
                      <a:pt x="112" y="48"/>
                    </a:lnTo>
                    <a:lnTo>
                      <a:pt x="112" y="44"/>
                    </a:lnTo>
                    <a:lnTo>
                      <a:pt x="112" y="44"/>
                    </a:lnTo>
                    <a:lnTo>
                      <a:pt x="114" y="44"/>
                    </a:lnTo>
                    <a:lnTo>
                      <a:pt x="122" y="46"/>
                    </a:lnTo>
                    <a:lnTo>
                      <a:pt x="122" y="46"/>
                    </a:lnTo>
                    <a:lnTo>
                      <a:pt x="130" y="48"/>
                    </a:lnTo>
                    <a:lnTo>
                      <a:pt x="132" y="48"/>
                    </a:lnTo>
                    <a:lnTo>
                      <a:pt x="132" y="46"/>
                    </a:lnTo>
                    <a:lnTo>
                      <a:pt x="134" y="40"/>
                    </a:lnTo>
                    <a:lnTo>
                      <a:pt x="138" y="38"/>
                    </a:lnTo>
                    <a:lnTo>
                      <a:pt x="142" y="36"/>
                    </a:lnTo>
                    <a:lnTo>
                      <a:pt x="142" y="36"/>
                    </a:lnTo>
                    <a:lnTo>
                      <a:pt x="150" y="34"/>
                    </a:lnTo>
                    <a:lnTo>
                      <a:pt x="152" y="36"/>
                    </a:lnTo>
                    <a:lnTo>
                      <a:pt x="154" y="36"/>
                    </a:lnTo>
                    <a:lnTo>
                      <a:pt x="158" y="34"/>
                    </a:lnTo>
                    <a:lnTo>
                      <a:pt x="158" y="34"/>
                    </a:lnTo>
                    <a:lnTo>
                      <a:pt x="166" y="28"/>
                    </a:lnTo>
                    <a:lnTo>
                      <a:pt x="172" y="26"/>
                    </a:lnTo>
                    <a:lnTo>
                      <a:pt x="174" y="24"/>
                    </a:lnTo>
                    <a:lnTo>
                      <a:pt x="176" y="22"/>
                    </a:lnTo>
                    <a:lnTo>
                      <a:pt x="176" y="22"/>
                    </a:lnTo>
                    <a:lnTo>
                      <a:pt x="176" y="18"/>
                    </a:lnTo>
                    <a:lnTo>
                      <a:pt x="180" y="18"/>
                    </a:lnTo>
                    <a:lnTo>
                      <a:pt x="186" y="16"/>
                    </a:lnTo>
                    <a:lnTo>
                      <a:pt x="190" y="16"/>
                    </a:lnTo>
                    <a:lnTo>
                      <a:pt x="192" y="14"/>
                    </a:lnTo>
                    <a:lnTo>
                      <a:pt x="192" y="12"/>
                    </a:lnTo>
                    <a:lnTo>
                      <a:pt x="192" y="12"/>
                    </a:lnTo>
                    <a:lnTo>
                      <a:pt x="188" y="16"/>
                    </a:lnTo>
                    <a:lnTo>
                      <a:pt x="186" y="14"/>
                    </a:lnTo>
                    <a:lnTo>
                      <a:pt x="184" y="10"/>
                    </a:lnTo>
                    <a:lnTo>
                      <a:pt x="182" y="10"/>
                    </a:lnTo>
                    <a:lnTo>
                      <a:pt x="178" y="10"/>
                    </a:lnTo>
                    <a:lnTo>
                      <a:pt x="178" y="10"/>
                    </a:lnTo>
                    <a:lnTo>
                      <a:pt x="170" y="10"/>
                    </a:lnTo>
                    <a:lnTo>
                      <a:pt x="166" y="8"/>
                    </a:lnTo>
                    <a:lnTo>
                      <a:pt x="166" y="6"/>
                    </a:lnTo>
                    <a:lnTo>
                      <a:pt x="162" y="6"/>
                    </a:lnTo>
                    <a:lnTo>
                      <a:pt x="162" y="6"/>
                    </a:lnTo>
                    <a:lnTo>
                      <a:pt x="152" y="6"/>
                    </a:lnTo>
                    <a:lnTo>
                      <a:pt x="136" y="6"/>
                    </a:lnTo>
                    <a:lnTo>
                      <a:pt x="104" y="6"/>
                    </a:lnTo>
                    <a:lnTo>
                      <a:pt x="104" y="6"/>
                    </a:lnTo>
                    <a:lnTo>
                      <a:pt x="92" y="4"/>
                    </a:lnTo>
                    <a:lnTo>
                      <a:pt x="82" y="0"/>
                    </a:lnTo>
                    <a:lnTo>
                      <a:pt x="74" y="0"/>
                    </a:lnTo>
                    <a:lnTo>
                      <a:pt x="72" y="2"/>
                    </a:lnTo>
                    <a:lnTo>
                      <a:pt x="72" y="6"/>
                    </a:lnTo>
                    <a:lnTo>
                      <a:pt x="72" y="6"/>
                    </a:lnTo>
                    <a:lnTo>
                      <a:pt x="70" y="10"/>
                    </a:lnTo>
                    <a:lnTo>
                      <a:pt x="70" y="10"/>
                    </a:lnTo>
                    <a:lnTo>
                      <a:pt x="64" y="10"/>
                    </a:lnTo>
                    <a:lnTo>
                      <a:pt x="56" y="8"/>
                    </a:lnTo>
                    <a:lnTo>
                      <a:pt x="52" y="6"/>
                    </a:lnTo>
                    <a:lnTo>
                      <a:pt x="48" y="8"/>
                    </a:lnTo>
                    <a:lnTo>
                      <a:pt x="48" y="8"/>
                    </a:lnTo>
                    <a:lnTo>
                      <a:pt x="40" y="8"/>
                    </a:lnTo>
                    <a:lnTo>
                      <a:pt x="38" y="8"/>
                    </a:lnTo>
                    <a:lnTo>
                      <a:pt x="34" y="8"/>
                    </a:lnTo>
                    <a:lnTo>
                      <a:pt x="26" y="16"/>
                    </a:lnTo>
                    <a:lnTo>
                      <a:pt x="26" y="16"/>
                    </a:lnTo>
                    <a:lnTo>
                      <a:pt x="30" y="16"/>
                    </a:lnTo>
                    <a:lnTo>
                      <a:pt x="32" y="18"/>
                    </a:lnTo>
                    <a:lnTo>
                      <a:pt x="30" y="24"/>
                    </a:lnTo>
                    <a:lnTo>
                      <a:pt x="24" y="32"/>
                    </a:lnTo>
                    <a:lnTo>
                      <a:pt x="24" y="32"/>
                    </a:lnTo>
                    <a:lnTo>
                      <a:pt x="16" y="42"/>
                    </a:lnTo>
                    <a:lnTo>
                      <a:pt x="14" y="46"/>
                    </a:lnTo>
                    <a:lnTo>
                      <a:pt x="14" y="48"/>
                    </a:lnTo>
                    <a:lnTo>
                      <a:pt x="16" y="48"/>
                    </a:lnTo>
                    <a:lnTo>
                      <a:pt x="20" y="44"/>
                    </a:lnTo>
                    <a:lnTo>
                      <a:pt x="20" y="44"/>
                    </a:lnTo>
                    <a:lnTo>
                      <a:pt x="24" y="42"/>
                    </a:lnTo>
                    <a:lnTo>
                      <a:pt x="28" y="42"/>
                    </a:lnTo>
                    <a:lnTo>
                      <a:pt x="32" y="44"/>
                    </a:lnTo>
                    <a:lnTo>
                      <a:pt x="36" y="46"/>
                    </a:lnTo>
                    <a:lnTo>
                      <a:pt x="40" y="46"/>
                    </a:lnTo>
                    <a:lnTo>
                      <a:pt x="42" y="44"/>
                    </a:lnTo>
                    <a:lnTo>
                      <a:pt x="42" y="44"/>
                    </a:lnTo>
                    <a:lnTo>
                      <a:pt x="48" y="38"/>
                    </a:lnTo>
                    <a:lnTo>
                      <a:pt x="50" y="38"/>
                    </a:lnTo>
                    <a:lnTo>
                      <a:pt x="54" y="38"/>
                    </a:lnTo>
                    <a:lnTo>
                      <a:pt x="56" y="42"/>
                    </a:lnTo>
                    <a:lnTo>
                      <a:pt x="56" y="42"/>
                    </a:lnTo>
                    <a:lnTo>
                      <a:pt x="58" y="46"/>
                    </a:lnTo>
                    <a:lnTo>
                      <a:pt x="62" y="46"/>
                    </a:lnTo>
                    <a:lnTo>
                      <a:pt x="68" y="50"/>
                    </a:lnTo>
                    <a:lnTo>
                      <a:pt x="68" y="50"/>
                    </a:lnTo>
                    <a:lnTo>
                      <a:pt x="72" y="50"/>
                    </a:lnTo>
                    <a:lnTo>
                      <a:pt x="78" y="52"/>
                    </a:lnTo>
                    <a:lnTo>
                      <a:pt x="82" y="52"/>
                    </a:lnTo>
                    <a:lnTo>
                      <a:pt x="78" y="54"/>
                    </a:lnTo>
                    <a:lnTo>
                      <a:pt x="78" y="54"/>
                    </a:lnTo>
                    <a:lnTo>
                      <a:pt x="62" y="62"/>
                    </a:lnTo>
                    <a:lnTo>
                      <a:pt x="56" y="64"/>
                    </a:lnTo>
                    <a:lnTo>
                      <a:pt x="50" y="64"/>
                    </a:lnTo>
                    <a:lnTo>
                      <a:pt x="50" y="64"/>
                    </a:lnTo>
                    <a:lnTo>
                      <a:pt x="44" y="62"/>
                    </a:lnTo>
                    <a:lnTo>
                      <a:pt x="40" y="64"/>
                    </a:lnTo>
                    <a:lnTo>
                      <a:pt x="36" y="64"/>
                    </a:lnTo>
                    <a:lnTo>
                      <a:pt x="30" y="64"/>
                    </a:lnTo>
                    <a:lnTo>
                      <a:pt x="30" y="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3" name="Freeform 171">
                <a:extLst>
                  <a:ext uri="{FF2B5EF4-FFF2-40B4-BE49-F238E27FC236}">
                    <a16:creationId xmlns:a16="http://schemas.microsoft.com/office/drawing/2014/main" id="{D23590D6-E07A-41B5-9206-62F9D46CA65D}"/>
                  </a:ext>
                </a:extLst>
              </p:cNvPr>
              <p:cNvSpPr>
                <a:spLocks/>
              </p:cNvSpPr>
              <p:nvPr/>
            </p:nvSpPr>
            <p:spPr bwMode="auto">
              <a:xfrm>
                <a:off x="5751017" y="1218663"/>
                <a:ext cx="356836" cy="303122"/>
              </a:xfrm>
              <a:custGeom>
                <a:avLst/>
                <a:gdLst/>
                <a:ahLst/>
                <a:cxnLst>
                  <a:cxn ang="0">
                    <a:pos x="74" y="22"/>
                  </a:cxn>
                  <a:cxn ang="0">
                    <a:pos x="66" y="28"/>
                  </a:cxn>
                  <a:cxn ang="0">
                    <a:pos x="64" y="46"/>
                  </a:cxn>
                  <a:cxn ang="0">
                    <a:pos x="42" y="56"/>
                  </a:cxn>
                  <a:cxn ang="0">
                    <a:pos x="40" y="66"/>
                  </a:cxn>
                  <a:cxn ang="0">
                    <a:pos x="30" y="70"/>
                  </a:cxn>
                  <a:cxn ang="0">
                    <a:pos x="18" y="64"/>
                  </a:cxn>
                  <a:cxn ang="0">
                    <a:pos x="6" y="58"/>
                  </a:cxn>
                  <a:cxn ang="0">
                    <a:pos x="6" y="70"/>
                  </a:cxn>
                  <a:cxn ang="0">
                    <a:pos x="10" y="80"/>
                  </a:cxn>
                  <a:cxn ang="0">
                    <a:pos x="0" y="96"/>
                  </a:cxn>
                  <a:cxn ang="0">
                    <a:pos x="6" y="108"/>
                  </a:cxn>
                  <a:cxn ang="0">
                    <a:pos x="10" y="126"/>
                  </a:cxn>
                  <a:cxn ang="0">
                    <a:pos x="12" y="150"/>
                  </a:cxn>
                  <a:cxn ang="0">
                    <a:pos x="24" y="154"/>
                  </a:cxn>
                  <a:cxn ang="0">
                    <a:pos x="40" y="164"/>
                  </a:cxn>
                  <a:cxn ang="0">
                    <a:pos x="36" y="192"/>
                  </a:cxn>
                  <a:cxn ang="0">
                    <a:pos x="60" y="206"/>
                  </a:cxn>
                  <a:cxn ang="0">
                    <a:pos x="88" y="208"/>
                  </a:cxn>
                  <a:cxn ang="0">
                    <a:pos x="140" y="192"/>
                  </a:cxn>
                  <a:cxn ang="0">
                    <a:pos x="136" y="186"/>
                  </a:cxn>
                  <a:cxn ang="0">
                    <a:pos x="134" y="180"/>
                  </a:cxn>
                  <a:cxn ang="0">
                    <a:pos x="144" y="164"/>
                  </a:cxn>
                  <a:cxn ang="0">
                    <a:pos x="156" y="166"/>
                  </a:cxn>
                  <a:cxn ang="0">
                    <a:pos x="160" y="158"/>
                  </a:cxn>
                  <a:cxn ang="0">
                    <a:pos x="170" y="152"/>
                  </a:cxn>
                  <a:cxn ang="0">
                    <a:pos x="176" y="142"/>
                  </a:cxn>
                  <a:cxn ang="0">
                    <a:pos x="170" y="126"/>
                  </a:cxn>
                  <a:cxn ang="0">
                    <a:pos x="182" y="118"/>
                  </a:cxn>
                  <a:cxn ang="0">
                    <a:pos x="184" y="110"/>
                  </a:cxn>
                  <a:cxn ang="0">
                    <a:pos x="174" y="102"/>
                  </a:cxn>
                  <a:cxn ang="0">
                    <a:pos x="186" y="100"/>
                  </a:cxn>
                  <a:cxn ang="0">
                    <a:pos x="218" y="100"/>
                  </a:cxn>
                  <a:cxn ang="0">
                    <a:pos x="214" y="94"/>
                  </a:cxn>
                  <a:cxn ang="0">
                    <a:pos x="210" y="78"/>
                  </a:cxn>
                  <a:cxn ang="0">
                    <a:pos x="206" y="66"/>
                  </a:cxn>
                  <a:cxn ang="0">
                    <a:pos x="204" y="48"/>
                  </a:cxn>
                  <a:cxn ang="0">
                    <a:pos x="218" y="42"/>
                  </a:cxn>
                  <a:cxn ang="0">
                    <a:pos x="224" y="34"/>
                  </a:cxn>
                  <a:cxn ang="0">
                    <a:pos x="242" y="26"/>
                  </a:cxn>
                  <a:cxn ang="0">
                    <a:pos x="248" y="20"/>
                  </a:cxn>
                  <a:cxn ang="0">
                    <a:pos x="230" y="24"/>
                  </a:cxn>
                  <a:cxn ang="0">
                    <a:pos x="226" y="22"/>
                  </a:cxn>
                  <a:cxn ang="0">
                    <a:pos x="224" y="20"/>
                  </a:cxn>
                  <a:cxn ang="0">
                    <a:pos x="212" y="28"/>
                  </a:cxn>
                  <a:cxn ang="0">
                    <a:pos x="198" y="30"/>
                  </a:cxn>
                  <a:cxn ang="0">
                    <a:pos x="186" y="12"/>
                  </a:cxn>
                  <a:cxn ang="0">
                    <a:pos x="180" y="10"/>
                  </a:cxn>
                  <a:cxn ang="0">
                    <a:pos x="180" y="0"/>
                  </a:cxn>
                  <a:cxn ang="0">
                    <a:pos x="166" y="6"/>
                  </a:cxn>
                  <a:cxn ang="0">
                    <a:pos x="164" y="12"/>
                  </a:cxn>
                  <a:cxn ang="0">
                    <a:pos x="156" y="14"/>
                  </a:cxn>
                  <a:cxn ang="0">
                    <a:pos x="156" y="20"/>
                  </a:cxn>
                  <a:cxn ang="0">
                    <a:pos x="144" y="22"/>
                  </a:cxn>
                  <a:cxn ang="0">
                    <a:pos x="128" y="24"/>
                  </a:cxn>
                  <a:cxn ang="0">
                    <a:pos x="118" y="18"/>
                  </a:cxn>
                  <a:cxn ang="0">
                    <a:pos x="104" y="20"/>
                  </a:cxn>
                  <a:cxn ang="0">
                    <a:pos x="92" y="20"/>
                  </a:cxn>
                </a:cxnLst>
                <a:rect l="0" t="0" r="r" b="b"/>
                <a:pathLst>
                  <a:path w="248" h="208">
                    <a:moveTo>
                      <a:pt x="82" y="18"/>
                    </a:moveTo>
                    <a:lnTo>
                      <a:pt x="82" y="18"/>
                    </a:lnTo>
                    <a:lnTo>
                      <a:pt x="76" y="20"/>
                    </a:lnTo>
                    <a:lnTo>
                      <a:pt x="74" y="22"/>
                    </a:lnTo>
                    <a:lnTo>
                      <a:pt x="72" y="24"/>
                    </a:lnTo>
                    <a:lnTo>
                      <a:pt x="68" y="24"/>
                    </a:lnTo>
                    <a:lnTo>
                      <a:pt x="68" y="24"/>
                    </a:lnTo>
                    <a:lnTo>
                      <a:pt x="66" y="28"/>
                    </a:lnTo>
                    <a:lnTo>
                      <a:pt x="64" y="32"/>
                    </a:lnTo>
                    <a:lnTo>
                      <a:pt x="64" y="42"/>
                    </a:lnTo>
                    <a:lnTo>
                      <a:pt x="64" y="42"/>
                    </a:lnTo>
                    <a:lnTo>
                      <a:pt x="64" y="46"/>
                    </a:lnTo>
                    <a:lnTo>
                      <a:pt x="60" y="48"/>
                    </a:lnTo>
                    <a:lnTo>
                      <a:pt x="48" y="54"/>
                    </a:lnTo>
                    <a:lnTo>
                      <a:pt x="48" y="54"/>
                    </a:lnTo>
                    <a:lnTo>
                      <a:pt x="42" y="56"/>
                    </a:lnTo>
                    <a:lnTo>
                      <a:pt x="42" y="60"/>
                    </a:lnTo>
                    <a:lnTo>
                      <a:pt x="42" y="62"/>
                    </a:lnTo>
                    <a:lnTo>
                      <a:pt x="40" y="66"/>
                    </a:lnTo>
                    <a:lnTo>
                      <a:pt x="40" y="66"/>
                    </a:lnTo>
                    <a:lnTo>
                      <a:pt x="34" y="72"/>
                    </a:lnTo>
                    <a:lnTo>
                      <a:pt x="34" y="74"/>
                    </a:lnTo>
                    <a:lnTo>
                      <a:pt x="34" y="74"/>
                    </a:lnTo>
                    <a:lnTo>
                      <a:pt x="30" y="70"/>
                    </a:lnTo>
                    <a:lnTo>
                      <a:pt x="26" y="66"/>
                    </a:lnTo>
                    <a:lnTo>
                      <a:pt x="24" y="64"/>
                    </a:lnTo>
                    <a:lnTo>
                      <a:pt x="18" y="64"/>
                    </a:lnTo>
                    <a:lnTo>
                      <a:pt x="18" y="64"/>
                    </a:lnTo>
                    <a:lnTo>
                      <a:pt x="14" y="64"/>
                    </a:lnTo>
                    <a:lnTo>
                      <a:pt x="10" y="62"/>
                    </a:lnTo>
                    <a:lnTo>
                      <a:pt x="6" y="58"/>
                    </a:lnTo>
                    <a:lnTo>
                      <a:pt x="6" y="58"/>
                    </a:lnTo>
                    <a:lnTo>
                      <a:pt x="6" y="62"/>
                    </a:lnTo>
                    <a:lnTo>
                      <a:pt x="6" y="62"/>
                    </a:lnTo>
                    <a:lnTo>
                      <a:pt x="8" y="66"/>
                    </a:lnTo>
                    <a:lnTo>
                      <a:pt x="6" y="70"/>
                    </a:lnTo>
                    <a:lnTo>
                      <a:pt x="6" y="70"/>
                    </a:lnTo>
                    <a:lnTo>
                      <a:pt x="6" y="74"/>
                    </a:lnTo>
                    <a:lnTo>
                      <a:pt x="8" y="78"/>
                    </a:lnTo>
                    <a:lnTo>
                      <a:pt x="10" y="80"/>
                    </a:lnTo>
                    <a:lnTo>
                      <a:pt x="8" y="86"/>
                    </a:lnTo>
                    <a:lnTo>
                      <a:pt x="8" y="86"/>
                    </a:lnTo>
                    <a:lnTo>
                      <a:pt x="4" y="92"/>
                    </a:lnTo>
                    <a:lnTo>
                      <a:pt x="0" y="96"/>
                    </a:lnTo>
                    <a:lnTo>
                      <a:pt x="0" y="98"/>
                    </a:lnTo>
                    <a:lnTo>
                      <a:pt x="2" y="102"/>
                    </a:lnTo>
                    <a:lnTo>
                      <a:pt x="2" y="102"/>
                    </a:lnTo>
                    <a:lnTo>
                      <a:pt x="6" y="108"/>
                    </a:lnTo>
                    <a:lnTo>
                      <a:pt x="6" y="114"/>
                    </a:lnTo>
                    <a:lnTo>
                      <a:pt x="6" y="118"/>
                    </a:lnTo>
                    <a:lnTo>
                      <a:pt x="10" y="126"/>
                    </a:lnTo>
                    <a:lnTo>
                      <a:pt x="10" y="126"/>
                    </a:lnTo>
                    <a:lnTo>
                      <a:pt x="12" y="130"/>
                    </a:lnTo>
                    <a:lnTo>
                      <a:pt x="12" y="136"/>
                    </a:lnTo>
                    <a:lnTo>
                      <a:pt x="12" y="146"/>
                    </a:lnTo>
                    <a:lnTo>
                      <a:pt x="12" y="150"/>
                    </a:lnTo>
                    <a:lnTo>
                      <a:pt x="14" y="152"/>
                    </a:lnTo>
                    <a:lnTo>
                      <a:pt x="16" y="154"/>
                    </a:lnTo>
                    <a:lnTo>
                      <a:pt x="24" y="154"/>
                    </a:lnTo>
                    <a:lnTo>
                      <a:pt x="24" y="154"/>
                    </a:lnTo>
                    <a:lnTo>
                      <a:pt x="32" y="154"/>
                    </a:lnTo>
                    <a:lnTo>
                      <a:pt x="36" y="156"/>
                    </a:lnTo>
                    <a:lnTo>
                      <a:pt x="38" y="158"/>
                    </a:lnTo>
                    <a:lnTo>
                      <a:pt x="40" y="164"/>
                    </a:lnTo>
                    <a:lnTo>
                      <a:pt x="36" y="176"/>
                    </a:lnTo>
                    <a:lnTo>
                      <a:pt x="30" y="190"/>
                    </a:lnTo>
                    <a:lnTo>
                      <a:pt x="30" y="190"/>
                    </a:lnTo>
                    <a:lnTo>
                      <a:pt x="36" y="192"/>
                    </a:lnTo>
                    <a:lnTo>
                      <a:pt x="44" y="198"/>
                    </a:lnTo>
                    <a:lnTo>
                      <a:pt x="44" y="198"/>
                    </a:lnTo>
                    <a:lnTo>
                      <a:pt x="52" y="202"/>
                    </a:lnTo>
                    <a:lnTo>
                      <a:pt x="60" y="206"/>
                    </a:lnTo>
                    <a:lnTo>
                      <a:pt x="70" y="206"/>
                    </a:lnTo>
                    <a:lnTo>
                      <a:pt x="80" y="206"/>
                    </a:lnTo>
                    <a:lnTo>
                      <a:pt x="80" y="206"/>
                    </a:lnTo>
                    <a:lnTo>
                      <a:pt x="88" y="208"/>
                    </a:lnTo>
                    <a:lnTo>
                      <a:pt x="100" y="206"/>
                    </a:lnTo>
                    <a:lnTo>
                      <a:pt x="124" y="200"/>
                    </a:lnTo>
                    <a:lnTo>
                      <a:pt x="124" y="200"/>
                    </a:lnTo>
                    <a:lnTo>
                      <a:pt x="140" y="192"/>
                    </a:lnTo>
                    <a:lnTo>
                      <a:pt x="142" y="190"/>
                    </a:lnTo>
                    <a:lnTo>
                      <a:pt x="138" y="188"/>
                    </a:lnTo>
                    <a:lnTo>
                      <a:pt x="138" y="188"/>
                    </a:lnTo>
                    <a:lnTo>
                      <a:pt x="136" y="186"/>
                    </a:lnTo>
                    <a:lnTo>
                      <a:pt x="136" y="186"/>
                    </a:lnTo>
                    <a:lnTo>
                      <a:pt x="136" y="184"/>
                    </a:lnTo>
                    <a:lnTo>
                      <a:pt x="134" y="180"/>
                    </a:lnTo>
                    <a:lnTo>
                      <a:pt x="134" y="180"/>
                    </a:lnTo>
                    <a:lnTo>
                      <a:pt x="134" y="178"/>
                    </a:lnTo>
                    <a:lnTo>
                      <a:pt x="134" y="174"/>
                    </a:lnTo>
                    <a:lnTo>
                      <a:pt x="138" y="168"/>
                    </a:lnTo>
                    <a:lnTo>
                      <a:pt x="144" y="164"/>
                    </a:lnTo>
                    <a:lnTo>
                      <a:pt x="148" y="164"/>
                    </a:lnTo>
                    <a:lnTo>
                      <a:pt x="152" y="164"/>
                    </a:lnTo>
                    <a:lnTo>
                      <a:pt x="152" y="164"/>
                    </a:lnTo>
                    <a:lnTo>
                      <a:pt x="156" y="166"/>
                    </a:lnTo>
                    <a:lnTo>
                      <a:pt x="158" y="164"/>
                    </a:lnTo>
                    <a:lnTo>
                      <a:pt x="162" y="162"/>
                    </a:lnTo>
                    <a:lnTo>
                      <a:pt x="160" y="158"/>
                    </a:lnTo>
                    <a:lnTo>
                      <a:pt x="160" y="158"/>
                    </a:lnTo>
                    <a:lnTo>
                      <a:pt x="160" y="154"/>
                    </a:lnTo>
                    <a:lnTo>
                      <a:pt x="162" y="154"/>
                    </a:lnTo>
                    <a:lnTo>
                      <a:pt x="166" y="154"/>
                    </a:lnTo>
                    <a:lnTo>
                      <a:pt x="170" y="152"/>
                    </a:lnTo>
                    <a:lnTo>
                      <a:pt x="174" y="148"/>
                    </a:lnTo>
                    <a:lnTo>
                      <a:pt x="174" y="148"/>
                    </a:lnTo>
                    <a:lnTo>
                      <a:pt x="176" y="144"/>
                    </a:lnTo>
                    <a:lnTo>
                      <a:pt x="176" y="142"/>
                    </a:lnTo>
                    <a:lnTo>
                      <a:pt x="172" y="138"/>
                    </a:lnTo>
                    <a:lnTo>
                      <a:pt x="170" y="132"/>
                    </a:lnTo>
                    <a:lnTo>
                      <a:pt x="168" y="130"/>
                    </a:lnTo>
                    <a:lnTo>
                      <a:pt x="170" y="126"/>
                    </a:lnTo>
                    <a:lnTo>
                      <a:pt x="170" y="126"/>
                    </a:lnTo>
                    <a:lnTo>
                      <a:pt x="172" y="120"/>
                    </a:lnTo>
                    <a:lnTo>
                      <a:pt x="178" y="120"/>
                    </a:lnTo>
                    <a:lnTo>
                      <a:pt x="182" y="118"/>
                    </a:lnTo>
                    <a:lnTo>
                      <a:pt x="184" y="114"/>
                    </a:lnTo>
                    <a:lnTo>
                      <a:pt x="184" y="114"/>
                    </a:lnTo>
                    <a:lnTo>
                      <a:pt x="184" y="112"/>
                    </a:lnTo>
                    <a:lnTo>
                      <a:pt x="184" y="110"/>
                    </a:lnTo>
                    <a:lnTo>
                      <a:pt x="180" y="108"/>
                    </a:lnTo>
                    <a:lnTo>
                      <a:pt x="174" y="104"/>
                    </a:lnTo>
                    <a:lnTo>
                      <a:pt x="174" y="102"/>
                    </a:lnTo>
                    <a:lnTo>
                      <a:pt x="174" y="102"/>
                    </a:lnTo>
                    <a:lnTo>
                      <a:pt x="174" y="102"/>
                    </a:lnTo>
                    <a:lnTo>
                      <a:pt x="176" y="100"/>
                    </a:lnTo>
                    <a:lnTo>
                      <a:pt x="178" y="100"/>
                    </a:lnTo>
                    <a:lnTo>
                      <a:pt x="186" y="100"/>
                    </a:lnTo>
                    <a:lnTo>
                      <a:pt x="208" y="102"/>
                    </a:lnTo>
                    <a:lnTo>
                      <a:pt x="208" y="102"/>
                    </a:lnTo>
                    <a:lnTo>
                      <a:pt x="216" y="102"/>
                    </a:lnTo>
                    <a:lnTo>
                      <a:pt x="218" y="100"/>
                    </a:lnTo>
                    <a:lnTo>
                      <a:pt x="218" y="100"/>
                    </a:lnTo>
                    <a:lnTo>
                      <a:pt x="216" y="96"/>
                    </a:lnTo>
                    <a:lnTo>
                      <a:pt x="214" y="94"/>
                    </a:lnTo>
                    <a:lnTo>
                      <a:pt x="214" y="94"/>
                    </a:lnTo>
                    <a:lnTo>
                      <a:pt x="210" y="90"/>
                    </a:lnTo>
                    <a:lnTo>
                      <a:pt x="208" y="86"/>
                    </a:lnTo>
                    <a:lnTo>
                      <a:pt x="208" y="82"/>
                    </a:lnTo>
                    <a:lnTo>
                      <a:pt x="210" y="78"/>
                    </a:lnTo>
                    <a:lnTo>
                      <a:pt x="212" y="72"/>
                    </a:lnTo>
                    <a:lnTo>
                      <a:pt x="210" y="70"/>
                    </a:lnTo>
                    <a:lnTo>
                      <a:pt x="206" y="66"/>
                    </a:lnTo>
                    <a:lnTo>
                      <a:pt x="206" y="66"/>
                    </a:lnTo>
                    <a:lnTo>
                      <a:pt x="200" y="60"/>
                    </a:lnTo>
                    <a:lnTo>
                      <a:pt x="198" y="56"/>
                    </a:lnTo>
                    <a:lnTo>
                      <a:pt x="200" y="54"/>
                    </a:lnTo>
                    <a:lnTo>
                      <a:pt x="204" y="48"/>
                    </a:lnTo>
                    <a:lnTo>
                      <a:pt x="204" y="48"/>
                    </a:lnTo>
                    <a:lnTo>
                      <a:pt x="208" y="44"/>
                    </a:lnTo>
                    <a:lnTo>
                      <a:pt x="214" y="44"/>
                    </a:lnTo>
                    <a:lnTo>
                      <a:pt x="218" y="42"/>
                    </a:lnTo>
                    <a:lnTo>
                      <a:pt x="220" y="38"/>
                    </a:lnTo>
                    <a:lnTo>
                      <a:pt x="220" y="38"/>
                    </a:lnTo>
                    <a:lnTo>
                      <a:pt x="220" y="36"/>
                    </a:lnTo>
                    <a:lnTo>
                      <a:pt x="224" y="34"/>
                    </a:lnTo>
                    <a:lnTo>
                      <a:pt x="232" y="32"/>
                    </a:lnTo>
                    <a:lnTo>
                      <a:pt x="244" y="30"/>
                    </a:lnTo>
                    <a:lnTo>
                      <a:pt x="244" y="30"/>
                    </a:lnTo>
                    <a:lnTo>
                      <a:pt x="242" y="26"/>
                    </a:lnTo>
                    <a:lnTo>
                      <a:pt x="242" y="26"/>
                    </a:lnTo>
                    <a:lnTo>
                      <a:pt x="240" y="24"/>
                    </a:lnTo>
                    <a:lnTo>
                      <a:pt x="240" y="22"/>
                    </a:lnTo>
                    <a:lnTo>
                      <a:pt x="248" y="20"/>
                    </a:lnTo>
                    <a:lnTo>
                      <a:pt x="248" y="20"/>
                    </a:lnTo>
                    <a:lnTo>
                      <a:pt x="238" y="20"/>
                    </a:lnTo>
                    <a:lnTo>
                      <a:pt x="234" y="22"/>
                    </a:lnTo>
                    <a:lnTo>
                      <a:pt x="230" y="24"/>
                    </a:lnTo>
                    <a:lnTo>
                      <a:pt x="228" y="24"/>
                    </a:lnTo>
                    <a:lnTo>
                      <a:pt x="228" y="24"/>
                    </a:lnTo>
                    <a:lnTo>
                      <a:pt x="226" y="24"/>
                    </a:lnTo>
                    <a:lnTo>
                      <a:pt x="226" y="22"/>
                    </a:lnTo>
                    <a:lnTo>
                      <a:pt x="228" y="20"/>
                    </a:lnTo>
                    <a:lnTo>
                      <a:pt x="226" y="20"/>
                    </a:lnTo>
                    <a:lnTo>
                      <a:pt x="226" y="20"/>
                    </a:lnTo>
                    <a:lnTo>
                      <a:pt x="224" y="20"/>
                    </a:lnTo>
                    <a:lnTo>
                      <a:pt x="222" y="22"/>
                    </a:lnTo>
                    <a:lnTo>
                      <a:pt x="218" y="24"/>
                    </a:lnTo>
                    <a:lnTo>
                      <a:pt x="212" y="28"/>
                    </a:lnTo>
                    <a:lnTo>
                      <a:pt x="212" y="28"/>
                    </a:lnTo>
                    <a:lnTo>
                      <a:pt x="204" y="34"/>
                    </a:lnTo>
                    <a:lnTo>
                      <a:pt x="202" y="34"/>
                    </a:lnTo>
                    <a:lnTo>
                      <a:pt x="198" y="30"/>
                    </a:lnTo>
                    <a:lnTo>
                      <a:pt x="198" y="30"/>
                    </a:lnTo>
                    <a:lnTo>
                      <a:pt x="192" y="22"/>
                    </a:lnTo>
                    <a:lnTo>
                      <a:pt x="188" y="16"/>
                    </a:lnTo>
                    <a:lnTo>
                      <a:pt x="186" y="12"/>
                    </a:lnTo>
                    <a:lnTo>
                      <a:pt x="186" y="12"/>
                    </a:lnTo>
                    <a:lnTo>
                      <a:pt x="186" y="10"/>
                    </a:lnTo>
                    <a:lnTo>
                      <a:pt x="186" y="10"/>
                    </a:lnTo>
                    <a:lnTo>
                      <a:pt x="182" y="10"/>
                    </a:lnTo>
                    <a:lnTo>
                      <a:pt x="180" y="10"/>
                    </a:lnTo>
                    <a:lnTo>
                      <a:pt x="182" y="6"/>
                    </a:lnTo>
                    <a:lnTo>
                      <a:pt x="182" y="6"/>
                    </a:lnTo>
                    <a:lnTo>
                      <a:pt x="182" y="2"/>
                    </a:lnTo>
                    <a:lnTo>
                      <a:pt x="180" y="0"/>
                    </a:lnTo>
                    <a:lnTo>
                      <a:pt x="174" y="0"/>
                    </a:lnTo>
                    <a:lnTo>
                      <a:pt x="168" y="2"/>
                    </a:lnTo>
                    <a:lnTo>
                      <a:pt x="168" y="2"/>
                    </a:lnTo>
                    <a:lnTo>
                      <a:pt x="166" y="6"/>
                    </a:lnTo>
                    <a:lnTo>
                      <a:pt x="164" y="8"/>
                    </a:lnTo>
                    <a:lnTo>
                      <a:pt x="166" y="10"/>
                    </a:lnTo>
                    <a:lnTo>
                      <a:pt x="164" y="12"/>
                    </a:lnTo>
                    <a:lnTo>
                      <a:pt x="164" y="12"/>
                    </a:lnTo>
                    <a:lnTo>
                      <a:pt x="162" y="12"/>
                    </a:lnTo>
                    <a:lnTo>
                      <a:pt x="160" y="12"/>
                    </a:lnTo>
                    <a:lnTo>
                      <a:pt x="160" y="12"/>
                    </a:lnTo>
                    <a:lnTo>
                      <a:pt x="156" y="14"/>
                    </a:lnTo>
                    <a:lnTo>
                      <a:pt x="156" y="14"/>
                    </a:lnTo>
                    <a:lnTo>
                      <a:pt x="154" y="16"/>
                    </a:lnTo>
                    <a:lnTo>
                      <a:pt x="154" y="18"/>
                    </a:lnTo>
                    <a:lnTo>
                      <a:pt x="156" y="20"/>
                    </a:lnTo>
                    <a:lnTo>
                      <a:pt x="154" y="22"/>
                    </a:lnTo>
                    <a:lnTo>
                      <a:pt x="154" y="22"/>
                    </a:lnTo>
                    <a:lnTo>
                      <a:pt x="150" y="24"/>
                    </a:lnTo>
                    <a:lnTo>
                      <a:pt x="144" y="22"/>
                    </a:lnTo>
                    <a:lnTo>
                      <a:pt x="140" y="22"/>
                    </a:lnTo>
                    <a:lnTo>
                      <a:pt x="134" y="24"/>
                    </a:lnTo>
                    <a:lnTo>
                      <a:pt x="134" y="24"/>
                    </a:lnTo>
                    <a:lnTo>
                      <a:pt x="128" y="24"/>
                    </a:lnTo>
                    <a:lnTo>
                      <a:pt x="126" y="22"/>
                    </a:lnTo>
                    <a:lnTo>
                      <a:pt x="124" y="18"/>
                    </a:lnTo>
                    <a:lnTo>
                      <a:pt x="122" y="18"/>
                    </a:lnTo>
                    <a:lnTo>
                      <a:pt x="118" y="18"/>
                    </a:lnTo>
                    <a:lnTo>
                      <a:pt x="118" y="18"/>
                    </a:lnTo>
                    <a:lnTo>
                      <a:pt x="110" y="20"/>
                    </a:lnTo>
                    <a:lnTo>
                      <a:pt x="108" y="20"/>
                    </a:lnTo>
                    <a:lnTo>
                      <a:pt x="104" y="20"/>
                    </a:lnTo>
                    <a:lnTo>
                      <a:pt x="104" y="20"/>
                    </a:lnTo>
                    <a:lnTo>
                      <a:pt x="102" y="18"/>
                    </a:lnTo>
                    <a:lnTo>
                      <a:pt x="98" y="20"/>
                    </a:lnTo>
                    <a:lnTo>
                      <a:pt x="92" y="20"/>
                    </a:lnTo>
                    <a:lnTo>
                      <a:pt x="82" y="18"/>
                    </a:lnTo>
                    <a:lnTo>
                      <a:pt x="82"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4" name="Freeform 172">
                <a:extLst>
                  <a:ext uri="{FF2B5EF4-FFF2-40B4-BE49-F238E27FC236}">
                    <a16:creationId xmlns:a16="http://schemas.microsoft.com/office/drawing/2014/main" id="{8746DB18-23AA-4060-9BC8-3DF2982979DE}"/>
                  </a:ext>
                </a:extLst>
              </p:cNvPr>
              <p:cNvSpPr>
                <a:spLocks/>
              </p:cNvSpPr>
              <p:nvPr/>
            </p:nvSpPr>
            <p:spPr bwMode="auto">
              <a:xfrm>
                <a:off x="5549575" y="1002980"/>
                <a:ext cx="503599" cy="244828"/>
              </a:xfrm>
              <a:custGeom>
                <a:avLst/>
                <a:gdLst/>
                <a:ahLst/>
                <a:cxnLst>
                  <a:cxn ang="0">
                    <a:pos x="32" y="96"/>
                  </a:cxn>
                  <a:cxn ang="0">
                    <a:pos x="32" y="84"/>
                  </a:cxn>
                  <a:cxn ang="0">
                    <a:pos x="42" y="76"/>
                  </a:cxn>
                  <a:cxn ang="0">
                    <a:pos x="54" y="74"/>
                  </a:cxn>
                  <a:cxn ang="0">
                    <a:pos x="56" y="70"/>
                  </a:cxn>
                  <a:cxn ang="0">
                    <a:pos x="80" y="82"/>
                  </a:cxn>
                  <a:cxn ang="0">
                    <a:pos x="82" y="92"/>
                  </a:cxn>
                  <a:cxn ang="0">
                    <a:pos x="104" y="90"/>
                  </a:cxn>
                  <a:cxn ang="0">
                    <a:pos x="120" y="106"/>
                  </a:cxn>
                  <a:cxn ang="0">
                    <a:pos x="160" y="130"/>
                  </a:cxn>
                  <a:cxn ang="0">
                    <a:pos x="196" y="144"/>
                  </a:cxn>
                  <a:cxn ang="0">
                    <a:pos x="212" y="148"/>
                  </a:cxn>
                  <a:cxn ang="0">
                    <a:pos x="220" y="154"/>
                  </a:cxn>
                  <a:cxn ang="0">
                    <a:pos x="232" y="168"/>
                  </a:cxn>
                  <a:cxn ang="0">
                    <a:pos x="244" y="168"/>
                  </a:cxn>
                  <a:cxn ang="0">
                    <a:pos x="258" y="166"/>
                  </a:cxn>
                  <a:cxn ang="0">
                    <a:pos x="262" y="148"/>
                  </a:cxn>
                  <a:cxn ang="0">
                    <a:pos x="258" y="144"/>
                  </a:cxn>
                  <a:cxn ang="0">
                    <a:pos x="250" y="142"/>
                  </a:cxn>
                  <a:cxn ang="0">
                    <a:pos x="242" y="132"/>
                  </a:cxn>
                  <a:cxn ang="0">
                    <a:pos x="260" y="128"/>
                  </a:cxn>
                  <a:cxn ang="0">
                    <a:pos x="256" y="122"/>
                  </a:cxn>
                  <a:cxn ang="0">
                    <a:pos x="270" y="112"/>
                  </a:cxn>
                  <a:cxn ang="0">
                    <a:pos x="282" y="112"/>
                  </a:cxn>
                  <a:cxn ang="0">
                    <a:pos x="292" y="108"/>
                  </a:cxn>
                  <a:cxn ang="0">
                    <a:pos x="292" y="114"/>
                  </a:cxn>
                  <a:cxn ang="0">
                    <a:pos x="304" y="118"/>
                  </a:cxn>
                  <a:cxn ang="0">
                    <a:pos x="318" y="118"/>
                  </a:cxn>
                  <a:cxn ang="0">
                    <a:pos x="346" y="108"/>
                  </a:cxn>
                  <a:cxn ang="0">
                    <a:pos x="336" y="104"/>
                  </a:cxn>
                  <a:cxn ang="0">
                    <a:pos x="324" y="96"/>
                  </a:cxn>
                  <a:cxn ang="0">
                    <a:pos x="316" y="92"/>
                  </a:cxn>
                  <a:cxn ang="0">
                    <a:pos x="304" y="100"/>
                  </a:cxn>
                  <a:cxn ang="0">
                    <a:pos x="288" y="98"/>
                  </a:cxn>
                  <a:cxn ang="0">
                    <a:pos x="282" y="100"/>
                  </a:cxn>
                  <a:cxn ang="0">
                    <a:pos x="298" y="78"/>
                  </a:cxn>
                  <a:cxn ang="0">
                    <a:pos x="294" y="70"/>
                  </a:cxn>
                  <a:cxn ang="0">
                    <a:pos x="280" y="86"/>
                  </a:cxn>
                  <a:cxn ang="0">
                    <a:pos x="264" y="102"/>
                  </a:cxn>
                  <a:cxn ang="0">
                    <a:pos x="262" y="114"/>
                  </a:cxn>
                  <a:cxn ang="0">
                    <a:pos x="252" y="114"/>
                  </a:cxn>
                  <a:cxn ang="0">
                    <a:pos x="252" y="108"/>
                  </a:cxn>
                  <a:cxn ang="0">
                    <a:pos x="218" y="106"/>
                  </a:cxn>
                  <a:cxn ang="0">
                    <a:pos x="194" y="76"/>
                  </a:cxn>
                  <a:cxn ang="0">
                    <a:pos x="190" y="64"/>
                  </a:cxn>
                  <a:cxn ang="0">
                    <a:pos x="166" y="44"/>
                  </a:cxn>
                  <a:cxn ang="0">
                    <a:pos x="156" y="42"/>
                  </a:cxn>
                  <a:cxn ang="0">
                    <a:pos x="150" y="48"/>
                  </a:cxn>
                  <a:cxn ang="0">
                    <a:pos x="98" y="44"/>
                  </a:cxn>
                  <a:cxn ang="0">
                    <a:pos x="94" y="26"/>
                  </a:cxn>
                  <a:cxn ang="0">
                    <a:pos x="88" y="34"/>
                  </a:cxn>
                  <a:cxn ang="0">
                    <a:pos x="78" y="40"/>
                  </a:cxn>
                  <a:cxn ang="0">
                    <a:pos x="58" y="46"/>
                  </a:cxn>
                  <a:cxn ang="0">
                    <a:pos x="46" y="44"/>
                  </a:cxn>
                  <a:cxn ang="0">
                    <a:pos x="34" y="38"/>
                  </a:cxn>
                  <a:cxn ang="0">
                    <a:pos x="28" y="28"/>
                  </a:cxn>
                  <a:cxn ang="0">
                    <a:pos x="32" y="14"/>
                  </a:cxn>
                  <a:cxn ang="0">
                    <a:pos x="30" y="0"/>
                  </a:cxn>
                  <a:cxn ang="0">
                    <a:pos x="8" y="10"/>
                  </a:cxn>
                  <a:cxn ang="0">
                    <a:pos x="0" y="22"/>
                  </a:cxn>
                </a:cxnLst>
                <a:rect l="0" t="0" r="r" b="b"/>
                <a:pathLst>
                  <a:path w="350" h="168">
                    <a:moveTo>
                      <a:pt x="22" y="98"/>
                    </a:moveTo>
                    <a:lnTo>
                      <a:pt x="22" y="98"/>
                    </a:lnTo>
                    <a:lnTo>
                      <a:pt x="28" y="98"/>
                    </a:lnTo>
                    <a:lnTo>
                      <a:pt x="32" y="96"/>
                    </a:lnTo>
                    <a:lnTo>
                      <a:pt x="32" y="96"/>
                    </a:lnTo>
                    <a:lnTo>
                      <a:pt x="32" y="92"/>
                    </a:lnTo>
                    <a:lnTo>
                      <a:pt x="30" y="86"/>
                    </a:lnTo>
                    <a:lnTo>
                      <a:pt x="32" y="84"/>
                    </a:lnTo>
                    <a:lnTo>
                      <a:pt x="36" y="80"/>
                    </a:lnTo>
                    <a:lnTo>
                      <a:pt x="36" y="80"/>
                    </a:lnTo>
                    <a:lnTo>
                      <a:pt x="40" y="78"/>
                    </a:lnTo>
                    <a:lnTo>
                      <a:pt x="42" y="76"/>
                    </a:lnTo>
                    <a:lnTo>
                      <a:pt x="44" y="74"/>
                    </a:lnTo>
                    <a:lnTo>
                      <a:pt x="48" y="74"/>
                    </a:lnTo>
                    <a:lnTo>
                      <a:pt x="48" y="74"/>
                    </a:lnTo>
                    <a:lnTo>
                      <a:pt x="54" y="74"/>
                    </a:lnTo>
                    <a:lnTo>
                      <a:pt x="54" y="72"/>
                    </a:lnTo>
                    <a:lnTo>
                      <a:pt x="52" y="70"/>
                    </a:lnTo>
                    <a:lnTo>
                      <a:pt x="56" y="70"/>
                    </a:lnTo>
                    <a:lnTo>
                      <a:pt x="56" y="70"/>
                    </a:lnTo>
                    <a:lnTo>
                      <a:pt x="64" y="72"/>
                    </a:lnTo>
                    <a:lnTo>
                      <a:pt x="72" y="76"/>
                    </a:lnTo>
                    <a:lnTo>
                      <a:pt x="78" y="80"/>
                    </a:lnTo>
                    <a:lnTo>
                      <a:pt x="80" y="82"/>
                    </a:lnTo>
                    <a:lnTo>
                      <a:pt x="80" y="84"/>
                    </a:lnTo>
                    <a:lnTo>
                      <a:pt x="80" y="84"/>
                    </a:lnTo>
                    <a:lnTo>
                      <a:pt x="80" y="88"/>
                    </a:lnTo>
                    <a:lnTo>
                      <a:pt x="82" y="92"/>
                    </a:lnTo>
                    <a:lnTo>
                      <a:pt x="86" y="94"/>
                    </a:lnTo>
                    <a:lnTo>
                      <a:pt x="92" y="94"/>
                    </a:lnTo>
                    <a:lnTo>
                      <a:pt x="92" y="94"/>
                    </a:lnTo>
                    <a:lnTo>
                      <a:pt x="104" y="90"/>
                    </a:lnTo>
                    <a:lnTo>
                      <a:pt x="106" y="90"/>
                    </a:lnTo>
                    <a:lnTo>
                      <a:pt x="110" y="92"/>
                    </a:lnTo>
                    <a:lnTo>
                      <a:pt x="110" y="92"/>
                    </a:lnTo>
                    <a:lnTo>
                      <a:pt x="120" y="106"/>
                    </a:lnTo>
                    <a:lnTo>
                      <a:pt x="128" y="114"/>
                    </a:lnTo>
                    <a:lnTo>
                      <a:pt x="140" y="122"/>
                    </a:lnTo>
                    <a:lnTo>
                      <a:pt x="160" y="130"/>
                    </a:lnTo>
                    <a:lnTo>
                      <a:pt x="160" y="130"/>
                    </a:lnTo>
                    <a:lnTo>
                      <a:pt x="176" y="136"/>
                    </a:lnTo>
                    <a:lnTo>
                      <a:pt x="182" y="140"/>
                    </a:lnTo>
                    <a:lnTo>
                      <a:pt x="188" y="144"/>
                    </a:lnTo>
                    <a:lnTo>
                      <a:pt x="196" y="144"/>
                    </a:lnTo>
                    <a:lnTo>
                      <a:pt x="196" y="144"/>
                    </a:lnTo>
                    <a:lnTo>
                      <a:pt x="204" y="146"/>
                    </a:lnTo>
                    <a:lnTo>
                      <a:pt x="210" y="146"/>
                    </a:lnTo>
                    <a:lnTo>
                      <a:pt x="212" y="148"/>
                    </a:lnTo>
                    <a:lnTo>
                      <a:pt x="216" y="148"/>
                    </a:lnTo>
                    <a:lnTo>
                      <a:pt x="216" y="148"/>
                    </a:lnTo>
                    <a:lnTo>
                      <a:pt x="220" y="150"/>
                    </a:lnTo>
                    <a:lnTo>
                      <a:pt x="220" y="154"/>
                    </a:lnTo>
                    <a:lnTo>
                      <a:pt x="220" y="160"/>
                    </a:lnTo>
                    <a:lnTo>
                      <a:pt x="222" y="166"/>
                    </a:lnTo>
                    <a:lnTo>
                      <a:pt x="222" y="166"/>
                    </a:lnTo>
                    <a:lnTo>
                      <a:pt x="232" y="168"/>
                    </a:lnTo>
                    <a:lnTo>
                      <a:pt x="238" y="168"/>
                    </a:lnTo>
                    <a:lnTo>
                      <a:pt x="242" y="166"/>
                    </a:lnTo>
                    <a:lnTo>
                      <a:pt x="244" y="168"/>
                    </a:lnTo>
                    <a:lnTo>
                      <a:pt x="244" y="168"/>
                    </a:lnTo>
                    <a:lnTo>
                      <a:pt x="248" y="168"/>
                    </a:lnTo>
                    <a:lnTo>
                      <a:pt x="250" y="168"/>
                    </a:lnTo>
                    <a:lnTo>
                      <a:pt x="258" y="166"/>
                    </a:lnTo>
                    <a:lnTo>
                      <a:pt x="258" y="166"/>
                    </a:lnTo>
                    <a:lnTo>
                      <a:pt x="258" y="158"/>
                    </a:lnTo>
                    <a:lnTo>
                      <a:pt x="262" y="152"/>
                    </a:lnTo>
                    <a:lnTo>
                      <a:pt x="264" y="148"/>
                    </a:lnTo>
                    <a:lnTo>
                      <a:pt x="262" y="148"/>
                    </a:lnTo>
                    <a:lnTo>
                      <a:pt x="260" y="146"/>
                    </a:lnTo>
                    <a:lnTo>
                      <a:pt x="260" y="146"/>
                    </a:lnTo>
                    <a:lnTo>
                      <a:pt x="256" y="146"/>
                    </a:lnTo>
                    <a:lnTo>
                      <a:pt x="258" y="144"/>
                    </a:lnTo>
                    <a:lnTo>
                      <a:pt x="258" y="144"/>
                    </a:lnTo>
                    <a:lnTo>
                      <a:pt x="256" y="142"/>
                    </a:lnTo>
                    <a:lnTo>
                      <a:pt x="250" y="142"/>
                    </a:lnTo>
                    <a:lnTo>
                      <a:pt x="250" y="142"/>
                    </a:lnTo>
                    <a:lnTo>
                      <a:pt x="244" y="140"/>
                    </a:lnTo>
                    <a:lnTo>
                      <a:pt x="240" y="136"/>
                    </a:lnTo>
                    <a:lnTo>
                      <a:pt x="240" y="134"/>
                    </a:lnTo>
                    <a:lnTo>
                      <a:pt x="242" y="132"/>
                    </a:lnTo>
                    <a:lnTo>
                      <a:pt x="246" y="130"/>
                    </a:lnTo>
                    <a:lnTo>
                      <a:pt x="250" y="130"/>
                    </a:lnTo>
                    <a:lnTo>
                      <a:pt x="250" y="130"/>
                    </a:lnTo>
                    <a:lnTo>
                      <a:pt x="260" y="128"/>
                    </a:lnTo>
                    <a:lnTo>
                      <a:pt x="264" y="126"/>
                    </a:lnTo>
                    <a:lnTo>
                      <a:pt x="264" y="124"/>
                    </a:lnTo>
                    <a:lnTo>
                      <a:pt x="264" y="122"/>
                    </a:lnTo>
                    <a:lnTo>
                      <a:pt x="256" y="122"/>
                    </a:lnTo>
                    <a:lnTo>
                      <a:pt x="256" y="122"/>
                    </a:lnTo>
                    <a:lnTo>
                      <a:pt x="264" y="120"/>
                    </a:lnTo>
                    <a:lnTo>
                      <a:pt x="268" y="116"/>
                    </a:lnTo>
                    <a:lnTo>
                      <a:pt x="270" y="112"/>
                    </a:lnTo>
                    <a:lnTo>
                      <a:pt x="270" y="112"/>
                    </a:lnTo>
                    <a:lnTo>
                      <a:pt x="272" y="114"/>
                    </a:lnTo>
                    <a:lnTo>
                      <a:pt x="276" y="114"/>
                    </a:lnTo>
                    <a:lnTo>
                      <a:pt x="282" y="112"/>
                    </a:lnTo>
                    <a:lnTo>
                      <a:pt x="288" y="108"/>
                    </a:lnTo>
                    <a:lnTo>
                      <a:pt x="290" y="108"/>
                    </a:lnTo>
                    <a:lnTo>
                      <a:pt x="292" y="108"/>
                    </a:lnTo>
                    <a:lnTo>
                      <a:pt x="292" y="108"/>
                    </a:lnTo>
                    <a:lnTo>
                      <a:pt x="296" y="112"/>
                    </a:lnTo>
                    <a:lnTo>
                      <a:pt x="296" y="112"/>
                    </a:lnTo>
                    <a:lnTo>
                      <a:pt x="292" y="114"/>
                    </a:lnTo>
                    <a:lnTo>
                      <a:pt x="292" y="114"/>
                    </a:lnTo>
                    <a:lnTo>
                      <a:pt x="292" y="116"/>
                    </a:lnTo>
                    <a:lnTo>
                      <a:pt x="298" y="118"/>
                    </a:lnTo>
                    <a:lnTo>
                      <a:pt x="298" y="118"/>
                    </a:lnTo>
                    <a:lnTo>
                      <a:pt x="304" y="118"/>
                    </a:lnTo>
                    <a:lnTo>
                      <a:pt x="308" y="118"/>
                    </a:lnTo>
                    <a:lnTo>
                      <a:pt x="312" y="116"/>
                    </a:lnTo>
                    <a:lnTo>
                      <a:pt x="318" y="118"/>
                    </a:lnTo>
                    <a:lnTo>
                      <a:pt x="318" y="118"/>
                    </a:lnTo>
                    <a:lnTo>
                      <a:pt x="324" y="118"/>
                    </a:lnTo>
                    <a:lnTo>
                      <a:pt x="330" y="116"/>
                    </a:lnTo>
                    <a:lnTo>
                      <a:pt x="346" y="108"/>
                    </a:lnTo>
                    <a:lnTo>
                      <a:pt x="346" y="108"/>
                    </a:lnTo>
                    <a:lnTo>
                      <a:pt x="350" y="106"/>
                    </a:lnTo>
                    <a:lnTo>
                      <a:pt x="346" y="106"/>
                    </a:lnTo>
                    <a:lnTo>
                      <a:pt x="340" y="104"/>
                    </a:lnTo>
                    <a:lnTo>
                      <a:pt x="336" y="104"/>
                    </a:lnTo>
                    <a:lnTo>
                      <a:pt x="336" y="104"/>
                    </a:lnTo>
                    <a:lnTo>
                      <a:pt x="330" y="100"/>
                    </a:lnTo>
                    <a:lnTo>
                      <a:pt x="326" y="100"/>
                    </a:lnTo>
                    <a:lnTo>
                      <a:pt x="324" y="96"/>
                    </a:lnTo>
                    <a:lnTo>
                      <a:pt x="324" y="96"/>
                    </a:lnTo>
                    <a:lnTo>
                      <a:pt x="322" y="92"/>
                    </a:lnTo>
                    <a:lnTo>
                      <a:pt x="318" y="92"/>
                    </a:lnTo>
                    <a:lnTo>
                      <a:pt x="316" y="92"/>
                    </a:lnTo>
                    <a:lnTo>
                      <a:pt x="310" y="98"/>
                    </a:lnTo>
                    <a:lnTo>
                      <a:pt x="310" y="98"/>
                    </a:lnTo>
                    <a:lnTo>
                      <a:pt x="308" y="100"/>
                    </a:lnTo>
                    <a:lnTo>
                      <a:pt x="304" y="100"/>
                    </a:lnTo>
                    <a:lnTo>
                      <a:pt x="300" y="98"/>
                    </a:lnTo>
                    <a:lnTo>
                      <a:pt x="296" y="96"/>
                    </a:lnTo>
                    <a:lnTo>
                      <a:pt x="292" y="96"/>
                    </a:lnTo>
                    <a:lnTo>
                      <a:pt x="288" y="98"/>
                    </a:lnTo>
                    <a:lnTo>
                      <a:pt x="288" y="98"/>
                    </a:lnTo>
                    <a:lnTo>
                      <a:pt x="284" y="102"/>
                    </a:lnTo>
                    <a:lnTo>
                      <a:pt x="282" y="102"/>
                    </a:lnTo>
                    <a:lnTo>
                      <a:pt x="282" y="100"/>
                    </a:lnTo>
                    <a:lnTo>
                      <a:pt x="284" y="96"/>
                    </a:lnTo>
                    <a:lnTo>
                      <a:pt x="292" y="86"/>
                    </a:lnTo>
                    <a:lnTo>
                      <a:pt x="292" y="86"/>
                    </a:lnTo>
                    <a:lnTo>
                      <a:pt x="298" y="78"/>
                    </a:lnTo>
                    <a:lnTo>
                      <a:pt x="300" y="72"/>
                    </a:lnTo>
                    <a:lnTo>
                      <a:pt x="298" y="70"/>
                    </a:lnTo>
                    <a:lnTo>
                      <a:pt x="294" y="70"/>
                    </a:lnTo>
                    <a:lnTo>
                      <a:pt x="294" y="70"/>
                    </a:lnTo>
                    <a:lnTo>
                      <a:pt x="288" y="74"/>
                    </a:lnTo>
                    <a:lnTo>
                      <a:pt x="288" y="74"/>
                    </a:lnTo>
                    <a:lnTo>
                      <a:pt x="282" y="80"/>
                    </a:lnTo>
                    <a:lnTo>
                      <a:pt x="280" y="86"/>
                    </a:lnTo>
                    <a:lnTo>
                      <a:pt x="276" y="92"/>
                    </a:lnTo>
                    <a:lnTo>
                      <a:pt x="270" y="98"/>
                    </a:lnTo>
                    <a:lnTo>
                      <a:pt x="270" y="98"/>
                    </a:lnTo>
                    <a:lnTo>
                      <a:pt x="264" y="102"/>
                    </a:lnTo>
                    <a:lnTo>
                      <a:pt x="262" y="106"/>
                    </a:lnTo>
                    <a:lnTo>
                      <a:pt x="262" y="110"/>
                    </a:lnTo>
                    <a:lnTo>
                      <a:pt x="262" y="112"/>
                    </a:lnTo>
                    <a:lnTo>
                      <a:pt x="262" y="114"/>
                    </a:lnTo>
                    <a:lnTo>
                      <a:pt x="258" y="114"/>
                    </a:lnTo>
                    <a:lnTo>
                      <a:pt x="258" y="114"/>
                    </a:lnTo>
                    <a:lnTo>
                      <a:pt x="254" y="114"/>
                    </a:lnTo>
                    <a:lnTo>
                      <a:pt x="252" y="114"/>
                    </a:lnTo>
                    <a:lnTo>
                      <a:pt x="254" y="110"/>
                    </a:lnTo>
                    <a:lnTo>
                      <a:pt x="256" y="108"/>
                    </a:lnTo>
                    <a:lnTo>
                      <a:pt x="252" y="108"/>
                    </a:lnTo>
                    <a:lnTo>
                      <a:pt x="252" y="108"/>
                    </a:lnTo>
                    <a:lnTo>
                      <a:pt x="234" y="110"/>
                    </a:lnTo>
                    <a:lnTo>
                      <a:pt x="226" y="110"/>
                    </a:lnTo>
                    <a:lnTo>
                      <a:pt x="222" y="108"/>
                    </a:lnTo>
                    <a:lnTo>
                      <a:pt x="218" y="106"/>
                    </a:lnTo>
                    <a:lnTo>
                      <a:pt x="216" y="102"/>
                    </a:lnTo>
                    <a:lnTo>
                      <a:pt x="214" y="90"/>
                    </a:lnTo>
                    <a:lnTo>
                      <a:pt x="204" y="92"/>
                    </a:lnTo>
                    <a:lnTo>
                      <a:pt x="194" y="76"/>
                    </a:lnTo>
                    <a:lnTo>
                      <a:pt x="202" y="76"/>
                    </a:lnTo>
                    <a:lnTo>
                      <a:pt x="198" y="58"/>
                    </a:lnTo>
                    <a:lnTo>
                      <a:pt x="190" y="64"/>
                    </a:lnTo>
                    <a:lnTo>
                      <a:pt x="190" y="64"/>
                    </a:lnTo>
                    <a:lnTo>
                      <a:pt x="178" y="50"/>
                    </a:lnTo>
                    <a:lnTo>
                      <a:pt x="174" y="46"/>
                    </a:lnTo>
                    <a:lnTo>
                      <a:pt x="170" y="44"/>
                    </a:lnTo>
                    <a:lnTo>
                      <a:pt x="166" y="44"/>
                    </a:lnTo>
                    <a:lnTo>
                      <a:pt x="160" y="42"/>
                    </a:lnTo>
                    <a:lnTo>
                      <a:pt x="160" y="42"/>
                    </a:lnTo>
                    <a:lnTo>
                      <a:pt x="156" y="38"/>
                    </a:lnTo>
                    <a:lnTo>
                      <a:pt x="156" y="42"/>
                    </a:lnTo>
                    <a:lnTo>
                      <a:pt x="154" y="46"/>
                    </a:lnTo>
                    <a:lnTo>
                      <a:pt x="152" y="48"/>
                    </a:lnTo>
                    <a:lnTo>
                      <a:pt x="150" y="48"/>
                    </a:lnTo>
                    <a:lnTo>
                      <a:pt x="150" y="48"/>
                    </a:lnTo>
                    <a:lnTo>
                      <a:pt x="104" y="46"/>
                    </a:lnTo>
                    <a:lnTo>
                      <a:pt x="104" y="46"/>
                    </a:lnTo>
                    <a:lnTo>
                      <a:pt x="102" y="46"/>
                    </a:lnTo>
                    <a:lnTo>
                      <a:pt x="98" y="44"/>
                    </a:lnTo>
                    <a:lnTo>
                      <a:pt x="94" y="36"/>
                    </a:lnTo>
                    <a:lnTo>
                      <a:pt x="92" y="30"/>
                    </a:lnTo>
                    <a:lnTo>
                      <a:pt x="92" y="26"/>
                    </a:lnTo>
                    <a:lnTo>
                      <a:pt x="94" y="26"/>
                    </a:lnTo>
                    <a:lnTo>
                      <a:pt x="94" y="26"/>
                    </a:lnTo>
                    <a:lnTo>
                      <a:pt x="90" y="30"/>
                    </a:lnTo>
                    <a:lnTo>
                      <a:pt x="90" y="32"/>
                    </a:lnTo>
                    <a:lnTo>
                      <a:pt x="88" y="34"/>
                    </a:lnTo>
                    <a:lnTo>
                      <a:pt x="86" y="36"/>
                    </a:lnTo>
                    <a:lnTo>
                      <a:pt x="86" y="36"/>
                    </a:lnTo>
                    <a:lnTo>
                      <a:pt x="82" y="38"/>
                    </a:lnTo>
                    <a:lnTo>
                      <a:pt x="78" y="40"/>
                    </a:lnTo>
                    <a:lnTo>
                      <a:pt x="76" y="44"/>
                    </a:lnTo>
                    <a:lnTo>
                      <a:pt x="66" y="46"/>
                    </a:lnTo>
                    <a:lnTo>
                      <a:pt x="66" y="46"/>
                    </a:lnTo>
                    <a:lnTo>
                      <a:pt x="58" y="46"/>
                    </a:lnTo>
                    <a:lnTo>
                      <a:pt x="54" y="46"/>
                    </a:lnTo>
                    <a:lnTo>
                      <a:pt x="52" y="44"/>
                    </a:lnTo>
                    <a:lnTo>
                      <a:pt x="46" y="44"/>
                    </a:lnTo>
                    <a:lnTo>
                      <a:pt x="46" y="44"/>
                    </a:lnTo>
                    <a:lnTo>
                      <a:pt x="40" y="44"/>
                    </a:lnTo>
                    <a:lnTo>
                      <a:pt x="38" y="42"/>
                    </a:lnTo>
                    <a:lnTo>
                      <a:pt x="38" y="40"/>
                    </a:lnTo>
                    <a:lnTo>
                      <a:pt x="34" y="38"/>
                    </a:lnTo>
                    <a:lnTo>
                      <a:pt x="34" y="38"/>
                    </a:lnTo>
                    <a:lnTo>
                      <a:pt x="32" y="36"/>
                    </a:lnTo>
                    <a:lnTo>
                      <a:pt x="30" y="34"/>
                    </a:lnTo>
                    <a:lnTo>
                      <a:pt x="28" y="28"/>
                    </a:lnTo>
                    <a:lnTo>
                      <a:pt x="28" y="22"/>
                    </a:lnTo>
                    <a:lnTo>
                      <a:pt x="30" y="16"/>
                    </a:lnTo>
                    <a:lnTo>
                      <a:pt x="30" y="16"/>
                    </a:lnTo>
                    <a:lnTo>
                      <a:pt x="32" y="14"/>
                    </a:lnTo>
                    <a:lnTo>
                      <a:pt x="32" y="12"/>
                    </a:lnTo>
                    <a:lnTo>
                      <a:pt x="30" y="8"/>
                    </a:lnTo>
                    <a:lnTo>
                      <a:pt x="30" y="0"/>
                    </a:lnTo>
                    <a:lnTo>
                      <a:pt x="30" y="0"/>
                    </a:lnTo>
                    <a:lnTo>
                      <a:pt x="30" y="2"/>
                    </a:lnTo>
                    <a:lnTo>
                      <a:pt x="26" y="4"/>
                    </a:lnTo>
                    <a:lnTo>
                      <a:pt x="14" y="6"/>
                    </a:lnTo>
                    <a:lnTo>
                      <a:pt x="8" y="10"/>
                    </a:lnTo>
                    <a:lnTo>
                      <a:pt x="2" y="12"/>
                    </a:lnTo>
                    <a:lnTo>
                      <a:pt x="0" y="16"/>
                    </a:lnTo>
                    <a:lnTo>
                      <a:pt x="0" y="22"/>
                    </a:lnTo>
                    <a:lnTo>
                      <a:pt x="0" y="22"/>
                    </a:lnTo>
                    <a:lnTo>
                      <a:pt x="22" y="98"/>
                    </a:lnTo>
                    <a:lnTo>
                      <a:pt x="22" y="9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5" name="Freeform 173">
                <a:extLst>
                  <a:ext uri="{FF2B5EF4-FFF2-40B4-BE49-F238E27FC236}">
                    <a16:creationId xmlns:a16="http://schemas.microsoft.com/office/drawing/2014/main" id="{CF5ED238-16B1-4812-889E-3E3A3E20847A}"/>
                  </a:ext>
                </a:extLst>
              </p:cNvPr>
              <p:cNvSpPr>
                <a:spLocks/>
              </p:cNvSpPr>
              <p:nvPr/>
            </p:nvSpPr>
            <p:spPr bwMode="auto">
              <a:xfrm>
                <a:off x="5794182" y="1259468"/>
                <a:ext cx="431656" cy="469257"/>
              </a:xfrm>
              <a:custGeom>
                <a:avLst/>
                <a:gdLst/>
                <a:ahLst/>
                <a:cxnLst>
                  <a:cxn ang="0">
                    <a:pos x="152" y="314"/>
                  </a:cxn>
                  <a:cxn ang="0">
                    <a:pos x="146" y="304"/>
                  </a:cxn>
                  <a:cxn ang="0">
                    <a:pos x="132" y="292"/>
                  </a:cxn>
                  <a:cxn ang="0">
                    <a:pos x="124" y="286"/>
                  </a:cxn>
                  <a:cxn ang="0">
                    <a:pos x="116" y="286"/>
                  </a:cxn>
                  <a:cxn ang="0">
                    <a:pos x="96" y="290"/>
                  </a:cxn>
                  <a:cxn ang="0">
                    <a:pos x="80" y="286"/>
                  </a:cxn>
                  <a:cxn ang="0">
                    <a:pos x="64" y="284"/>
                  </a:cxn>
                  <a:cxn ang="0">
                    <a:pos x="44" y="282"/>
                  </a:cxn>
                  <a:cxn ang="0">
                    <a:pos x="34" y="282"/>
                  </a:cxn>
                  <a:cxn ang="0">
                    <a:pos x="32" y="262"/>
                  </a:cxn>
                  <a:cxn ang="0">
                    <a:pos x="42" y="244"/>
                  </a:cxn>
                  <a:cxn ang="0">
                    <a:pos x="52" y="242"/>
                  </a:cxn>
                  <a:cxn ang="0">
                    <a:pos x="56" y="230"/>
                  </a:cxn>
                  <a:cxn ang="0">
                    <a:pos x="44" y="212"/>
                  </a:cxn>
                  <a:cxn ang="0">
                    <a:pos x="22" y="198"/>
                  </a:cxn>
                  <a:cxn ang="0">
                    <a:pos x="14" y="170"/>
                  </a:cxn>
                  <a:cxn ang="0">
                    <a:pos x="50" y="178"/>
                  </a:cxn>
                  <a:cxn ang="0">
                    <a:pos x="112" y="162"/>
                  </a:cxn>
                  <a:cxn ang="0">
                    <a:pos x="104" y="152"/>
                  </a:cxn>
                  <a:cxn ang="0">
                    <a:pos x="118" y="136"/>
                  </a:cxn>
                  <a:cxn ang="0">
                    <a:pos x="130" y="130"/>
                  </a:cxn>
                  <a:cxn ang="0">
                    <a:pos x="144" y="120"/>
                  </a:cxn>
                  <a:cxn ang="0">
                    <a:pos x="138" y="102"/>
                  </a:cxn>
                  <a:cxn ang="0">
                    <a:pos x="154" y="86"/>
                  </a:cxn>
                  <a:cxn ang="0">
                    <a:pos x="144" y="74"/>
                  </a:cxn>
                  <a:cxn ang="0">
                    <a:pos x="178" y="74"/>
                  </a:cxn>
                  <a:cxn ang="0">
                    <a:pos x="184" y="66"/>
                  </a:cxn>
                  <a:cxn ang="0">
                    <a:pos x="182" y="44"/>
                  </a:cxn>
                  <a:cxn ang="0">
                    <a:pos x="170" y="26"/>
                  </a:cxn>
                  <a:cxn ang="0">
                    <a:pos x="190" y="10"/>
                  </a:cxn>
                  <a:cxn ang="0">
                    <a:pos x="214" y="2"/>
                  </a:cxn>
                  <a:cxn ang="0">
                    <a:pos x="256" y="16"/>
                  </a:cxn>
                  <a:cxn ang="0">
                    <a:pos x="258" y="30"/>
                  </a:cxn>
                  <a:cxn ang="0">
                    <a:pos x="284" y="34"/>
                  </a:cxn>
                  <a:cxn ang="0">
                    <a:pos x="300" y="56"/>
                  </a:cxn>
                  <a:cxn ang="0">
                    <a:pos x="262" y="64"/>
                  </a:cxn>
                  <a:cxn ang="0">
                    <a:pos x="222" y="62"/>
                  </a:cxn>
                  <a:cxn ang="0">
                    <a:pos x="226" y="74"/>
                  </a:cxn>
                  <a:cxn ang="0">
                    <a:pos x="234" y="88"/>
                  </a:cxn>
                  <a:cxn ang="0">
                    <a:pos x="250" y="88"/>
                  </a:cxn>
                  <a:cxn ang="0">
                    <a:pos x="260" y="96"/>
                  </a:cxn>
                  <a:cxn ang="0">
                    <a:pos x="266" y="108"/>
                  </a:cxn>
                  <a:cxn ang="0">
                    <a:pos x="260" y="122"/>
                  </a:cxn>
                  <a:cxn ang="0">
                    <a:pos x="268" y="138"/>
                  </a:cxn>
                  <a:cxn ang="0">
                    <a:pos x="256" y="168"/>
                  </a:cxn>
                  <a:cxn ang="0">
                    <a:pos x="238" y="192"/>
                  </a:cxn>
                  <a:cxn ang="0">
                    <a:pos x="214" y="220"/>
                  </a:cxn>
                  <a:cxn ang="0">
                    <a:pos x="196" y="220"/>
                  </a:cxn>
                  <a:cxn ang="0">
                    <a:pos x="180" y="244"/>
                  </a:cxn>
                  <a:cxn ang="0">
                    <a:pos x="192" y="262"/>
                  </a:cxn>
                  <a:cxn ang="0">
                    <a:pos x="226" y="292"/>
                  </a:cxn>
                  <a:cxn ang="0">
                    <a:pos x="226" y="304"/>
                  </a:cxn>
                  <a:cxn ang="0">
                    <a:pos x="216" y="310"/>
                  </a:cxn>
                  <a:cxn ang="0">
                    <a:pos x="196" y="310"/>
                  </a:cxn>
                  <a:cxn ang="0">
                    <a:pos x="178" y="310"/>
                  </a:cxn>
                  <a:cxn ang="0">
                    <a:pos x="162" y="322"/>
                  </a:cxn>
                </a:cxnLst>
                <a:rect l="0" t="0" r="r" b="b"/>
                <a:pathLst>
                  <a:path w="300" h="322">
                    <a:moveTo>
                      <a:pt x="162" y="322"/>
                    </a:moveTo>
                    <a:lnTo>
                      <a:pt x="162" y="322"/>
                    </a:lnTo>
                    <a:lnTo>
                      <a:pt x="152" y="320"/>
                    </a:lnTo>
                    <a:lnTo>
                      <a:pt x="150" y="318"/>
                    </a:lnTo>
                    <a:lnTo>
                      <a:pt x="150" y="318"/>
                    </a:lnTo>
                    <a:lnTo>
                      <a:pt x="152" y="314"/>
                    </a:lnTo>
                    <a:lnTo>
                      <a:pt x="152" y="312"/>
                    </a:lnTo>
                    <a:lnTo>
                      <a:pt x="150" y="310"/>
                    </a:lnTo>
                    <a:lnTo>
                      <a:pt x="150" y="310"/>
                    </a:lnTo>
                    <a:lnTo>
                      <a:pt x="150" y="308"/>
                    </a:lnTo>
                    <a:lnTo>
                      <a:pt x="148" y="306"/>
                    </a:lnTo>
                    <a:lnTo>
                      <a:pt x="146" y="304"/>
                    </a:lnTo>
                    <a:lnTo>
                      <a:pt x="138" y="302"/>
                    </a:lnTo>
                    <a:lnTo>
                      <a:pt x="138" y="302"/>
                    </a:lnTo>
                    <a:lnTo>
                      <a:pt x="132" y="302"/>
                    </a:lnTo>
                    <a:lnTo>
                      <a:pt x="132" y="300"/>
                    </a:lnTo>
                    <a:lnTo>
                      <a:pt x="132" y="296"/>
                    </a:lnTo>
                    <a:lnTo>
                      <a:pt x="132" y="292"/>
                    </a:lnTo>
                    <a:lnTo>
                      <a:pt x="132" y="292"/>
                    </a:lnTo>
                    <a:lnTo>
                      <a:pt x="130" y="288"/>
                    </a:lnTo>
                    <a:lnTo>
                      <a:pt x="126" y="286"/>
                    </a:lnTo>
                    <a:lnTo>
                      <a:pt x="122" y="286"/>
                    </a:lnTo>
                    <a:lnTo>
                      <a:pt x="122" y="286"/>
                    </a:lnTo>
                    <a:lnTo>
                      <a:pt x="124" y="286"/>
                    </a:lnTo>
                    <a:lnTo>
                      <a:pt x="126" y="288"/>
                    </a:lnTo>
                    <a:lnTo>
                      <a:pt x="126" y="288"/>
                    </a:lnTo>
                    <a:lnTo>
                      <a:pt x="126" y="288"/>
                    </a:lnTo>
                    <a:lnTo>
                      <a:pt x="124" y="290"/>
                    </a:lnTo>
                    <a:lnTo>
                      <a:pt x="120" y="288"/>
                    </a:lnTo>
                    <a:lnTo>
                      <a:pt x="116" y="286"/>
                    </a:lnTo>
                    <a:lnTo>
                      <a:pt x="114" y="288"/>
                    </a:lnTo>
                    <a:lnTo>
                      <a:pt x="114" y="288"/>
                    </a:lnTo>
                    <a:lnTo>
                      <a:pt x="104" y="288"/>
                    </a:lnTo>
                    <a:lnTo>
                      <a:pt x="98" y="288"/>
                    </a:lnTo>
                    <a:lnTo>
                      <a:pt x="98" y="288"/>
                    </a:lnTo>
                    <a:lnTo>
                      <a:pt x="96" y="290"/>
                    </a:lnTo>
                    <a:lnTo>
                      <a:pt x="90" y="290"/>
                    </a:lnTo>
                    <a:lnTo>
                      <a:pt x="86" y="288"/>
                    </a:lnTo>
                    <a:lnTo>
                      <a:pt x="84" y="284"/>
                    </a:lnTo>
                    <a:lnTo>
                      <a:pt x="84" y="284"/>
                    </a:lnTo>
                    <a:lnTo>
                      <a:pt x="82" y="286"/>
                    </a:lnTo>
                    <a:lnTo>
                      <a:pt x="80" y="286"/>
                    </a:lnTo>
                    <a:lnTo>
                      <a:pt x="76" y="284"/>
                    </a:lnTo>
                    <a:lnTo>
                      <a:pt x="76" y="284"/>
                    </a:lnTo>
                    <a:lnTo>
                      <a:pt x="74" y="282"/>
                    </a:lnTo>
                    <a:lnTo>
                      <a:pt x="72" y="284"/>
                    </a:lnTo>
                    <a:lnTo>
                      <a:pt x="70" y="286"/>
                    </a:lnTo>
                    <a:lnTo>
                      <a:pt x="64" y="284"/>
                    </a:lnTo>
                    <a:lnTo>
                      <a:pt x="64" y="284"/>
                    </a:lnTo>
                    <a:lnTo>
                      <a:pt x="60" y="282"/>
                    </a:lnTo>
                    <a:lnTo>
                      <a:pt x="56" y="284"/>
                    </a:lnTo>
                    <a:lnTo>
                      <a:pt x="52" y="284"/>
                    </a:lnTo>
                    <a:lnTo>
                      <a:pt x="44" y="282"/>
                    </a:lnTo>
                    <a:lnTo>
                      <a:pt x="44" y="282"/>
                    </a:lnTo>
                    <a:lnTo>
                      <a:pt x="38" y="282"/>
                    </a:lnTo>
                    <a:lnTo>
                      <a:pt x="38" y="284"/>
                    </a:lnTo>
                    <a:lnTo>
                      <a:pt x="36" y="286"/>
                    </a:lnTo>
                    <a:lnTo>
                      <a:pt x="32" y="284"/>
                    </a:lnTo>
                    <a:lnTo>
                      <a:pt x="32" y="284"/>
                    </a:lnTo>
                    <a:lnTo>
                      <a:pt x="34" y="282"/>
                    </a:lnTo>
                    <a:lnTo>
                      <a:pt x="34" y="278"/>
                    </a:lnTo>
                    <a:lnTo>
                      <a:pt x="34" y="272"/>
                    </a:lnTo>
                    <a:lnTo>
                      <a:pt x="32" y="266"/>
                    </a:lnTo>
                    <a:lnTo>
                      <a:pt x="32" y="266"/>
                    </a:lnTo>
                    <a:lnTo>
                      <a:pt x="32" y="264"/>
                    </a:lnTo>
                    <a:lnTo>
                      <a:pt x="32" y="262"/>
                    </a:lnTo>
                    <a:lnTo>
                      <a:pt x="36" y="256"/>
                    </a:lnTo>
                    <a:lnTo>
                      <a:pt x="40" y="252"/>
                    </a:lnTo>
                    <a:lnTo>
                      <a:pt x="42" y="250"/>
                    </a:lnTo>
                    <a:lnTo>
                      <a:pt x="42" y="248"/>
                    </a:lnTo>
                    <a:lnTo>
                      <a:pt x="42" y="248"/>
                    </a:lnTo>
                    <a:lnTo>
                      <a:pt x="42" y="244"/>
                    </a:lnTo>
                    <a:lnTo>
                      <a:pt x="42" y="242"/>
                    </a:lnTo>
                    <a:lnTo>
                      <a:pt x="46" y="242"/>
                    </a:lnTo>
                    <a:lnTo>
                      <a:pt x="50" y="244"/>
                    </a:lnTo>
                    <a:lnTo>
                      <a:pt x="50" y="242"/>
                    </a:lnTo>
                    <a:lnTo>
                      <a:pt x="50" y="242"/>
                    </a:lnTo>
                    <a:lnTo>
                      <a:pt x="52" y="242"/>
                    </a:lnTo>
                    <a:lnTo>
                      <a:pt x="54" y="240"/>
                    </a:lnTo>
                    <a:lnTo>
                      <a:pt x="56" y="238"/>
                    </a:lnTo>
                    <a:lnTo>
                      <a:pt x="56" y="236"/>
                    </a:lnTo>
                    <a:lnTo>
                      <a:pt x="56" y="236"/>
                    </a:lnTo>
                    <a:lnTo>
                      <a:pt x="56" y="234"/>
                    </a:lnTo>
                    <a:lnTo>
                      <a:pt x="56" y="230"/>
                    </a:lnTo>
                    <a:lnTo>
                      <a:pt x="56" y="226"/>
                    </a:lnTo>
                    <a:lnTo>
                      <a:pt x="54" y="226"/>
                    </a:lnTo>
                    <a:lnTo>
                      <a:pt x="54" y="226"/>
                    </a:lnTo>
                    <a:lnTo>
                      <a:pt x="50" y="226"/>
                    </a:lnTo>
                    <a:lnTo>
                      <a:pt x="48" y="226"/>
                    </a:lnTo>
                    <a:lnTo>
                      <a:pt x="44" y="212"/>
                    </a:lnTo>
                    <a:lnTo>
                      <a:pt x="44" y="212"/>
                    </a:lnTo>
                    <a:lnTo>
                      <a:pt x="38" y="200"/>
                    </a:lnTo>
                    <a:lnTo>
                      <a:pt x="36" y="200"/>
                    </a:lnTo>
                    <a:lnTo>
                      <a:pt x="30" y="200"/>
                    </a:lnTo>
                    <a:lnTo>
                      <a:pt x="30" y="200"/>
                    </a:lnTo>
                    <a:lnTo>
                      <a:pt x="22" y="198"/>
                    </a:lnTo>
                    <a:lnTo>
                      <a:pt x="20" y="194"/>
                    </a:lnTo>
                    <a:lnTo>
                      <a:pt x="14" y="182"/>
                    </a:lnTo>
                    <a:lnTo>
                      <a:pt x="0" y="162"/>
                    </a:lnTo>
                    <a:lnTo>
                      <a:pt x="0" y="162"/>
                    </a:lnTo>
                    <a:lnTo>
                      <a:pt x="6" y="164"/>
                    </a:lnTo>
                    <a:lnTo>
                      <a:pt x="14" y="170"/>
                    </a:lnTo>
                    <a:lnTo>
                      <a:pt x="14" y="170"/>
                    </a:lnTo>
                    <a:lnTo>
                      <a:pt x="22" y="174"/>
                    </a:lnTo>
                    <a:lnTo>
                      <a:pt x="30" y="178"/>
                    </a:lnTo>
                    <a:lnTo>
                      <a:pt x="40" y="178"/>
                    </a:lnTo>
                    <a:lnTo>
                      <a:pt x="50" y="178"/>
                    </a:lnTo>
                    <a:lnTo>
                      <a:pt x="50" y="178"/>
                    </a:lnTo>
                    <a:lnTo>
                      <a:pt x="58" y="180"/>
                    </a:lnTo>
                    <a:lnTo>
                      <a:pt x="70" y="178"/>
                    </a:lnTo>
                    <a:lnTo>
                      <a:pt x="94" y="172"/>
                    </a:lnTo>
                    <a:lnTo>
                      <a:pt x="94" y="172"/>
                    </a:lnTo>
                    <a:lnTo>
                      <a:pt x="110" y="164"/>
                    </a:lnTo>
                    <a:lnTo>
                      <a:pt x="112" y="162"/>
                    </a:lnTo>
                    <a:lnTo>
                      <a:pt x="108" y="160"/>
                    </a:lnTo>
                    <a:lnTo>
                      <a:pt x="108" y="160"/>
                    </a:lnTo>
                    <a:lnTo>
                      <a:pt x="106" y="158"/>
                    </a:lnTo>
                    <a:lnTo>
                      <a:pt x="106" y="158"/>
                    </a:lnTo>
                    <a:lnTo>
                      <a:pt x="106" y="156"/>
                    </a:lnTo>
                    <a:lnTo>
                      <a:pt x="104" y="152"/>
                    </a:lnTo>
                    <a:lnTo>
                      <a:pt x="104" y="152"/>
                    </a:lnTo>
                    <a:lnTo>
                      <a:pt x="104" y="150"/>
                    </a:lnTo>
                    <a:lnTo>
                      <a:pt x="104" y="146"/>
                    </a:lnTo>
                    <a:lnTo>
                      <a:pt x="108" y="140"/>
                    </a:lnTo>
                    <a:lnTo>
                      <a:pt x="114" y="136"/>
                    </a:lnTo>
                    <a:lnTo>
                      <a:pt x="118" y="136"/>
                    </a:lnTo>
                    <a:lnTo>
                      <a:pt x="122" y="136"/>
                    </a:lnTo>
                    <a:lnTo>
                      <a:pt x="122" y="136"/>
                    </a:lnTo>
                    <a:lnTo>
                      <a:pt x="126" y="138"/>
                    </a:lnTo>
                    <a:lnTo>
                      <a:pt x="128" y="136"/>
                    </a:lnTo>
                    <a:lnTo>
                      <a:pt x="132" y="134"/>
                    </a:lnTo>
                    <a:lnTo>
                      <a:pt x="130" y="130"/>
                    </a:lnTo>
                    <a:lnTo>
                      <a:pt x="130" y="130"/>
                    </a:lnTo>
                    <a:lnTo>
                      <a:pt x="130" y="126"/>
                    </a:lnTo>
                    <a:lnTo>
                      <a:pt x="132" y="126"/>
                    </a:lnTo>
                    <a:lnTo>
                      <a:pt x="136" y="126"/>
                    </a:lnTo>
                    <a:lnTo>
                      <a:pt x="140" y="124"/>
                    </a:lnTo>
                    <a:lnTo>
                      <a:pt x="144" y="120"/>
                    </a:lnTo>
                    <a:lnTo>
                      <a:pt x="144" y="120"/>
                    </a:lnTo>
                    <a:lnTo>
                      <a:pt x="146" y="116"/>
                    </a:lnTo>
                    <a:lnTo>
                      <a:pt x="146" y="114"/>
                    </a:lnTo>
                    <a:lnTo>
                      <a:pt x="142" y="110"/>
                    </a:lnTo>
                    <a:lnTo>
                      <a:pt x="140" y="104"/>
                    </a:lnTo>
                    <a:lnTo>
                      <a:pt x="138" y="102"/>
                    </a:lnTo>
                    <a:lnTo>
                      <a:pt x="140" y="98"/>
                    </a:lnTo>
                    <a:lnTo>
                      <a:pt x="140" y="98"/>
                    </a:lnTo>
                    <a:lnTo>
                      <a:pt x="142" y="92"/>
                    </a:lnTo>
                    <a:lnTo>
                      <a:pt x="148" y="92"/>
                    </a:lnTo>
                    <a:lnTo>
                      <a:pt x="152" y="90"/>
                    </a:lnTo>
                    <a:lnTo>
                      <a:pt x="154" y="86"/>
                    </a:lnTo>
                    <a:lnTo>
                      <a:pt x="154" y="86"/>
                    </a:lnTo>
                    <a:lnTo>
                      <a:pt x="154" y="84"/>
                    </a:lnTo>
                    <a:lnTo>
                      <a:pt x="154" y="82"/>
                    </a:lnTo>
                    <a:lnTo>
                      <a:pt x="150" y="80"/>
                    </a:lnTo>
                    <a:lnTo>
                      <a:pt x="144" y="76"/>
                    </a:lnTo>
                    <a:lnTo>
                      <a:pt x="144" y="74"/>
                    </a:lnTo>
                    <a:lnTo>
                      <a:pt x="144" y="74"/>
                    </a:lnTo>
                    <a:lnTo>
                      <a:pt x="144" y="74"/>
                    </a:lnTo>
                    <a:lnTo>
                      <a:pt x="146" y="72"/>
                    </a:lnTo>
                    <a:lnTo>
                      <a:pt x="148" y="72"/>
                    </a:lnTo>
                    <a:lnTo>
                      <a:pt x="156" y="72"/>
                    </a:lnTo>
                    <a:lnTo>
                      <a:pt x="178" y="74"/>
                    </a:lnTo>
                    <a:lnTo>
                      <a:pt x="178" y="74"/>
                    </a:lnTo>
                    <a:lnTo>
                      <a:pt x="186" y="74"/>
                    </a:lnTo>
                    <a:lnTo>
                      <a:pt x="188" y="72"/>
                    </a:lnTo>
                    <a:lnTo>
                      <a:pt x="188" y="72"/>
                    </a:lnTo>
                    <a:lnTo>
                      <a:pt x="186" y="68"/>
                    </a:lnTo>
                    <a:lnTo>
                      <a:pt x="184" y="66"/>
                    </a:lnTo>
                    <a:lnTo>
                      <a:pt x="184" y="66"/>
                    </a:lnTo>
                    <a:lnTo>
                      <a:pt x="180" y="62"/>
                    </a:lnTo>
                    <a:lnTo>
                      <a:pt x="178" y="58"/>
                    </a:lnTo>
                    <a:lnTo>
                      <a:pt x="178" y="54"/>
                    </a:lnTo>
                    <a:lnTo>
                      <a:pt x="180" y="50"/>
                    </a:lnTo>
                    <a:lnTo>
                      <a:pt x="182" y="44"/>
                    </a:lnTo>
                    <a:lnTo>
                      <a:pt x="180" y="42"/>
                    </a:lnTo>
                    <a:lnTo>
                      <a:pt x="176" y="38"/>
                    </a:lnTo>
                    <a:lnTo>
                      <a:pt x="176" y="38"/>
                    </a:lnTo>
                    <a:lnTo>
                      <a:pt x="170" y="32"/>
                    </a:lnTo>
                    <a:lnTo>
                      <a:pt x="168" y="28"/>
                    </a:lnTo>
                    <a:lnTo>
                      <a:pt x="170" y="26"/>
                    </a:lnTo>
                    <a:lnTo>
                      <a:pt x="174" y="20"/>
                    </a:lnTo>
                    <a:lnTo>
                      <a:pt x="174" y="20"/>
                    </a:lnTo>
                    <a:lnTo>
                      <a:pt x="178" y="16"/>
                    </a:lnTo>
                    <a:lnTo>
                      <a:pt x="184" y="16"/>
                    </a:lnTo>
                    <a:lnTo>
                      <a:pt x="188" y="14"/>
                    </a:lnTo>
                    <a:lnTo>
                      <a:pt x="190" y="10"/>
                    </a:lnTo>
                    <a:lnTo>
                      <a:pt x="190" y="10"/>
                    </a:lnTo>
                    <a:lnTo>
                      <a:pt x="190" y="8"/>
                    </a:lnTo>
                    <a:lnTo>
                      <a:pt x="194" y="6"/>
                    </a:lnTo>
                    <a:lnTo>
                      <a:pt x="202" y="4"/>
                    </a:lnTo>
                    <a:lnTo>
                      <a:pt x="214" y="2"/>
                    </a:lnTo>
                    <a:lnTo>
                      <a:pt x="214" y="2"/>
                    </a:lnTo>
                    <a:lnTo>
                      <a:pt x="218" y="2"/>
                    </a:lnTo>
                    <a:lnTo>
                      <a:pt x="220" y="0"/>
                    </a:lnTo>
                    <a:lnTo>
                      <a:pt x="226" y="2"/>
                    </a:lnTo>
                    <a:lnTo>
                      <a:pt x="240" y="8"/>
                    </a:lnTo>
                    <a:lnTo>
                      <a:pt x="240" y="8"/>
                    </a:lnTo>
                    <a:lnTo>
                      <a:pt x="256" y="16"/>
                    </a:lnTo>
                    <a:lnTo>
                      <a:pt x="256" y="18"/>
                    </a:lnTo>
                    <a:lnTo>
                      <a:pt x="256" y="20"/>
                    </a:lnTo>
                    <a:lnTo>
                      <a:pt x="256" y="20"/>
                    </a:lnTo>
                    <a:lnTo>
                      <a:pt x="254" y="26"/>
                    </a:lnTo>
                    <a:lnTo>
                      <a:pt x="256" y="30"/>
                    </a:lnTo>
                    <a:lnTo>
                      <a:pt x="258" y="30"/>
                    </a:lnTo>
                    <a:lnTo>
                      <a:pt x="264" y="30"/>
                    </a:lnTo>
                    <a:lnTo>
                      <a:pt x="274" y="30"/>
                    </a:lnTo>
                    <a:lnTo>
                      <a:pt x="278" y="30"/>
                    </a:lnTo>
                    <a:lnTo>
                      <a:pt x="282" y="30"/>
                    </a:lnTo>
                    <a:lnTo>
                      <a:pt x="282" y="30"/>
                    </a:lnTo>
                    <a:lnTo>
                      <a:pt x="284" y="34"/>
                    </a:lnTo>
                    <a:lnTo>
                      <a:pt x="288" y="36"/>
                    </a:lnTo>
                    <a:lnTo>
                      <a:pt x="292" y="38"/>
                    </a:lnTo>
                    <a:lnTo>
                      <a:pt x="296" y="46"/>
                    </a:lnTo>
                    <a:lnTo>
                      <a:pt x="296" y="46"/>
                    </a:lnTo>
                    <a:lnTo>
                      <a:pt x="300" y="52"/>
                    </a:lnTo>
                    <a:lnTo>
                      <a:pt x="300" y="56"/>
                    </a:lnTo>
                    <a:lnTo>
                      <a:pt x="296" y="58"/>
                    </a:lnTo>
                    <a:lnTo>
                      <a:pt x="290" y="58"/>
                    </a:lnTo>
                    <a:lnTo>
                      <a:pt x="290" y="58"/>
                    </a:lnTo>
                    <a:lnTo>
                      <a:pt x="278" y="60"/>
                    </a:lnTo>
                    <a:lnTo>
                      <a:pt x="270" y="62"/>
                    </a:lnTo>
                    <a:lnTo>
                      <a:pt x="262" y="64"/>
                    </a:lnTo>
                    <a:lnTo>
                      <a:pt x="242" y="62"/>
                    </a:lnTo>
                    <a:lnTo>
                      <a:pt x="242" y="62"/>
                    </a:lnTo>
                    <a:lnTo>
                      <a:pt x="232" y="60"/>
                    </a:lnTo>
                    <a:lnTo>
                      <a:pt x="226" y="60"/>
                    </a:lnTo>
                    <a:lnTo>
                      <a:pt x="224" y="62"/>
                    </a:lnTo>
                    <a:lnTo>
                      <a:pt x="222" y="62"/>
                    </a:lnTo>
                    <a:lnTo>
                      <a:pt x="224" y="66"/>
                    </a:lnTo>
                    <a:lnTo>
                      <a:pt x="228" y="70"/>
                    </a:lnTo>
                    <a:lnTo>
                      <a:pt x="228" y="70"/>
                    </a:lnTo>
                    <a:lnTo>
                      <a:pt x="224" y="70"/>
                    </a:lnTo>
                    <a:lnTo>
                      <a:pt x="224" y="72"/>
                    </a:lnTo>
                    <a:lnTo>
                      <a:pt x="226" y="74"/>
                    </a:lnTo>
                    <a:lnTo>
                      <a:pt x="230" y="78"/>
                    </a:lnTo>
                    <a:lnTo>
                      <a:pt x="232" y="80"/>
                    </a:lnTo>
                    <a:lnTo>
                      <a:pt x="232" y="84"/>
                    </a:lnTo>
                    <a:lnTo>
                      <a:pt x="232" y="84"/>
                    </a:lnTo>
                    <a:lnTo>
                      <a:pt x="232" y="86"/>
                    </a:lnTo>
                    <a:lnTo>
                      <a:pt x="234" y="88"/>
                    </a:lnTo>
                    <a:lnTo>
                      <a:pt x="238" y="86"/>
                    </a:lnTo>
                    <a:lnTo>
                      <a:pt x="244" y="84"/>
                    </a:lnTo>
                    <a:lnTo>
                      <a:pt x="246" y="84"/>
                    </a:lnTo>
                    <a:lnTo>
                      <a:pt x="248" y="84"/>
                    </a:lnTo>
                    <a:lnTo>
                      <a:pt x="248" y="84"/>
                    </a:lnTo>
                    <a:lnTo>
                      <a:pt x="250" y="88"/>
                    </a:lnTo>
                    <a:lnTo>
                      <a:pt x="250" y="90"/>
                    </a:lnTo>
                    <a:lnTo>
                      <a:pt x="250" y="94"/>
                    </a:lnTo>
                    <a:lnTo>
                      <a:pt x="250" y="96"/>
                    </a:lnTo>
                    <a:lnTo>
                      <a:pt x="252" y="98"/>
                    </a:lnTo>
                    <a:lnTo>
                      <a:pt x="260" y="96"/>
                    </a:lnTo>
                    <a:lnTo>
                      <a:pt x="260" y="96"/>
                    </a:lnTo>
                    <a:lnTo>
                      <a:pt x="264" y="96"/>
                    </a:lnTo>
                    <a:lnTo>
                      <a:pt x="266" y="96"/>
                    </a:lnTo>
                    <a:lnTo>
                      <a:pt x="264" y="100"/>
                    </a:lnTo>
                    <a:lnTo>
                      <a:pt x="264" y="106"/>
                    </a:lnTo>
                    <a:lnTo>
                      <a:pt x="264" y="108"/>
                    </a:lnTo>
                    <a:lnTo>
                      <a:pt x="266" y="108"/>
                    </a:lnTo>
                    <a:lnTo>
                      <a:pt x="266" y="108"/>
                    </a:lnTo>
                    <a:lnTo>
                      <a:pt x="270" y="110"/>
                    </a:lnTo>
                    <a:lnTo>
                      <a:pt x="268" y="112"/>
                    </a:lnTo>
                    <a:lnTo>
                      <a:pt x="264" y="116"/>
                    </a:lnTo>
                    <a:lnTo>
                      <a:pt x="260" y="118"/>
                    </a:lnTo>
                    <a:lnTo>
                      <a:pt x="260" y="122"/>
                    </a:lnTo>
                    <a:lnTo>
                      <a:pt x="260" y="126"/>
                    </a:lnTo>
                    <a:lnTo>
                      <a:pt x="264" y="128"/>
                    </a:lnTo>
                    <a:lnTo>
                      <a:pt x="264" y="128"/>
                    </a:lnTo>
                    <a:lnTo>
                      <a:pt x="270" y="136"/>
                    </a:lnTo>
                    <a:lnTo>
                      <a:pt x="270" y="136"/>
                    </a:lnTo>
                    <a:lnTo>
                      <a:pt x="268" y="138"/>
                    </a:lnTo>
                    <a:lnTo>
                      <a:pt x="264" y="140"/>
                    </a:lnTo>
                    <a:lnTo>
                      <a:pt x="262" y="144"/>
                    </a:lnTo>
                    <a:lnTo>
                      <a:pt x="258" y="150"/>
                    </a:lnTo>
                    <a:lnTo>
                      <a:pt x="258" y="158"/>
                    </a:lnTo>
                    <a:lnTo>
                      <a:pt x="258" y="158"/>
                    </a:lnTo>
                    <a:lnTo>
                      <a:pt x="256" y="168"/>
                    </a:lnTo>
                    <a:lnTo>
                      <a:pt x="254" y="176"/>
                    </a:lnTo>
                    <a:lnTo>
                      <a:pt x="250" y="180"/>
                    </a:lnTo>
                    <a:lnTo>
                      <a:pt x="246" y="182"/>
                    </a:lnTo>
                    <a:lnTo>
                      <a:pt x="240" y="186"/>
                    </a:lnTo>
                    <a:lnTo>
                      <a:pt x="238" y="188"/>
                    </a:lnTo>
                    <a:lnTo>
                      <a:pt x="238" y="192"/>
                    </a:lnTo>
                    <a:lnTo>
                      <a:pt x="238" y="192"/>
                    </a:lnTo>
                    <a:lnTo>
                      <a:pt x="236" y="196"/>
                    </a:lnTo>
                    <a:lnTo>
                      <a:pt x="232" y="204"/>
                    </a:lnTo>
                    <a:lnTo>
                      <a:pt x="226" y="212"/>
                    </a:lnTo>
                    <a:lnTo>
                      <a:pt x="214" y="220"/>
                    </a:lnTo>
                    <a:lnTo>
                      <a:pt x="214" y="220"/>
                    </a:lnTo>
                    <a:lnTo>
                      <a:pt x="208" y="222"/>
                    </a:lnTo>
                    <a:lnTo>
                      <a:pt x="206" y="222"/>
                    </a:lnTo>
                    <a:lnTo>
                      <a:pt x="204" y="220"/>
                    </a:lnTo>
                    <a:lnTo>
                      <a:pt x="202" y="218"/>
                    </a:lnTo>
                    <a:lnTo>
                      <a:pt x="202" y="216"/>
                    </a:lnTo>
                    <a:lnTo>
                      <a:pt x="196" y="220"/>
                    </a:lnTo>
                    <a:lnTo>
                      <a:pt x="196" y="220"/>
                    </a:lnTo>
                    <a:lnTo>
                      <a:pt x="182" y="234"/>
                    </a:lnTo>
                    <a:lnTo>
                      <a:pt x="180" y="240"/>
                    </a:lnTo>
                    <a:lnTo>
                      <a:pt x="180" y="242"/>
                    </a:lnTo>
                    <a:lnTo>
                      <a:pt x="180" y="244"/>
                    </a:lnTo>
                    <a:lnTo>
                      <a:pt x="180" y="244"/>
                    </a:lnTo>
                    <a:lnTo>
                      <a:pt x="186" y="246"/>
                    </a:lnTo>
                    <a:lnTo>
                      <a:pt x="190" y="248"/>
                    </a:lnTo>
                    <a:lnTo>
                      <a:pt x="192" y="252"/>
                    </a:lnTo>
                    <a:lnTo>
                      <a:pt x="192" y="258"/>
                    </a:lnTo>
                    <a:lnTo>
                      <a:pt x="192" y="258"/>
                    </a:lnTo>
                    <a:lnTo>
                      <a:pt x="192" y="262"/>
                    </a:lnTo>
                    <a:lnTo>
                      <a:pt x="194" y="266"/>
                    </a:lnTo>
                    <a:lnTo>
                      <a:pt x="198" y="270"/>
                    </a:lnTo>
                    <a:lnTo>
                      <a:pt x="208" y="276"/>
                    </a:lnTo>
                    <a:lnTo>
                      <a:pt x="220" y="286"/>
                    </a:lnTo>
                    <a:lnTo>
                      <a:pt x="220" y="286"/>
                    </a:lnTo>
                    <a:lnTo>
                      <a:pt x="226" y="292"/>
                    </a:lnTo>
                    <a:lnTo>
                      <a:pt x="230" y="296"/>
                    </a:lnTo>
                    <a:lnTo>
                      <a:pt x="230" y="300"/>
                    </a:lnTo>
                    <a:lnTo>
                      <a:pt x="228" y="300"/>
                    </a:lnTo>
                    <a:lnTo>
                      <a:pt x="224" y="302"/>
                    </a:lnTo>
                    <a:lnTo>
                      <a:pt x="224" y="302"/>
                    </a:lnTo>
                    <a:lnTo>
                      <a:pt x="226" y="304"/>
                    </a:lnTo>
                    <a:lnTo>
                      <a:pt x="226" y="304"/>
                    </a:lnTo>
                    <a:lnTo>
                      <a:pt x="232" y="308"/>
                    </a:lnTo>
                    <a:lnTo>
                      <a:pt x="224" y="310"/>
                    </a:lnTo>
                    <a:lnTo>
                      <a:pt x="224" y="310"/>
                    </a:lnTo>
                    <a:lnTo>
                      <a:pt x="218" y="312"/>
                    </a:lnTo>
                    <a:lnTo>
                      <a:pt x="216" y="310"/>
                    </a:lnTo>
                    <a:lnTo>
                      <a:pt x="216" y="308"/>
                    </a:lnTo>
                    <a:lnTo>
                      <a:pt x="216" y="306"/>
                    </a:lnTo>
                    <a:lnTo>
                      <a:pt x="210" y="308"/>
                    </a:lnTo>
                    <a:lnTo>
                      <a:pt x="210" y="308"/>
                    </a:lnTo>
                    <a:lnTo>
                      <a:pt x="202" y="310"/>
                    </a:lnTo>
                    <a:lnTo>
                      <a:pt x="196" y="310"/>
                    </a:lnTo>
                    <a:lnTo>
                      <a:pt x="190" y="310"/>
                    </a:lnTo>
                    <a:lnTo>
                      <a:pt x="186" y="312"/>
                    </a:lnTo>
                    <a:lnTo>
                      <a:pt x="186" y="312"/>
                    </a:lnTo>
                    <a:lnTo>
                      <a:pt x="182" y="312"/>
                    </a:lnTo>
                    <a:lnTo>
                      <a:pt x="180" y="312"/>
                    </a:lnTo>
                    <a:lnTo>
                      <a:pt x="178" y="310"/>
                    </a:lnTo>
                    <a:lnTo>
                      <a:pt x="174" y="312"/>
                    </a:lnTo>
                    <a:lnTo>
                      <a:pt x="174" y="312"/>
                    </a:lnTo>
                    <a:lnTo>
                      <a:pt x="170" y="316"/>
                    </a:lnTo>
                    <a:lnTo>
                      <a:pt x="168" y="316"/>
                    </a:lnTo>
                    <a:lnTo>
                      <a:pt x="166" y="316"/>
                    </a:lnTo>
                    <a:lnTo>
                      <a:pt x="162" y="322"/>
                    </a:lnTo>
                    <a:lnTo>
                      <a:pt x="162" y="32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6" name="Oman">
                <a:extLst>
                  <a:ext uri="{FF2B5EF4-FFF2-40B4-BE49-F238E27FC236}">
                    <a16:creationId xmlns:a16="http://schemas.microsoft.com/office/drawing/2014/main" id="{3C019119-74BD-419C-9B57-9F4391E127AA}"/>
                  </a:ext>
                </a:extLst>
              </p:cNvPr>
              <p:cNvSpPr>
                <a:spLocks/>
              </p:cNvSpPr>
              <p:nvPr/>
            </p:nvSpPr>
            <p:spPr bwMode="auto">
              <a:xfrm>
                <a:off x="5578353" y="1696663"/>
                <a:ext cx="224462" cy="300207"/>
              </a:xfrm>
              <a:custGeom>
                <a:avLst/>
                <a:gdLst/>
                <a:ahLst/>
                <a:cxnLst>
                  <a:cxn ang="0">
                    <a:pos x="40" y="206"/>
                  </a:cxn>
                  <a:cxn ang="0">
                    <a:pos x="54" y="200"/>
                  </a:cxn>
                  <a:cxn ang="0">
                    <a:pos x="58" y="198"/>
                  </a:cxn>
                  <a:cxn ang="0">
                    <a:pos x="72" y="194"/>
                  </a:cxn>
                  <a:cxn ang="0">
                    <a:pos x="80" y="190"/>
                  </a:cxn>
                  <a:cxn ang="0">
                    <a:pos x="84" y="182"/>
                  </a:cxn>
                  <a:cxn ang="0">
                    <a:pos x="84" y="176"/>
                  </a:cxn>
                  <a:cxn ang="0">
                    <a:pos x="90" y="174"/>
                  </a:cxn>
                  <a:cxn ang="0">
                    <a:pos x="102" y="172"/>
                  </a:cxn>
                  <a:cxn ang="0">
                    <a:pos x="108" y="166"/>
                  </a:cxn>
                  <a:cxn ang="0">
                    <a:pos x="108" y="162"/>
                  </a:cxn>
                  <a:cxn ang="0">
                    <a:pos x="110" y="150"/>
                  </a:cxn>
                  <a:cxn ang="0">
                    <a:pos x="120" y="144"/>
                  </a:cxn>
                  <a:cxn ang="0">
                    <a:pos x="126" y="144"/>
                  </a:cxn>
                  <a:cxn ang="0">
                    <a:pos x="134" y="146"/>
                  </a:cxn>
                  <a:cxn ang="0">
                    <a:pos x="128" y="132"/>
                  </a:cxn>
                  <a:cxn ang="0">
                    <a:pos x="128" y="126"/>
                  </a:cxn>
                  <a:cxn ang="0">
                    <a:pos x="130" y="108"/>
                  </a:cxn>
                  <a:cxn ang="0">
                    <a:pos x="136" y="100"/>
                  </a:cxn>
                  <a:cxn ang="0">
                    <a:pos x="136" y="100"/>
                  </a:cxn>
                  <a:cxn ang="0">
                    <a:pos x="142" y="98"/>
                  </a:cxn>
                  <a:cxn ang="0">
                    <a:pos x="150" y="74"/>
                  </a:cxn>
                  <a:cxn ang="0">
                    <a:pos x="154" y="66"/>
                  </a:cxn>
                  <a:cxn ang="0">
                    <a:pos x="156" y="62"/>
                  </a:cxn>
                  <a:cxn ang="0">
                    <a:pos x="152" y="60"/>
                  </a:cxn>
                  <a:cxn ang="0">
                    <a:pos x="150" y="58"/>
                  </a:cxn>
                  <a:cxn ang="0">
                    <a:pos x="144" y="52"/>
                  </a:cxn>
                  <a:cxn ang="0">
                    <a:pos x="142" y="46"/>
                  </a:cxn>
                  <a:cxn ang="0">
                    <a:pos x="140" y="40"/>
                  </a:cxn>
                  <a:cxn ang="0">
                    <a:pos x="136" y="36"/>
                  </a:cxn>
                  <a:cxn ang="0">
                    <a:pos x="132" y="34"/>
                  </a:cxn>
                  <a:cxn ang="0">
                    <a:pos x="128" y="34"/>
                  </a:cxn>
                  <a:cxn ang="0">
                    <a:pos x="122" y="30"/>
                  </a:cxn>
                  <a:cxn ang="0">
                    <a:pos x="106" y="22"/>
                  </a:cxn>
                  <a:cxn ang="0">
                    <a:pos x="96" y="14"/>
                  </a:cxn>
                  <a:cxn ang="0">
                    <a:pos x="96" y="12"/>
                  </a:cxn>
                  <a:cxn ang="0">
                    <a:pos x="86" y="6"/>
                  </a:cxn>
                  <a:cxn ang="0">
                    <a:pos x="82" y="0"/>
                  </a:cxn>
                  <a:cxn ang="0">
                    <a:pos x="78" y="2"/>
                  </a:cxn>
                  <a:cxn ang="0">
                    <a:pos x="70" y="4"/>
                  </a:cxn>
                  <a:cxn ang="0">
                    <a:pos x="68" y="12"/>
                  </a:cxn>
                  <a:cxn ang="0">
                    <a:pos x="68" y="20"/>
                  </a:cxn>
                  <a:cxn ang="0">
                    <a:pos x="74" y="26"/>
                  </a:cxn>
                  <a:cxn ang="0">
                    <a:pos x="74" y="28"/>
                  </a:cxn>
                  <a:cxn ang="0">
                    <a:pos x="68" y="32"/>
                  </a:cxn>
                  <a:cxn ang="0">
                    <a:pos x="60" y="36"/>
                  </a:cxn>
                  <a:cxn ang="0">
                    <a:pos x="60" y="36"/>
                  </a:cxn>
                  <a:cxn ang="0">
                    <a:pos x="64" y="42"/>
                  </a:cxn>
                  <a:cxn ang="0">
                    <a:pos x="64" y="46"/>
                  </a:cxn>
                  <a:cxn ang="0">
                    <a:pos x="58" y="54"/>
                  </a:cxn>
                  <a:cxn ang="0">
                    <a:pos x="56" y="64"/>
                  </a:cxn>
                  <a:cxn ang="0">
                    <a:pos x="70" y="76"/>
                  </a:cxn>
                  <a:cxn ang="0">
                    <a:pos x="0" y="154"/>
                  </a:cxn>
                  <a:cxn ang="0">
                    <a:pos x="0" y="164"/>
                  </a:cxn>
                  <a:cxn ang="0">
                    <a:pos x="4" y="176"/>
                  </a:cxn>
                  <a:cxn ang="0">
                    <a:pos x="18" y="184"/>
                  </a:cxn>
                  <a:cxn ang="0">
                    <a:pos x="28" y="188"/>
                  </a:cxn>
                  <a:cxn ang="0">
                    <a:pos x="34" y="192"/>
                  </a:cxn>
                  <a:cxn ang="0">
                    <a:pos x="30" y="198"/>
                  </a:cxn>
                  <a:cxn ang="0">
                    <a:pos x="34" y="204"/>
                  </a:cxn>
                  <a:cxn ang="0">
                    <a:pos x="40" y="206"/>
                  </a:cxn>
                </a:cxnLst>
                <a:rect l="0" t="0" r="r" b="b"/>
                <a:pathLst>
                  <a:path w="156" h="206">
                    <a:moveTo>
                      <a:pt x="40" y="206"/>
                    </a:moveTo>
                    <a:lnTo>
                      <a:pt x="40" y="206"/>
                    </a:lnTo>
                    <a:lnTo>
                      <a:pt x="46" y="204"/>
                    </a:lnTo>
                    <a:lnTo>
                      <a:pt x="54" y="200"/>
                    </a:lnTo>
                    <a:lnTo>
                      <a:pt x="54" y="200"/>
                    </a:lnTo>
                    <a:lnTo>
                      <a:pt x="58" y="198"/>
                    </a:lnTo>
                    <a:lnTo>
                      <a:pt x="66" y="196"/>
                    </a:lnTo>
                    <a:lnTo>
                      <a:pt x="72" y="194"/>
                    </a:lnTo>
                    <a:lnTo>
                      <a:pt x="80" y="190"/>
                    </a:lnTo>
                    <a:lnTo>
                      <a:pt x="80" y="190"/>
                    </a:lnTo>
                    <a:lnTo>
                      <a:pt x="84" y="184"/>
                    </a:lnTo>
                    <a:lnTo>
                      <a:pt x="84" y="182"/>
                    </a:lnTo>
                    <a:lnTo>
                      <a:pt x="84" y="180"/>
                    </a:lnTo>
                    <a:lnTo>
                      <a:pt x="84" y="176"/>
                    </a:lnTo>
                    <a:lnTo>
                      <a:pt x="84" y="176"/>
                    </a:lnTo>
                    <a:lnTo>
                      <a:pt x="90" y="174"/>
                    </a:lnTo>
                    <a:lnTo>
                      <a:pt x="98" y="172"/>
                    </a:lnTo>
                    <a:lnTo>
                      <a:pt x="102" y="172"/>
                    </a:lnTo>
                    <a:lnTo>
                      <a:pt x="106" y="170"/>
                    </a:lnTo>
                    <a:lnTo>
                      <a:pt x="108" y="166"/>
                    </a:lnTo>
                    <a:lnTo>
                      <a:pt x="108" y="162"/>
                    </a:lnTo>
                    <a:lnTo>
                      <a:pt x="108" y="162"/>
                    </a:lnTo>
                    <a:lnTo>
                      <a:pt x="108" y="156"/>
                    </a:lnTo>
                    <a:lnTo>
                      <a:pt x="110" y="150"/>
                    </a:lnTo>
                    <a:lnTo>
                      <a:pt x="116" y="144"/>
                    </a:lnTo>
                    <a:lnTo>
                      <a:pt x="120" y="144"/>
                    </a:lnTo>
                    <a:lnTo>
                      <a:pt x="126" y="144"/>
                    </a:lnTo>
                    <a:lnTo>
                      <a:pt x="126" y="144"/>
                    </a:lnTo>
                    <a:lnTo>
                      <a:pt x="132" y="146"/>
                    </a:lnTo>
                    <a:lnTo>
                      <a:pt x="134" y="146"/>
                    </a:lnTo>
                    <a:lnTo>
                      <a:pt x="134" y="144"/>
                    </a:lnTo>
                    <a:lnTo>
                      <a:pt x="128" y="132"/>
                    </a:lnTo>
                    <a:lnTo>
                      <a:pt x="128" y="132"/>
                    </a:lnTo>
                    <a:lnTo>
                      <a:pt x="128" y="126"/>
                    </a:lnTo>
                    <a:lnTo>
                      <a:pt x="126" y="120"/>
                    </a:lnTo>
                    <a:lnTo>
                      <a:pt x="130" y="108"/>
                    </a:lnTo>
                    <a:lnTo>
                      <a:pt x="134" y="100"/>
                    </a:lnTo>
                    <a:lnTo>
                      <a:pt x="136" y="100"/>
                    </a:lnTo>
                    <a:lnTo>
                      <a:pt x="136" y="100"/>
                    </a:lnTo>
                    <a:lnTo>
                      <a:pt x="136" y="100"/>
                    </a:lnTo>
                    <a:lnTo>
                      <a:pt x="140" y="102"/>
                    </a:lnTo>
                    <a:lnTo>
                      <a:pt x="142" y="98"/>
                    </a:lnTo>
                    <a:lnTo>
                      <a:pt x="146" y="88"/>
                    </a:lnTo>
                    <a:lnTo>
                      <a:pt x="150" y="74"/>
                    </a:lnTo>
                    <a:lnTo>
                      <a:pt x="154" y="66"/>
                    </a:lnTo>
                    <a:lnTo>
                      <a:pt x="154" y="66"/>
                    </a:lnTo>
                    <a:lnTo>
                      <a:pt x="156" y="64"/>
                    </a:lnTo>
                    <a:lnTo>
                      <a:pt x="156" y="62"/>
                    </a:lnTo>
                    <a:lnTo>
                      <a:pt x="154" y="60"/>
                    </a:lnTo>
                    <a:lnTo>
                      <a:pt x="152" y="60"/>
                    </a:lnTo>
                    <a:lnTo>
                      <a:pt x="152" y="60"/>
                    </a:lnTo>
                    <a:lnTo>
                      <a:pt x="150" y="58"/>
                    </a:lnTo>
                    <a:lnTo>
                      <a:pt x="146" y="56"/>
                    </a:lnTo>
                    <a:lnTo>
                      <a:pt x="144" y="52"/>
                    </a:lnTo>
                    <a:lnTo>
                      <a:pt x="142" y="46"/>
                    </a:lnTo>
                    <a:lnTo>
                      <a:pt x="142" y="46"/>
                    </a:lnTo>
                    <a:lnTo>
                      <a:pt x="140" y="40"/>
                    </a:lnTo>
                    <a:lnTo>
                      <a:pt x="140" y="40"/>
                    </a:lnTo>
                    <a:lnTo>
                      <a:pt x="138" y="40"/>
                    </a:lnTo>
                    <a:lnTo>
                      <a:pt x="136" y="36"/>
                    </a:lnTo>
                    <a:lnTo>
                      <a:pt x="136" y="36"/>
                    </a:lnTo>
                    <a:lnTo>
                      <a:pt x="132" y="34"/>
                    </a:lnTo>
                    <a:lnTo>
                      <a:pt x="130" y="34"/>
                    </a:lnTo>
                    <a:lnTo>
                      <a:pt x="128" y="34"/>
                    </a:lnTo>
                    <a:lnTo>
                      <a:pt x="122" y="30"/>
                    </a:lnTo>
                    <a:lnTo>
                      <a:pt x="122" y="30"/>
                    </a:lnTo>
                    <a:lnTo>
                      <a:pt x="114" y="26"/>
                    </a:lnTo>
                    <a:lnTo>
                      <a:pt x="106" y="22"/>
                    </a:lnTo>
                    <a:lnTo>
                      <a:pt x="100" y="18"/>
                    </a:lnTo>
                    <a:lnTo>
                      <a:pt x="96" y="14"/>
                    </a:lnTo>
                    <a:lnTo>
                      <a:pt x="96" y="14"/>
                    </a:lnTo>
                    <a:lnTo>
                      <a:pt x="96" y="12"/>
                    </a:lnTo>
                    <a:lnTo>
                      <a:pt x="92" y="8"/>
                    </a:lnTo>
                    <a:lnTo>
                      <a:pt x="86" y="6"/>
                    </a:lnTo>
                    <a:lnTo>
                      <a:pt x="82" y="0"/>
                    </a:lnTo>
                    <a:lnTo>
                      <a:pt x="82" y="0"/>
                    </a:lnTo>
                    <a:lnTo>
                      <a:pt x="80" y="2"/>
                    </a:lnTo>
                    <a:lnTo>
                      <a:pt x="78" y="2"/>
                    </a:lnTo>
                    <a:lnTo>
                      <a:pt x="74" y="2"/>
                    </a:lnTo>
                    <a:lnTo>
                      <a:pt x="70" y="4"/>
                    </a:lnTo>
                    <a:lnTo>
                      <a:pt x="68" y="8"/>
                    </a:lnTo>
                    <a:lnTo>
                      <a:pt x="68" y="12"/>
                    </a:lnTo>
                    <a:lnTo>
                      <a:pt x="68" y="12"/>
                    </a:lnTo>
                    <a:lnTo>
                      <a:pt x="68" y="20"/>
                    </a:lnTo>
                    <a:lnTo>
                      <a:pt x="72" y="24"/>
                    </a:lnTo>
                    <a:lnTo>
                      <a:pt x="74" y="26"/>
                    </a:lnTo>
                    <a:lnTo>
                      <a:pt x="74" y="28"/>
                    </a:lnTo>
                    <a:lnTo>
                      <a:pt x="74" y="28"/>
                    </a:lnTo>
                    <a:lnTo>
                      <a:pt x="70" y="32"/>
                    </a:lnTo>
                    <a:lnTo>
                      <a:pt x="68" y="32"/>
                    </a:lnTo>
                    <a:lnTo>
                      <a:pt x="64" y="32"/>
                    </a:lnTo>
                    <a:lnTo>
                      <a:pt x="60" y="36"/>
                    </a:lnTo>
                    <a:lnTo>
                      <a:pt x="60" y="36"/>
                    </a:lnTo>
                    <a:lnTo>
                      <a:pt x="60" y="36"/>
                    </a:lnTo>
                    <a:lnTo>
                      <a:pt x="62" y="38"/>
                    </a:lnTo>
                    <a:lnTo>
                      <a:pt x="64" y="42"/>
                    </a:lnTo>
                    <a:lnTo>
                      <a:pt x="64" y="46"/>
                    </a:lnTo>
                    <a:lnTo>
                      <a:pt x="64" y="46"/>
                    </a:lnTo>
                    <a:lnTo>
                      <a:pt x="60" y="52"/>
                    </a:lnTo>
                    <a:lnTo>
                      <a:pt x="58" y="54"/>
                    </a:lnTo>
                    <a:lnTo>
                      <a:pt x="56" y="56"/>
                    </a:lnTo>
                    <a:lnTo>
                      <a:pt x="56" y="64"/>
                    </a:lnTo>
                    <a:lnTo>
                      <a:pt x="56" y="64"/>
                    </a:lnTo>
                    <a:lnTo>
                      <a:pt x="70" y="76"/>
                    </a:lnTo>
                    <a:lnTo>
                      <a:pt x="60" y="126"/>
                    </a:lnTo>
                    <a:lnTo>
                      <a:pt x="0" y="154"/>
                    </a:lnTo>
                    <a:lnTo>
                      <a:pt x="0" y="154"/>
                    </a:lnTo>
                    <a:lnTo>
                      <a:pt x="0" y="164"/>
                    </a:lnTo>
                    <a:lnTo>
                      <a:pt x="2" y="172"/>
                    </a:lnTo>
                    <a:lnTo>
                      <a:pt x="4" y="176"/>
                    </a:lnTo>
                    <a:lnTo>
                      <a:pt x="10" y="180"/>
                    </a:lnTo>
                    <a:lnTo>
                      <a:pt x="18" y="184"/>
                    </a:lnTo>
                    <a:lnTo>
                      <a:pt x="28" y="188"/>
                    </a:lnTo>
                    <a:lnTo>
                      <a:pt x="28" y="188"/>
                    </a:lnTo>
                    <a:lnTo>
                      <a:pt x="32" y="190"/>
                    </a:lnTo>
                    <a:lnTo>
                      <a:pt x="34" y="192"/>
                    </a:lnTo>
                    <a:lnTo>
                      <a:pt x="32" y="196"/>
                    </a:lnTo>
                    <a:lnTo>
                      <a:pt x="30" y="198"/>
                    </a:lnTo>
                    <a:lnTo>
                      <a:pt x="30" y="202"/>
                    </a:lnTo>
                    <a:lnTo>
                      <a:pt x="34" y="204"/>
                    </a:lnTo>
                    <a:lnTo>
                      <a:pt x="40" y="206"/>
                    </a:lnTo>
                    <a:lnTo>
                      <a:pt x="40" y="20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7" name="Freeform 175">
                <a:extLst>
                  <a:ext uri="{FF2B5EF4-FFF2-40B4-BE49-F238E27FC236}">
                    <a16:creationId xmlns:a16="http://schemas.microsoft.com/office/drawing/2014/main" id="{34731E8D-B692-4F6D-8C19-2E434AC9AD68}"/>
                  </a:ext>
                </a:extLst>
              </p:cNvPr>
              <p:cNvSpPr>
                <a:spLocks/>
              </p:cNvSpPr>
              <p:nvPr/>
            </p:nvSpPr>
            <p:spPr bwMode="auto">
              <a:xfrm>
                <a:off x="6620085" y="1562590"/>
                <a:ext cx="97843" cy="46633"/>
              </a:xfrm>
              <a:custGeom>
                <a:avLst/>
                <a:gdLst/>
                <a:ahLst/>
                <a:cxnLst>
                  <a:cxn ang="0">
                    <a:pos x="0" y="22"/>
                  </a:cxn>
                  <a:cxn ang="0">
                    <a:pos x="0" y="22"/>
                  </a:cxn>
                  <a:cxn ang="0">
                    <a:pos x="4" y="10"/>
                  </a:cxn>
                  <a:cxn ang="0">
                    <a:pos x="8" y="4"/>
                  </a:cxn>
                  <a:cxn ang="0">
                    <a:pos x="14" y="0"/>
                  </a:cxn>
                  <a:cxn ang="0">
                    <a:pos x="22" y="0"/>
                  </a:cxn>
                  <a:cxn ang="0">
                    <a:pos x="22" y="0"/>
                  </a:cxn>
                  <a:cxn ang="0">
                    <a:pos x="32" y="0"/>
                  </a:cxn>
                  <a:cxn ang="0">
                    <a:pos x="38" y="2"/>
                  </a:cxn>
                  <a:cxn ang="0">
                    <a:pos x="42" y="4"/>
                  </a:cxn>
                  <a:cxn ang="0">
                    <a:pos x="46" y="6"/>
                  </a:cxn>
                  <a:cxn ang="0">
                    <a:pos x="46" y="6"/>
                  </a:cxn>
                  <a:cxn ang="0">
                    <a:pos x="48" y="8"/>
                  </a:cxn>
                  <a:cxn ang="0">
                    <a:pos x="50" y="6"/>
                  </a:cxn>
                  <a:cxn ang="0">
                    <a:pos x="50" y="6"/>
                  </a:cxn>
                  <a:cxn ang="0">
                    <a:pos x="52" y="10"/>
                  </a:cxn>
                  <a:cxn ang="0">
                    <a:pos x="54" y="12"/>
                  </a:cxn>
                  <a:cxn ang="0">
                    <a:pos x="64" y="12"/>
                  </a:cxn>
                  <a:cxn ang="0">
                    <a:pos x="64" y="12"/>
                  </a:cxn>
                  <a:cxn ang="0">
                    <a:pos x="66" y="14"/>
                  </a:cxn>
                  <a:cxn ang="0">
                    <a:pos x="68" y="18"/>
                  </a:cxn>
                  <a:cxn ang="0">
                    <a:pos x="68" y="28"/>
                  </a:cxn>
                  <a:cxn ang="0">
                    <a:pos x="68" y="28"/>
                  </a:cxn>
                  <a:cxn ang="0">
                    <a:pos x="68" y="28"/>
                  </a:cxn>
                  <a:cxn ang="0">
                    <a:pos x="66" y="30"/>
                  </a:cxn>
                  <a:cxn ang="0">
                    <a:pos x="58" y="28"/>
                  </a:cxn>
                  <a:cxn ang="0">
                    <a:pos x="50" y="28"/>
                  </a:cxn>
                  <a:cxn ang="0">
                    <a:pos x="42" y="30"/>
                  </a:cxn>
                  <a:cxn ang="0">
                    <a:pos x="42" y="30"/>
                  </a:cxn>
                  <a:cxn ang="0">
                    <a:pos x="38" y="32"/>
                  </a:cxn>
                  <a:cxn ang="0">
                    <a:pos x="32" y="32"/>
                  </a:cxn>
                  <a:cxn ang="0">
                    <a:pos x="28" y="30"/>
                  </a:cxn>
                  <a:cxn ang="0">
                    <a:pos x="24" y="26"/>
                  </a:cxn>
                  <a:cxn ang="0">
                    <a:pos x="24" y="26"/>
                  </a:cxn>
                  <a:cxn ang="0">
                    <a:pos x="20" y="24"/>
                  </a:cxn>
                  <a:cxn ang="0">
                    <a:pos x="12" y="24"/>
                  </a:cxn>
                  <a:cxn ang="0">
                    <a:pos x="6" y="24"/>
                  </a:cxn>
                  <a:cxn ang="0">
                    <a:pos x="0" y="22"/>
                  </a:cxn>
                  <a:cxn ang="0">
                    <a:pos x="0" y="22"/>
                  </a:cxn>
                </a:cxnLst>
                <a:rect l="0" t="0" r="r" b="b"/>
                <a:pathLst>
                  <a:path w="68" h="32">
                    <a:moveTo>
                      <a:pt x="0" y="22"/>
                    </a:moveTo>
                    <a:lnTo>
                      <a:pt x="0" y="22"/>
                    </a:lnTo>
                    <a:lnTo>
                      <a:pt x="4" y="10"/>
                    </a:lnTo>
                    <a:lnTo>
                      <a:pt x="8" y="4"/>
                    </a:lnTo>
                    <a:lnTo>
                      <a:pt x="14" y="0"/>
                    </a:lnTo>
                    <a:lnTo>
                      <a:pt x="22" y="0"/>
                    </a:lnTo>
                    <a:lnTo>
                      <a:pt x="22" y="0"/>
                    </a:lnTo>
                    <a:lnTo>
                      <a:pt x="32" y="0"/>
                    </a:lnTo>
                    <a:lnTo>
                      <a:pt x="38" y="2"/>
                    </a:lnTo>
                    <a:lnTo>
                      <a:pt x="42" y="4"/>
                    </a:lnTo>
                    <a:lnTo>
                      <a:pt x="46" y="6"/>
                    </a:lnTo>
                    <a:lnTo>
                      <a:pt x="46" y="6"/>
                    </a:lnTo>
                    <a:lnTo>
                      <a:pt x="48" y="8"/>
                    </a:lnTo>
                    <a:lnTo>
                      <a:pt x="50" y="6"/>
                    </a:lnTo>
                    <a:lnTo>
                      <a:pt x="50" y="6"/>
                    </a:lnTo>
                    <a:lnTo>
                      <a:pt x="52" y="10"/>
                    </a:lnTo>
                    <a:lnTo>
                      <a:pt x="54" y="12"/>
                    </a:lnTo>
                    <a:lnTo>
                      <a:pt x="64" y="12"/>
                    </a:lnTo>
                    <a:lnTo>
                      <a:pt x="64" y="12"/>
                    </a:lnTo>
                    <a:lnTo>
                      <a:pt x="66" y="14"/>
                    </a:lnTo>
                    <a:lnTo>
                      <a:pt x="68" y="18"/>
                    </a:lnTo>
                    <a:lnTo>
                      <a:pt x="68" y="28"/>
                    </a:lnTo>
                    <a:lnTo>
                      <a:pt x="68" y="28"/>
                    </a:lnTo>
                    <a:lnTo>
                      <a:pt x="68" y="28"/>
                    </a:lnTo>
                    <a:lnTo>
                      <a:pt x="66" y="30"/>
                    </a:lnTo>
                    <a:lnTo>
                      <a:pt x="58" y="28"/>
                    </a:lnTo>
                    <a:lnTo>
                      <a:pt x="50" y="28"/>
                    </a:lnTo>
                    <a:lnTo>
                      <a:pt x="42" y="30"/>
                    </a:lnTo>
                    <a:lnTo>
                      <a:pt x="42" y="30"/>
                    </a:lnTo>
                    <a:lnTo>
                      <a:pt x="38" y="32"/>
                    </a:lnTo>
                    <a:lnTo>
                      <a:pt x="32" y="32"/>
                    </a:lnTo>
                    <a:lnTo>
                      <a:pt x="28" y="30"/>
                    </a:lnTo>
                    <a:lnTo>
                      <a:pt x="24" y="26"/>
                    </a:lnTo>
                    <a:lnTo>
                      <a:pt x="24" y="26"/>
                    </a:lnTo>
                    <a:lnTo>
                      <a:pt x="20" y="24"/>
                    </a:lnTo>
                    <a:lnTo>
                      <a:pt x="12" y="24"/>
                    </a:lnTo>
                    <a:lnTo>
                      <a:pt x="6" y="24"/>
                    </a:lnTo>
                    <a:lnTo>
                      <a:pt x="0" y="22"/>
                    </a:lnTo>
                    <a:lnTo>
                      <a:pt x="0" y="2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8" name="Freeform 176">
                <a:extLst>
                  <a:ext uri="{FF2B5EF4-FFF2-40B4-BE49-F238E27FC236}">
                    <a16:creationId xmlns:a16="http://schemas.microsoft.com/office/drawing/2014/main" id="{4577C254-8889-4D4A-B49E-EB24304C04C0}"/>
                  </a:ext>
                </a:extLst>
              </p:cNvPr>
              <p:cNvSpPr>
                <a:spLocks/>
              </p:cNvSpPr>
              <p:nvPr/>
            </p:nvSpPr>
            <p:spPr bwMode="auto">
              <a:xfrm>
                <a:off x="6346704" y="1515955"/>
                <a:ext cx="256117" cy="134072"/>
              </a:xfrm>
              <a:custGeom>
                <a:avLst/>
                <a:gdLst/>
                <a:ahLst/>
                <a:cxnLst>
                  <a:cxn ang="0">
                    <a:pos x="24" y="0"/>
                  </a:cxn>
                  <a:cxn ang="0">
                    <a:pos x="36" y="2"/>
                  </a:cxn>
                  <a:cxn ang="0">
                    <a:pos x="48" y="6"/>
                  </a:cxn>
                  <a:cxn ang="0">
                    <a:pos x="52" y="8"/>
                  </a:cxn>
                  <a:cxn ang="0">
                    <a:pos x="58" y="6"/>
                  </a:cxn>
                  <a:cxn ang="0">
                    <a:pos x="70" y="8"/>
                  </a:cxn>
                  <a:cxn ang="0">
                    <a:pos x="76" y="12"/>
                  </a:cxn>
                  <a:cxn ang="0">
                    <a:pos x="100" y="26"/>
                  </a:cxn>
                  <a:cxn ang="0">
                    <a:pos x="110" y="30"/>
                  </a:cxn>
                  <a:cxn ang="0">
                    <a:pos x="112" y="34"/>
                  </a:cxn>
                  <a:cxn ang="0">
                    <a:pos x="118" y="34"/>
                  </a:cxn>
                  <a:cxn ang="0">
                    <a:pos x="126" y="36"/>
                  </a:cxn>
                  <a:cxn ang="0">
                    <a:pos x="128" y="42"/>
                  </a:cxn>
                  <a:cxn ang="0">
                    <a:pos x="132" y="42"/>
                  </a:cxn>
                  <a:cxn ang="0">
                    <a:pos x="156" y="40"/>
                  </a:cxn>
                  <a:cxn ang="0">
                    <a:pos x="176" y="46"/>
                  </a:cxn>
                  <a:cxn ang="0">
                    <a:pos x="178" y="50"/>
                  </a:cxn>
                  <a:cxn ang="0">
                    <a:pos x="172" y="60"/>
                  </a:cxn>
                  <a:cxn ang="0">
                    <a:pos x="164" y="70"/>
                  </a:cxn>
                  <a:cxn ang="0">
                    <a:pos x="166" y="72"/>
                  </a:cxn>
                  <a:cxn ang="0">
                    <a:pos x="168" y="84"/>
                  </a:cxn>
                  <a:cxn ang="0">
                    <a:pos x="164" y="92"/>
                  </a:cxn>
                  <a:cxn ang="0">
                    <a:pos x="156" y="92"/>
                  </a:cxn>
                  <a:cxn ang="0">
                    <a:pos x="150" y="92"/>
                  </a:cxn>
                  <a:cxn ang="0">
                    <a:pos x="146" y="92"/>
                  </a:cxn>
                  <a:cxn ang="0">
                    <a:pos x="138" y="90"/>
                  </a:cxn>
                  <a:cxn ang="0">
                    <a:pos x="128" y="88"/>
                  </a:cxn>
                  <a:cxn ang="0">
                    <a:pos x="122" y="88"/>
                  </a:cxn>
                  <a:cxn ang="0">
                    <a:pos x="116" y="82"/>
                  </a:cxn>
                  <a:cxn ang="0">
                    <a:pos x="112" y="82"/>
                  </a:cxn>
                  <a:cxn ang="0">
                    <a:pos x="110" y="80"/>
                  </a:cxn>
                  <a:cxn ang="0">
                    <a:pos x="102" y="72"/>
                  </a:cxn>
                  <a:cxn ang="0">
                    <a:pos x="84" y="66"/>
                  </a:cxn>
                  <a:cxn ang="0">
                    <a:pos x="76" y="66"/>
                  </a:cxn>
                  <a:cxn ang="0">
                    <a:pos x="74" y="68"/>
                  </a:cxn>
                  <a:cxn ang="0">
                    <a:pos x="70" y="68"/>
                  </a:cxn>
                  <a:cxn ang="0">
                    <a:pos x="58" y="66"/>
                  </a:cxn>
                  <a:cxn ang="0">
                    <a:pos x="54" y="64"/>
                  </a:cxn>
                  <a:cxn ang="0">
                    <a:pos x="54" y="60"/>
                  </a:cxn>
                  <a:cxn ang="0">
                    <a:pos x="40" y="56"/>
                  </a:cxn>
                  <a:cxn ang="0">
                    <a:pos x="24" y="46"/>
                  </a:cxn>
                  <a:cxn ang="0">
                    <a:pos x="20" y="42"/>
                  </a:cxn>
                  <a:cxn ang="0">
                    <a:pos x="10" y="42"/>
                  </a:cxn>
                  <a:cxn ang="0">
                    <a:pos x="4" y="38"/>
                  </a:cxn>
                  <a:cxn ang="0">
                    <a:pos x="2" y="32"/>
                  </a:cxn>
                  <a:cxn ang="0">
                    <a:pos x="14" y="22"/>
                  </a:cxn>
                  <a:cxn ang="0">
                    <a:pos x="18" y="16"/>
                  </a:cxn>
                  <a:cxn ang="0">
                    <a:pos x="16" y="12"/>
                  </a:cxn>
                  <a:cxn ang="0">
                    <a:pos x="18" y="10"/>
                  </a:cxn>
                  <a:cxn ang="0">
                    <a:pos x="24" y="0"/>
                  </a:cxn>
                </a:cxnLst>
                <a:rect l="0" t="0" r="r" b="b"/>
                <a:pathLst>
                  <a:path w="178" h="92">
                    <a:moveTo>
                      <a:pt x="24" y="0"/>
                    </a:moveTo>
                    <a:lnTo>
                      <a:pt x="24" y="0"/>
                    </a:lnTo>
                    <a:lnTo>
                      <a:pt x="30" y="2"/>
                    </a:lnTo>
                    <a:lnTo>
                      <a:pt x="36" y="2"/>
                    </a:lnTo>
                    <a:lnTo>
                      <a:pt x="42" y="2"/>
                    </a:lnTo>
                    <a:lnTo>
                      <a:pt x="48" y="6"/>
                    </a:lnTo>
                    <a:lnTo>
                      <a:pt x="48" y="6"/>
                    </a:lnTo>
                    <a:lnTo>
                      <a:pt x="52" y="8"/>
                    </a:lnTo>
                    <a:lnTo>
                      <a:pt x="54" y="8"/>
                    </a:lnTo>
                    <a:lnTo>
                      <a:pt x="58" y="6"/>
                    </a:lnTo>
                    <a:lnTo>
                      <a:pt x="64" y="6"/>
                    </a:lnTo>
                    <a:lnTo>
                      <a:pt x="70" y="8"/>
                    </a:lnTo>
                    <a:lnTo>
                      <a:pt x="76" y="12"/>
                    </a:lnTo>
                    <a:lnTo>
                      <a:pt x="76" y="12"/>
                    </a:lnTo>
                    <a:lnTo>
                      <a:pt x="92" y="22"/>
                    </a:lnTo>
                    <a:lnTo>
                      <a:pt x="100" y="26"/>
                    </a:lnTo>
                    <a:lnTo>
                      <a:pt x="106" y="26"/>
                    </a:lnTo>
                    <a:lnTo>
                      <a:pt x="110" y="30"/>
                    </a:lnTo>
                    <a:lnTo>
                      <a:pt x="110" y="30"/>
                    </a:lnTo>
                    <a:lnTo>
                      <a:pt x="112" y="34"/>
                    </a:lnTo>
                    <a:lnTo>
                      <a:pt x="114" y="36"/>
                    </a:lnTo>
                    <a:lnTo>
                      <a:pt x="118" y="34"/>
                    </a:lnTo>
                    <a:lnTo>
                      <a:pt x="124" y="34"/>
                    </a:lnTo>
                    <a:lnTo>
                      <a:pt x="126" y="36"/>
                    </a:lnTo>
                    <a:lnTo>
                      <a:pt x="128" y="42"/>
                    </a:lnTo>
                    <a:lnTo>
                      <a:pt x="128" y="42"/>
                    </a:lnTo>
                    <a:lnTo>
                      <a:pt x="130" y="42"/>
                    </a:lnTo>
                    <a:lnTo>
                      <a:pt x="132" y="42"/>
                    </a:lnTo>
                    <a:lnTo>
                      <a:pt x="140" y="40"/>
                    </a:lnTo>
                    <a:lnTo>
                      <a:pt x="156" y="40"/>
                    </a:lnTo>
                    <a:lnTo>
                      <a:pt x="164" y="42"/>
                    </a:lnTo>
                    <a:lnTo>
                      <a:pt x="176" y="46"/>
                    </a:lnTo>
                    <a:lnTo>
                      <a:pt x="176" y="46"/>
                    </a:lnTo>
                    <a:lnTo>
                      <a:pt x="178" y="50"/>
                    </a:lnTo>
                    <a:lnTo>
                      <a:pt x="178" y="54"/>
                    </a:lnTo>
                    <a:lnTo>
                      <a:pt x="172" y="60"/>
                    </a:lnTo>
                    <a:lnTo>
                      <a:pt x="166" y="66"/>
                    </a:lnTo>
                    <a:lnTo>
                      <a:pt x="164" y="70"/>
                    </a:lnTo>
                    <a:lnTo>
                      <a:pt x="166" y="72"/>
                    </a:lnTo>
                    <a:lnTo>
                      <a:pt x="166" y="72"/>
                    </a:lnTo>
                    <a:lnTo>
                      <a:pt x="168" y="78"/>
                    </a:lnTo>
                    <a:lnTo>
                      <a:pt x="168" y="84"/>
                    </a:lnTo>
                    <a:lnTo>
                      <a:pt x="166" y="88"/>
                    </a:lnTo>
                    <a:lnTo>
                      <a:pt x="164" y="92"/>
                    </a:lnTo>
                    <a:lnTo>
                      <a:pt x="164" y="92"/>
                    </a:lnTo>
                    <a:lnTo>
                      <a:pt x="156" y="92"/>
                    </a:lnTo>
                    <a:lnTo>
                      <a:pt x="152" y="92"/>
                    </a:lnTo>
                    <a:lnTo>
                      <a:pt x="150" y="92"/>
                    </a:lnTo>
                    <a:lnTo>
                      <a:pt x="146" y="92"/>
                    </a:lnTo>
                    <a:lnTo>
                      <a:pt x="146" y="92"/>
                    </a:lnTo>
                    <a:lnTo>
                      <a:pt x="140" y="92"/>
                    </a:lnTo>
                    <a:lnTo>
                      <a:pt x="138" y="90"/>
                    </a:lnTo>
                    <a:lnTo>
                      <a:pt x="136" y="88"/>
                    </a:lnTo>
                    <a:lnTo>
                      <a:pt x="128" y="88"/>
                    </a:lnTo>
                    <a:lnTo>
                      <a:pt x="128" y="88"/>
                    </a:lnTo>
                    <a:lnTo>
                      <a:pt x="122" y="88"/>
                    </a:lnTo>
                    <a:lnTo>
                      <a:pt x="118" y="84"/>
                    </a:lnTo>
                    <a:lnTo>
                      <a:pt x="116" y="82"/>
                    </a:lnTo>
                    <a:lnTo>
                      <a:pt x="112" y="82"/>
                    </a:lnTo>
                    <a:lnTo>
                      <a:pt x="112" y="82"/>
                    </a:lnTo>
                    <a:lnTo>
                      <a:pt x="110" y="82"/>
                    </a:lnTo>
                    <a:lnTo>
                      <a:pt x="110" y="80"/>
                    </a:lnTo>
                    <a:lnTo>
                      <a:pt x="108" y="76"/>
                    </a:lnTo>
                    <a:lnTo>
                      <a:pt x="102" y="72"/>
                    </a:lnTo>
                    <a:lnTo>
                      <a:pt x="102" y="72"/>
                    </a:lnTo>
                    <a:lnTo>
                      <a:pt x="84" y="66"/>
                    </a:lnTo>
                    <a:lnTo>
                      <a:pt x="78" y="66"/>
                    </a:lnTo>
                    <a:lnTo>
                      <a:pt x="76" y="66"/>
                    </a:lnTo>
                    <a:lnTo>
                      <a:pt x="74" y="68"/>
                    </a:lnTo>
                    <a:lnTo>
                      <a:pt x="74" y="68"/>
                    </a:lnTo>
                    <a:lnTo>
                      <a:pt x="74" y="68"/>
                    </a:lnTo>
                    <a:lnTo>
                      <a:pt x="70" y="68"/>
                    </a:lnTo>
                    <a:lnTo>
                      <a:pt x="58" y="66"/>
                    </a:lnTo>
                    <a:lnTo>
                      <a:pt x="58" y="66"/>
                    </a:lnTo>
                    <a:lnTo>
                      <a:pt x="54" y="66"/>
                    </a:lnTo>
                    <a:lnTo>
                      <a:pt x="54" y="64"/>
                    </a:lnTo>
                    <a:lnTo>
                      <a:pt x="56" y="62"/>
                    </a:lnTo>
                    <a:lnTo>
                      <a:pt x="54" y="60"/>
                    </a:lnTo>
                    <a:lnTo>
                      <a:pt x="54" y="60"/>
                    </a:lnTo>
                    <a:lnTo>
                      <a:pt x="40" y="56"/>
                    </a:lnTo>
                    <a:lnTo>
                      <a:pt x="32" y="52"/>
                    </a:lnTo>
                    <a:lnTo>
                      <a:pt x="24" y="46"/>
                    </a:lnTo>
                    <a:lnTo>
                      <a:pt x="24" y="46"/>
                    </a:lnTo>
                    <a:lnTo>
                      <a:pt x="20" y="42"/>
                    </a:lnTo>
                    <a:lnTo>
                      <a:pt x="16" y="42"/>
                    </a:lnTo>
                    <a:lnTo>
                      <a:pt x="10" y="42"/>
                    </a:lnTo>
                    <a:lnTo>
                      <a:pt x="4" y="38"/>
                    </a:lnTo>
                    <a:lnTo>
                      <a:pt x="4" y="38"/>
                    </a:lnTo>
                    <a:lnTo>
                      <a:pt x="0" y="36"/>
                    </a:lnTo>
                    <a:lnTo>
                      <a:pt x="2" y="32"/>
                    </a:lnTo>
                    <a:lnTo>
                      <a:pt x="8" y="28"/>
                    </a:lnTo>
                    <a:lnTo>
                      <a:pt x="14" y="22"/>
                    </a:lnTo>
                    <a:lnTo>
                      <a:pt x="14" y="22"/>
                    </a:lnTo>
                    <a:lnTo>
                      <a:pt x="18" y="16"/>
                    </a:lnTo>
                    <a:lnTo>
                      <a:pt x="18" y="14"/>
                    </a:lnTo>
                    <a:lnTo>
                      <a:pt x="16" y="12"/>
                    </a:lnTo>
                    <a:lnTo>
                      <a:pt x="18" y="10"/>
                    </a:lnTo>
                    <a:lnTo>
                      <a:pt x="18" y="10"/>
                    </a:lnTo>
                    <a:lnTo>
                      <a:pt x="22" y="2"/>
                    </a:lnTo>
                    <a:lnTo>
                      <a:pt x="24" y="0"/>
                    </a:lnTo>
                    <a:lnTo>
                      <a:pt x="24"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9" name="Freeform 177">
                <a:extLst>
                  <a:ext uri="{FF2B5EF4-FFF2-40B4-BE49-F238E27FC236}">
                    <a16:creationId xmlns:a16="http://schemas.microsoft.com/office/drawing/2014/main" id="{FFE14A7A-4A1D-40E3-BC2C-701B6DA78DFB}"/>
                  </a:ext>
                </a:extLst>
              </p:cNvPr>
              <p:cNvSpPr>
                <a:spLocks/>
              </p:cNvSpPr>
              <p:nvPr/>
            </p:nvSpPr>
            <p:spPr bwMode="auto">
              <a:xfrm>
                <a:off x="6588430" y="1615053"/>
                <a:ext cx="181297" cy="230257"/>
              </a:xfrm>
              <a:custGeom>
                <a:avLst/>
                <a:gdLst/>
                <a:ahLst/>
                <a:cxnLst>
                  <a:cxn ang="0">
                    <a:pos x="118" y="150"/>
                  </a:cxn>
                  <a:cxn ang="0">
                    <a:pos x="122" y="144"/>
                  </a:cxn>
                  <a:cxn ang="0">
                    <a:pos x="122" y="130"/>
                  </a:cxn>
                  <a:cxn ang="0">
                    <a:pos x="124" y="128"/>
                  </a:cxn>
                  <a:cxn ang="0">
                    <a:pos x="112" y="98"/>
                  </a:cxn>
                  <a:cxn ang="0">
                    <a:pos x="104" y="86"/>
                  </a:cxn>
                  <a:cxn ang="0">
                    <a:pos x="98" y="88"/>
                  </a:cxn>
                  <a:cxn ang="0">
                    <a:pos x="94" y="90"/>
                  </a:cxn>
                  <a:cxn ang="0">
                    <a:pos x="90" y="90"/>
                  </a:cxn>
                  <a:cxn ang="0">
                    <a:pos x="82" y="86"/>
                  </a:cxn>
                  <a:cxn ang="0">
                    <a:pos x="82" y="76"/>
                  </a:cxn>
                  <a:cxn ang="0">
                    <a:pos x="96" y="70"/>
                  </a:cxn>
                  <a:cxn ang="0">
                    <a:pos x="106" y="64"/>
                  </a:cxn>
                  <a:cxn ang="0">
                    <a:pos x="110" y="56"/>
                  </a:cxn>
                  <a:cxn ang="0">
                    <a:pos x="112" y="50"/>
                  </a:cxn>
                  <a:cxn ang="0">
                    <a:pos x="92" y="46"/>
                  </a:cxn>
                  <a:cxn ang="0">
                    <a:pos x="62" y="44"/>
                  </a:cxn>
                  <a:cxn ang="0">
                    <a:pos x="50" y="36"/>
                  </a:cxn>
                  <a:cxn ang="0">
                    <a:pos x="40" y="18"/>
                  </a:cxn>
                  <a:cxn ang="0">
                    <a:pos x="34" y="22"/>
                  </a:cxn>
                  <a:cxn ang="0">
                    <a:pos x="32" y="12"/>
                  </a:cxn>
                  <a:cxn ang="0">
                    <a:pos x="28" y="10"/>
                  </a:cxn>
                  <a:cxn ang="0">
                    <a:pos x="24" y="14"/>
                  </a:cxn>
                  <a:cxn ang="0">
                    <a:pos x="16" y="0"/>
                  </a:cxn>
                  <a:cxn ang="0">
                    <a:pos x="14" y="14"/>
                  </a:cxn>
                  <a:cxn ang="0">
                    <a:pos x="2" y="22"/>
                  </a:cxn>
                  <a:cxn ang="0">
                    <a:pos x="4" y="26"/>
                  </a:cxn>
                  <a:cxn ang="0">
                    <a:pos x="28" y="40"/>
                  </a:cxn>
                  <a:cxn ang="0">
                    <a:pos x="26" y="44"/>
                  </a:cxn>
                  <a:cxn ang="0">
                    <a:pos x="18" y="54"/>
                  </a:cxn>
                  <a:cxn ang="0">
                    <a:pos x="20" y="64"/>
                  </a:cxn>
                  <a:cxn ang="0">
                    <a:pos x="38" y="76"/>
                  </a:cxn>
                  <a:cxn ang="0">
                    <a:pos x="38" y="88"/>
                  </a:cxn>
                  <a:cxn ang="0">
                    <a:pos x="40" y="94"/>
                  </a:cxn>
                  <a:cxn ang="0">
                    <a:pos x="38" y="98"/>
                  </a:cxn>
                  <a:cxn ang="0">
                    <a:pos x="46" y="110"/>
                  </a:cxn>
                  <a:cxn ang="0">
                    <a:pos x="46" y="128"/>
                  </a:cxn>
                  <a:cxn ang="0">
                    <a:pos x="50" y="130"/>
                  </a:cxn>
                  <a:cxn ang="0">
                    <a:pos x="54" y="128"/>
                  </a:cxn>
                  <a:cxn ang="0">
                    <a:pos x="58" y="130"/>
                  </a:cxn>
                  <a:cxn ang="0">
                    <a:pos x="62" y="126"/>
                  </a:cxn>
                  <a:cxn ang="0">
                    <a:pos x="64" y="126"/>
                  </a:cxn>
                  <a:cxn ang="0">
                    <a:pos x="64" y="120"/>
                  </a:cxn>
                  <a:cxn ang="0">
                    <a:pos x="72" y="126"/>
                  </a:cxn>
                  <a:cxn ang="0">
                    <a:pos x="76" y="120"/>
                  </a:cxn>
                  <a:cxn ang="0">
                    <a:pos x="78" y="116"/>
                  </a:cxn>
                  <a:cxn ang="0">
                    <a:pos x="76" y="112"/>
                  </a:cxn>
                  <a:cxn ang="0">
                    <a:pos x="78" y="108"/>
                  </a:cxn>
                  <a:cxn ang="0">
                    <a:pos x="74" y="104"/>
                  </a:cxn>
                  <a:cxn ang="0">
                    <a:pos x="74" y="102"/>
                  </a:cxn>
                  <a:cxn ang="0">
                    <a:pos x="76" y="96"/>
                  </a:cxn>
                  <a:cxn ang="0">
                    <a:pos x="86" y="108"/>
                  </a:cxn>
                  <a:cxn ang="0">
                    <a:pos x="88" y="108"/>
                  </a:cxn>
                  <a:cxn ang="0">
                    <a:pos x="98" y="128"/>
                  </a:cxn>
                  <a:cxn ang="0">
                    <a:pos x="106" y="144"/>
                  </a:cxn>
                  <a:cxn ang="0">
                    <a:pos x="116" y="158"/>
                  </a:cxn>
                </a:cxnLst>
                <a:rect l="0" t="0" r="r" b="b"/>
                <a:pathLst>
                  <a:path w="126" h="158">
                    <a:moveTo>
                      <a:pt x="116" y="158"/>
                    </a:moveTo>
                    <a:lnTo>
                      <a:pt x="116" y="158"/>
                    </a:lnTo>
                    <a:lnTo>
                      <a:pt x="118" y="150"/>
                    </a:lnTo>
                    <a:lnTo>
                      <a:pt x="120" y="148"/>
                    </a:lnTo>
                    <a:lnTo>
                      <a:pt x="122" y="148"/>
                    </a:lnTo>
                    <a:lnTo>
                      <a:pt x="122" y="144"/>
                    </a:lnTo>
                    <a:lnTo>
                      <a:pt x="122" y="144"/>
                    </a:lnTo>
                    <a:lnTo>
                      <a:pt x="120" y="134"/>
                    </a:lnTo>
                    <a:lnTo>
                      <a:pt x="122" y="130"/>
                    </a:lnTo>
                    <a:lnTo>
                      <a:pt x="126" y="130"/>
                    </a:lnTo>
                    <a:lnTo>
                      <a:pt x="126" y="130"/>
                    </a:lnTo>
                    <a:lnTo>
                      <a:pt x="124" y="128"/>
                    </a:lnTo>
                    <a:lnTo>
                      <a:pt x="120" y="124"/>
                    </a:lnTo>
                    <a:lnTo>
                      <a:pt x="116" y="112"/>
                    </a:lnTo>
                    <a:lnTo>
                      <a:pt x="112" y="98"/>
                    </a:lnTo>
                    <a:lnTo>
                      <a:pt x="108" y="88"/>
                    </a:lnTo>
                    <a:lnTo>
                      <a:pt x="108" y="88"/>
                    </a:lnTo>
                    <a:lnTo>
                      <a:pt x="104" y="86"/>
                    </a:lnTo>
                    <a:lnTo>
                      <a:pt x="102" y="86"/>
                    </a:lnTo>
                    <a:lnTo>
                      <a:pt x="100" y="88"/>
                    </a:lnTo>
                    <a:lnTo>
                      <a:pt x="98" y="88"/>
                    </a:lnTo>
                    <a:lnTo>
                      <a:pt x="98" y="88"/>
                    </a:lnTo>
                    <a:lnTo>
                      <a:pt x="94" y="88"/>
                    </a:lnTo>
                    <a:lnTo>
                      <a:pt x="94" y="90"/>
                    </a:lnTo>
                    <a:lnTo>
                      <a:pt x="92" y="92"/>
                    </a:lnTo>
                    <a:lnTo>
                      <a:pt x="90" y="90"/>
                    </a:lnTo>
                    <a:lnTo>
                      <a:pt x="90" y="90"/>
                    </a:lnTo>
                    <a:lnTo>
                      <a:pt x="88" y="88"/>
                    </a:lnTo>
                    <a:lnTo>
                      <a:pt x="84" y="88"/>
                    </a:lnTo>
                    <a:lnTo>
                      <a:pt x="82" y="86"/>
                    </a:lnTo>
                    <a:lnTo>
                      <a:pt x="80" y="82"/>
                    </a:lnTo>
                    <a:lnTo>
                      <a:pt x="80" y="82"/>
                    </a:lnTo>
                    <a:lnTo>
                      <a:pt x="82" y="76"/>
                    </a:lnTo>
                    <a:lnTo>
                      <a:pt x="86" y="72"/>
                    </a:lnTo>
                    <a:lnTo>
                      <a:pt x="90" y="70"/>
                    </a:lnTo>
                    <a:lnTo>
                      <a:pt x="96" y="70"/>
                    </a:lnTo>
                    <a:lnTo>
                      <a:pt x="104" y="68"/>
                    </a:lnTo>
                    <a:lnTo>
                      <a:pt x="108" y="68"/>
                    </a:lnTo>
                    <a:lnTo>
                      <a:pt x="106" y="64"/>
                    </a:lnTo>
                    <a:lnTo>
                      <a:pt x="106" y="64"/>
                    </a:lnTo>
                    <a:lnTo>
                      <a:pt x="106" y="60"/>
                    </a:lnTo>
                    <a:lnTo>
                      <a:pt x="110" y="56"/>
                    </a:lnTo>
                    <a:lnTo>
                      <a:pt x="112" y="52"/>
                    </a:lnTo>
                    <a:lnTo>
                      <a:pt x="112" y="50"/>
                    </a:lnTo>
                    <a:lnTo>
                      <a:pt x="112" y="50"/>
                    </a:lnTo>
                    <a:lnTo>
                      <a:pt x="108" y="46"/>
                    </a:lnTo>
                    <a:lnTo>
                      <a:pt x="104" y="46"/>
                    </a:lnTo>
                    <a:lnTo>
                      <a:pt x="92" y="46"/>
                    </a:lnTo>
                    <a:lnTo>
                      <a:pt x="76" y="48"/>
                    </a:lnTo>
                    <a:lnTo>
                      <a:pt x="68" y="48"/>
                    </a:lnTo>
                    <a:lnTo>
                      <a:pt x="62" y="44"/>
                    </a:lnTo>
                    <a:lnTo>
                      <a:pt x="62" y="44"/>
                    </a:lnTo>
                    <a:lnTo>
                      <a:pt x="56" y="42"/>
                    </a:lnTo>
                    <a:lnTo>
                      <a:pt x="50" y="36"/>
                    </a:lnTo>
                    <a:lnTo>
                      <a:pt x="46" y="26"/>
                    </a:lnTo>
                    <a:lnTo>
                      <a:pt x="42" y="18"/>
                    </a:lnTo>
                    <a:lnTo>
                      <a:pt x="40" y="18"/>
                    </a:lnTo>
                    <a:lnTo>
                      <a:pt x="36" y="20"/>
                    </a:lnTo>
                    <a:lnTo>
                      <a:pt x="36" y="20"/>
                    </a:lnTo>
                    <a:lnTo>
                      <a:pt x="34" y="22"/>
                    </a:lnTo>
                    <a:lnTo>
                      <a:pt x="34" y="20"/>
                    </a:lnTo>
                    <a:lnTo>
                      <a:pt x="34" y="16"/>
                    </a:lnTo>
                    <a:lnTo>
                      <a:pt x="32" y="12"/>
                    </a:lnTo>
                    <a:lnTo>
                      <a:pt x="32" y="12"/>
                    </a:lnTo>
                    <a:lnTo>
                      <a:pt x="30" y="10"/>
                    </a:lnTo>
                    <a:lnTo>
                      <a:pt x="28" y="10"/>
                    </a:lnTo>
                    <a:lnTo>
                      <a:pt x="28" y="14"/>
                    </a:lnTo>
                    <a:lnTo>
                      <a:pt x="26" y="16"/>
                    </a:lnTo>
                    <a:lnTo>
                      <a:pt x="24" y="14"/>
                    </a:lnTo>
                    <a:lnTo>
                      <a:pt x="18" y="0"/>
                    </a:lnTo>
                    <a:lnTo>
                      <a:pt x="18" y="0"/>
                    </a:lnTo>
                    <a:lnTo>
                      <a:pt x="16" y="0"/>
                    </a:lnTo>
                    <a:lnTo>
                      <a:pt x="14" y="2"/>
                    </a:lnTo>
                    <a:lnTo>
                      <a:pt x="14" y="14"/>
                    </a:lnTo>
                    <a:lnTo>
                      <a:pt x="14" y="14"/>
                    </a:lnTo>
                    <a:lnTo>
                      <a:pt x="12" y="18"/>
                    </a:lnTo>
                    <a:lnTo>
                      <a:pt x="8" y="20"/>
                    </a:lnTo>
                    <a:lnTo>
                      <a:pt x="2" y="22"/>
                    </a:lnTo>
                    <a:lnTo>
                      <a:pt x="0" y="24"/>
                    </a:lnTo>
                    <a:lnTo>
                      <a:pt x="0" y="24"/>
                    </a:lnTo>
                    <a:lnTo>
                      <a:pt x="4" y="26"/>
                    </a:lnTo>
                    <a:lnTo>
                      <a:pt x="14" y="32"/>
                    </a:lnTo>
                    <a:lnTo>
                      <a:pt x="24" y="36"/>
                    </a:lnTo>
                    <a:lnTo>
                      <a:pt x="28" y="40"/>
                    </a:lnTo>
                    <a:lnTo>
                      <a:pt x="28" y="42"/>
                    </a:lnTo>
                    <a:lnTo>
                      <a:pt x="28" y="42"/>
                    </a:lnTo>
                    <a:lnTo>
                      <a:pt x="26" y="44"/>
                    </a:lnTo>
                    <a:lnTo>
                      <a:pt x="24" y="46"/>
                    </a:lnTo>
                    <a:lnTo>
                      <a:pt x="20" y="48"/>
                    </a:lnTo>
                    <a:lnTo>
                      <a:pt x="18" y="54"/>
                    </a:lnTo>
                    <a:lnTo>
                      <a:pt x="18" y="54"/>
                    </a:lnTo>
                    <a:lnTo>
                      <a:pt x="18" y="60"/>
                    </a:lnTo>
                    <a:lnTo>
                      <a:pt x="20" y="64"/>
                    </a:lnTo>
                    <a:lnTo>
                      <a:pt x="28" y="68"/>
                    </a:lnTo>
                    <a:lnTo>
                      <a:pt x="36" y="74"/>
                    </a:lnTo>
                    <a:lnTo>
                      <a:pt x="38" y="76"/>
                    </a:lnTo>
                    <a:lnTo>
                      <a:pt x="38" y="80"/>
                    </a:lnTo>
                    <a:lnTo>
                      <a:pt x="38" y="80"/>
                    </a:lnTo>
                    <a:lnTo>
                      <a:pt x="38" y="88"/>
                    </a:lnTo>
                    <a:lnTo>
                      <a:pt x="40" y="90"/>
                    </a:lnTo>
                    <a:lnTo>
                      <a:pt x="40" y="90"/>
                    </a:lnTo>
                    <a:lnTo>
                      <a:pt x="40" y="94"/>
                    </a:lnTo>
                    <a:lnTo>
                      <a:pt x="40" y="94"/>
                    </a:lnTo>
                    <a:lnTo>
                      <a:pt x="38" y="96"/>
                    </a:lnTo>
                    <a:lnTo>
                      <a:pt x="38" y="98"/>
                    </a:lnTo>
                    <a:lnTo>
                      <a:pt x="40" y="102"/>
                    </a:lnTo>
                    <a:lnTo>
                      <a:pt x="44" y="106"/>
                    </a:lnTo>
                    <a:lnTo>
                      <a:pt x="46" y="110"/>
                    </a:lnTo>
                    <a:lnTo>
                      <a:pt x="46" y="118"/>
                    </a:lnTo>
                    <a:lnTo>
                      <a:pt x="46" y="128"/>
                    </a:lnTo>
                    <a:lnTo>
                      <a:pt x="46" y="128"/>
                    </a:lnTo>
                    <a:lnTo>
                      <a:pt x="48" y="128"/>
                    </a:lnTo>
                    <a:lnTo>
                      <a:pt x="50" y="130"/>
                    </a:lnTo>
                    <a:lnTo>
                      <a:pt x="50" y="130"/>
                    </a:lnTo>
                    <a:lnTo>
                      <a:pt x="50" y="130"/>
                    </a:lnTo>
                    <a:lnTo>
                      <a:pt x="52" y="128"/>
                    </a:lnTo>
                    <a:lnTo>
                      <a:pt x="54" y="128"/>
                    </a:lnTo>
                    <a:lnTo>
                      <a:pt x="56" y="128"/>
                    </a:lnTo>
                    <a:lnTo>
                      <a:pt x="56" y="128"/>
                    </a:lnTo>
                    <a:lnTo>
                      <a:pt x="58" y="130"/>
                    </a:lnTo>
                    <a:lnTo>
                      <a:pt x="58" y="128"/>
                    </a:lnTo>
                    <a:lnTo>
                      <a:pt x="60" y="126"/>
                    </a:lnTo>
                    <a:lnTo>
                      <a:pt x="62" y="126"/>
                    </a:lnTo>
                    <a:lnTo>
                      <a:pt x="62" y="126"/>
                    </a:lnTo>
                    <a:lnTo>
                      <a:pt x="64" y="128"/>
                    </a:lnTo>
                    <a:lnTo>
                      <a:pt x="64" y="126"/>
                    </a:lnTo>
                    <a:lnTo>
                      <a:pt x="62" y="122"/>
                    </a:lnTo>
                    <a:lnTo>
                      <a:pt x="62" y="122"/>
                    </a:lnTo>
                    <a:lnTo>
                      <a:pt x="64" y="120"/>
                    </a:lnTo>
                    <a:lnTo>
                      <a:pt x="68" y="124"/>
                    </a:lnTo>
                    <a:lnTo>
                      <a:pt x="68" y="124"/>
                    </a:lnTo>
                    <a:lnTo>
                      <a:pt x="72" y="126"/>
                    </a:lnTo>
                    <a:lnTo>
                      <a:pt x="72" y="124"/>
                    </a:lnTo>
                    <a:lnTo>
                      <a:pt x="74" y="122"/>
                    </a:lnTo>
                    <a:lnTo>
                      <a:pt x="76" y="120"/>
                    </a:lnTo>
                    <a:lnTo>
                      <a:pt x="76" y="120"/>
                    </a:lnTo>
                    <a:lnTo>
                      <a:pt x="78" y="118"/>
                    </a:lnTo>
                    <a:lnTo>
                      <a:pt x="78" y="116"/>
                    </a:lnTo>
                    <a:lnTo>
                      <a:pt x="78" y="112"/>
                    </a:lnTo>
                    <a:lnTo>
                      <a:pt x="76" y="112"/>
                    </a:lnTo>
                    <a:lnTo>
                      <a:pt x="76" y="112"/>
                    </a:lnTo>
                    <a:lnTo>
                      <a:pt x="76" y="110"/>
                    </a:lnTo>
                    <a:lnTo>
                      <a:pt x="78" y="108"/>
                    </a:lnTo>
                    <a:lnTo>
                      <a:pt x="78" y="108"/>
                    </a:lnTo>
                    <a:lnTo>
                      <a:pt x="76" y="106"/>
                    </a:lnTo>
                    <a:lnTo>
                      <a:pt x="76" y="106"/>
                    </a:lnTo>
                    <a:lnTo>
                      <a:pt x="74" y="104"/>
                    </a:lnTo>
                    <a:lnTo>
                      <a:pt x="70" y="102"/>
                    </a:lnTo>
                    <a:lnTo>
                      <a:pt x="70" y="102"/>
                    </a:lnTo>
                    <a:lnTo>
                      <a:pt x="74" y="102"/>
                    </a:lnTo>
                    <a:lnTo>
                      <a:pt x="76" y="102"/>
                    </a:lnTo>
                    <a:lnTo>
                      <a:pt x="76" y="96"/>
                    </a:lnTo>
                    <a:lnTo>
                      <a:pt x="76" y="96"/>
                    </a:lnTo>
                    <a:lnTo>
                      <a:pt x="78" y="104"/>
                    </a:lnTo>
                    <a:lnTo>
                      <a:pt x="82" y="106"/>
                    </a:lnTo>
                    <a:lnTo>
                      <a:pt x="86" y="108"/>
                    </a:lnTo>
                    <a:lnTo>
                      <a:pt x="90" y="108"/>
                    </a:lnTo>
                    <a:lnTo>
                      <a:pt x="90" y="108"/>
                    </a:lnTo>
                    <a:lnTo>
                      <a:pt x="88" y="108"/>
                    </a:lnTo>
                    <a:lnTo>
                      <a:pt x="88" y="110"/>
                    </a:lnTo>
                    <a:lnTo>
                      <a:pt x="92" y="118"/>
                    </a:lnTo>
                    <a:lnTo>
                      <a:pt x="98" y="128"/>
                    </a:lnTo>
                    <a:lnTo>
                      <a:pt x="104" y="138"/>
                    </a:lnTo>
                    <a:lnTo>
                      <a:pt x="104" y="138"/>
                    </a:lnTo>
                    <a:lnTo>
                      <a:pt x="106" y="144"/>
                    </a:lnTo>
                    <a:lnTo>
                      <a:pt x="110" y="150"/>
                    </a:lnTo>
                    <a:lnTo>
                      <a:pt x="116" y="158"/>
                    </a:lnTo>
                    <a:lnTo>
                      <a:pt x="116" y="15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0" name="Freeform 183">
                <a:extLst>
                  <a:ext uri="{FF2B5EF4-FFF2-40B4-BE49-F238E27FC236}">
                    <a16:creationId xmlns:a16="http://schemas.microsoft.com/office/drawing/2014/main" id="{782554F3-15D1-49CF-B812-30BCF6FAB343}"/>
                  </a:ext>
                </a:extLst>
              </p:cNvPr>
              <p:cNvSpPr>
                <a:spLocks/>
              </p:cNvSpPr>
              <p:nvPr/>
            </p:nvSpPr>
            <p:spPr bwMode="auto">
              <a:xfrm>
                <a:off x="6999944" y="1787017"/>
                <a:ext cx="284895" cy="308952"/>
              </a:xfrm>
              <a:custGeom>
                <a:avLst/>
                <a:gdLst/>
                <a:ahLst/>
                <a:cxnLst>
                  <a:cxn ang="0">
                    <a:pos x="8" y="2"/>
                  </a:cxn>
                  <a:cxn ang="0">
                    <a:pos x="4" y="6"/>
                  </a:cxn>
                  <a:cxn ang="0">
                    <a:pos x="12" y="20"/>
                  </a:cxn>
                  <a:cxn ang="0">
                    <a:pos x="18" y="30"/>
                  </a:cxn>
                  <a:cxn ang="0">
                    <a:pos x="14" y="36"/>
                  </a:cxn>
                  <a:cxn ang="0">
                    <a:pos x="6" y="30"/>
                  </a:cxn>
                  <a:cxn ang="0">
                    <a:pos x="0" y="42"/>
                  </a:cxn>
                  <a:cxn ang="0">
                    <a:pos x="0" y="52"/>
                  </a:cxn>
                  <a:cxn ang="0">
                    <a:pos x="4" y="56"/>
                  </a:cxn>
                  <a:cxn ang="0">
                    <a:pos x="6" y="60"/>
                  </a:cxn>
                  <a:cxn ang="0">
                    <a:pos x="18" y="64"/>
                  </a:cxn>
                  <a:cxn ang="0">
                    <a:pos x="28" y="66"/>
                  </a:cxn>
                  <a:cxn ang="0">
                    <a:pos x="22" y="84"/>
                  </a:cxn>
                  <a:cxn ang="0">
                    <a:pos x="20" y="110"/>
                  </a:cxn>
                  <a:cxn ang="0">
                    <a:pos x="24" y="110"/>
                  </a:cxn>
                  <a:cxn ang="0">
                    <a:pos x="38" y="102"/>
                  </a:cxn>
                  <a:cxn ang="0">
                    <a:pos x="46" y="106"/>
                  </a:cxn>
                  <a:cxn ang="0">
                    <a:pos x="60" y="110"/>
                  </a:cxn>
                  <a:cxn ang="0">
                    <a:pos x="76" y="106"/>
                  </a:cxn>
                  <a:cxn ang="0">
                    <a:pos x="86" y="114"/>
                  </a:cxn>
                  <a:cxn ang="0">
                    <a:pos x="108" y="132"/>
                  </a:cxn>
                  <a:cxn ang="0">
                    <a:pos x="108" y="142"/>
                  </a:cxn>
                  <a:cxn ang="0">
                    <a:pos x="122" y="162"/>
                  </a:cxn>
                  <a:cxn ang="0">
                    <a:pos x="130" y="162"/>
                  </a:cxn>
                  <a:cxn ang="0">
                    <a:pos x="138" y="170"/>
                  </a:cxn>
                  <a:cxn ang="0">
                    <a:pos x="140" y="178"/>
                  </a:cxn>
                  <a:cxn ang="0">
                    <a:pos x="142" y="188"/>
                  </a:cxn>
                  <a:cxn ang="0">
                    <a:pos x="140" y="196"/>
                  </a:cxn>
                  <a:cxn ang="0">
                    <a:pos x="136" y="202"/>
                  </a:cxn>
                  <a:cxn ang="0">
                    <a:pos x="156" y="210"/>
                  </a:cxn>
                  <a:cxn ang="0">
                    <a:pos x="160" y="210"/>
                  </a:cxn>
                  <a:cxn ang="0">
                    <a:pos x="158" y="196"/>
                  </a:cxn>
                  <a:cxn ang="0">
                    <a:pos x="162" y="190"/>
                  </a:cxn>
                  <a:cxn ang="0">
                    <a:pos x="176" y="198"/>
                  </a:cxn>
                  <a:cxn ang="0">
                    <a:pos x="198" y="212"/>
                  </a:cxn>
                  <a:cxn ang="0">
                    <a:pos x="192" y="194"/>
                  </a:cxn>
                  <a:cxn ang="0">
                    <a:pos x="182" y="176"/>
                  </a:cxn>
                  <a:cxn ang="0">
                    <a:pos x="180" y="162"/>
                  </a:cxn>
                  <a:cxn ang="0">
                    <a:pos x="160" y="154"/>
                  </a:cxn>
                  <a:cxn ang="0">
                    <a:pos x="146" y="148"/>
                  </a:cxn>
                  <a:cxn ang="0">
                    <a:pos x="140" y="130"/>
                  </a:cxn>
                  <a:cxn ang="0">
                    <a:pos x="132" y="122"/>
                  </a:cxn>
                  <a:cxn ang="0">
                    <a:pos x="118" y="108"/>
                  </a:cxn>
                  <a:cxn ang="0">
                    <a:pos x="114" y="96"/>
                  </a:cxn>
                  <a:cxn ang="0">
                    <a:pos x="110" y="92"/>
                  </a:cxn>
                  <a:cxn ang="0">
                    <a:pos x="90" y="82"/>
                  </a:cxn>
                  <a:cxn ang="0">
                    <a:pos x="80" y="74"/>
                  </a:cxn>
                  <a:cxn ang="0">
                    <a:pos x="94" y="68"/>
                  </a:cxn>
                  <a:cxn ang="0">
                    <a:pos x="102" y="68"/>
                  </a:cxn>
                  <a:cxn ang="0">
                    <a:pos x="106" y="58"/>
                  </a:cxn>
                  <a:cxn ang="0">
                    <a:pos x="98" y="46"/>
                  </a:cxn>
                  <a:cxn ang="0">
                    <a:pos x="68" y="42"/>
                  </a:cxn>
                  <a:cxn ang="0">
                    <a:pos x="50" y="38"/>
                  </a:cxn>
                  <a:cxn ang="0">
                    <a:pos x="44" y="30"/>
                  </a:cxn>
                  <a:cxn ang="0">
                    <a:pos x="44" y="24"/>
                  </a:cxn>
                  <a:cxn ang="0">
                    <a:pos x="22" y="6"/>
                  </a:cxn>
                </a:cxnLst>
                <a:rect l="0" t="0" r="r" b="b"/>
                <a:pathLst>
                  <a:path w="198" h="212">
                    <a:moveTo>
                      <a:pt x="18" y="0"/>
                    </a:moveTo>
                    <a:lnTo>
                      <a:pt x="18" y="0"/>
                    </a:lnTo>
                    <a:lnTo>
                      <a:pt x="8" y="2"/>
                    </a:lnTo>
                    <a:lnTo>
                      <a:pt x="6" y="4"/>
                    </a:lnTo>
                    <a:lnTo>
                      <a:pt x="4" y="6"/>
                    </a:lnTo>
                    <a:lnTo>
                      <a:pt x="4" y="6"/>
                    </a:lnTo>
                    <a:lnTo>
                      <a:pt x="6" y="10"/>
                    </a:lnTo>
                    <a:lnTo>
                      <a:pt x="8" y="14"/>
                    </a:lnTo>
                    <a:lnTo>
                      <a:pt x="12" y="20"/>
                    </a:lnTo>
                    <a:lnTo>
                      <a:pt x="16" y="26"/>
                    </a:lnTo>
                    <a:lnTo>
                      <a:pt x="16" y="26"/>
                    </a:lnTo>
                    <a:lnTo>
                      <a:pt x="18" y="30"/>
                    </a:lnTo>
                    <a:lnTo>
                      <a:pt x="16" y="32"/>
                    </a:lnTo>
                    <a:lnTo>
                      <a:pt x="16" y="34"/>
                    </a:lnTo>
                    <a:lnTo>
                      <a:pt x="14" y="36"/>
                    </a:lnTo>
                    <a:lnTo>
                      <a:pt x="8" y="34"/>
                    </a:lnTo>
                    <a:lnTo>
                      <a:pt x="6" y="30"/>
                    </a:lnTo>
                    <a:lnTo>
                      <a:pt x="6" y="30"/>
                    </a:lnTo>
                    <a:lnTo>
                      <a:pt x="2" y="34"/>
                    </a:lnTo>
                    <a:lnTo>
                      <a:pt x="0" y="38"/>
                    </a:lnTo>
                    <a:lnTo>
                      <a:pt x="0" y="42"/>
                    </a:lnTo>
                    <a:lnTo>
                      <a:pt x="2" y="48"/>
                    </a:lnTo>
                    <a:lnTo>
                      <a:pt x="2" y="50"/>
                    </a:lnTo>
                    <a:lnTo>
                      <a:pt x="0" y="52"/>
                    </a:lnTo>
                    <a:lnTo>
                      <a:pt x="0" y="52"/>
                    </a:lnTo>
                    <a:lnTo>
                      <a:pt x="2" y="56"/>
                    </a:lnTo>
                    <a:lnTo>
                      <a:pt x="4" y="56"/>
                    </a:lnTo>
                    <a:lnTo>
                      <a:pt x="4" y="56"/>
                    </a:lnTo>
                    <a:lnTo>
                      <a:pt x="6" y="60"/>
                    </a:lnTo>
                    <a:lnTo>
                      <a:pt x="6" y="60"/>
                    </a:lnTo>
                    <a:lnTo>
                      <a:pt x="8" y="64"/>
                    </a:lnTo>
                    <a:lnTo>
                      <a:pt x="10" y="66"/>
                    </a:lnTo>
                    <a:lnTo>
                      <a:pt x="18" y="64"/>
                    </a:lnTo>
                    <a:lnTo>
                      <a:pt x="24" y="64"/>
                    </a:lnTo>
                    <a:lnTo>
                      <a:pt x="26" y="64"/>
                    </a:lnTo>
                    <a:lnTo>
                      <a:pt x="28" y="66"/>
                    </a:lnTo>
                    <a:lnTo>
                      <a:pt x="28" y="66"/>
                    </a:lnTo>
                    <a:lnTo>
                      <a:pt x="28" y="72"/>
                    </a:lnTo>
                    <a:lnTo>
                      <a:pt x="22" y="84"/>
                    </a:lnTo>
                    <a:lnTo>
                      <a:pt x="20" y="98"/>
                    </a:lnTo>
                    <a:lnTo>
                      <a:pt x="20" y="104"/>
                    </a:lnTo>
                    <a:lnTo>
                      <a:pt x="20" y="110"/>
                    </a:lnTo>
                    <a:lnTo>
                      <a:pt x="20" y="110"/>
                    </a:lnTo>
                    <a:lnTo>
                      <a:pt x="22" y="112"/>
                    </a:lnTo>
                    <a:lnTo>
                      <a:pt x="24" y="110"/>
                    </a:lnTo>
                    <a:lnTo>
                      <a:pt x="30" y="106"/>
                    </a:lnTo>
                    <a:lnTo>
                      <a:pt x="34" y="104"/>
                    </a:lnTo>
                    <a:lnTo>
                      <a:pt x="38" y="102"/>
                    </a:lnTo>
                    <a:lnTo>
                      <a:pt x="42" y="102"/>
                    </a:lnTo>
                    <a:lnTo>
                      <a:pt x="46" y="106"/>
                    </a:lnTo>
                    <a:lnTo>
                      <a:pt x="46" y="106"/>
                    </a:lnTo>
                    <a:lnTo>
                      <a:pt x="52" y="110"/>
                    </a:lnTo>
                    <a:lnTo>
                      <a:pt x="56" y="112"/>
                    </a:lnTo>
                    <a:lnTo>
                      <a:pt x="60" y="110"/>
                    </a:lnTo>
                    <a:lnTo>
                      <a:pt x="64" y="108"/>
                    </a:lnTo>
                    <a:lnTo>
                      <a:pt x="70" y="108"/>
                    </a:lnTo>
                    <a:lnTo>
                      <a:pt x="76" y="106"/>
                    </a:lnTo>
                    <a:lnTo>
                      <a:pt x="80" y="108"/>
                    </a:lnTo>
                    <a:lnTo>
                      <a:pt x="86" y="114"/>
                    </a:lnTo>
                    <a:lnTo>
                      <a:pt x="86" y="114"/>
                    </a:lnTo>
                    <a:lnTo>
                      <a:pt x="98" y="124"/>
                    </a:lnTo>
                    <a:lnTo>
                      <a:pt x="104" y="128"/>
                    </a:lnTo>
                    <a:lnTo>
                      <a:pt x="108" y="132"/>
                    </a:lnTo>
                    <a:lnTo>
                      <a:pt x="108" y="138"/>
                    </a:lnTo>
                    <a:lnTo>
                      <a:pt x="108" y="138"/>
                    </a:lnTo>
                    <a:lnTo>
                      <a:pt x="108" y="142"/>
                    </a:lnTo>
                    <a:lnTo>
                      <a:pt x="108" y="146"/>
                    </a:lnTo>
                    <a:lnTo>
                      <a:pt x="114" y="156"/>
                    </a:lnTo>
                    <a:lnTo>
                      <a:pt x="122" y="162"/>
                    </a:lnTo>
                    <a:lnTo>
                      <a:pt x="126" y="162"/>
                    </a:lnTo>
                    <a:lnTo>
                      <a:pt x="130" y="162"/>
                    </a:lnTo>
                    <a:lnTo>
                      <a:pt x="130" y="162"/>
                    </a:lnTo>
                    <a:lnTo>
                      <a:pt x="132" y="166"/>
                    </a:lnTo>
                    <a:lnTo>
                      <a:pt x="136" y="168"/>
                    </a:lnTo>
                    <a:lnTo>
                      <a:pt x="138" y="170"/>
                    </a:lnTo>
                    <a:lnTo>
                      <a:pt x="138" y="174"/>
                    </a:lnTo>
                    <a:lnTo>
                      <a:pt x="138" y="174"/>
                    </a:lnTo>
                    <a:lnTo>
                      <a:pt x="140" y="178"/>
                    </a:lnTo>
                    <a:lnTo>
                      <a:pt x="142" y="182"/>
                    </a:lnTo>
                    <a:lnTo>
                      <a:pt x="144" y="184"/>
                    </a:lnTo>
                    <a:lnTo>
                      <a:pt x="142" y="188"/>
                    </a:lnTo>
                    <a:lnTo>
                      <a:pt x="142" y="188"/>
                    </a:lnTo>
                    <a:lnTo>
                      <a:pt x="140" y="192"/>
                    </a:lnTo>
                    <a:lnTo>
                      <a:pt x="140" y="196"/>
                    </a:lnTo>
                    <a:lnTo>
                      <a:pt x="138" y="198"/>
                    </a:lnTo>
                    <a:lnTo>
                      <a:pt x="136" y="202"/>
                    </a:lnTo>
                    <a:lnTo>
                      <a:pt x="136" y="202"/>
                    </a:lnTo>
                    <a:lnTo>
                      <a:pt x="150" y="204"/>
                    </a:lnTo>
                    <a:lnTo>
                      <a:pt x="154" y="206"/>
                    </a:lnTo>
                    <a:lnTo>
                      <a:pt x="156" y="210"/>
                    </a:lnTo>
                    <a:lnTo>
                      <a:pt x="158" y="212"/>
                    </a:lnTo>
                    <a:lnTo>
                      <a:pt x="158" y="212"/>
                    </a:lnTo>
                    <a:lnTo>
                      <a:pt x="160" y="210"/>
                    </a:lnTo>
                    <a:lnTo>
                      <a:pt x="160" y="208"/>
                    </a:lnTo>
                    <a:lnTo>
                      <a:pt x="160" y="202"/>
                    </a:lnTo>
                    <a:lnTo>
                      <a:pt x="158" y="196"/>
                    </a:lnTo>
                    <a:lnTo>
                      <a:pt x="160" y="192"/>
                    </a:lnTo>
                    <a:lnTo>
                      <a:pt x="162" y="190"/>
                    </a:lnTo>
                    <a:lnTo>
                      <a:pt x="162" y="190"/>
                    </a:lnTo>
                    <a:lnTo>
                      <a:pt x="164" y="190"/>
                    </a:lnTo>
                    <a:lnTo>
                      <a:pt x="168" y="192"/>
                    </a:lnTo>
                    <a:lnTo>
                      <a:pt x="176" y="198"/>
                    </a:lnTo>
                    <a:lnTo>
                      <a:pt x="186" y="206"/>
                    </a:lnTo>
                    <a:lnTo>
                      <a:pt x="192" y="210"/>
                    </a:lnTo>
                    <a:lnTo>
                      <a:pt x="198" y="212"/>
                    </a:lnTo>
                    <a:lnTo>
                      <a:pt x="198" y="212"/>
                    </a:lnTo>
                    <a:lnTo>
                      <a:pt x="196" y="204"/>
                    </a:lnTo>
                    <a:lnTo>
                      <a:pt x="192" y="194"/>
                    </a:lnTo>
                    <a:lnTo>
                      <a:pt x="184" y="180"/>
                    </a:lnTo>
                    <a:lnTo>
                      <a:pt x="184" y="180"/>
                    </a:lnTo>
                    <a:lnTo>
                      <a:pt x="182" y="176"/>
                    </a:lnTo>
                    <a:lnTo>
                      <a:pt x="182" y="174"/>
                    </a:lnTo>
                    <a:lnTo>
                      <a:pt x="182" y="166"/>
                    </a:lnTo>
                    <a:lnTo>
                      <a:pt x="180" y="162"/>
                    </a:lnTo>
                    <a:lnTo>
                      <a:pt x="176" y="160"/>
                    </a:lnTo>
                    <a:lnTo>
                      <a:pt x="170" y="156"/>
                    </a:lnTo>
                    <a:lnTo>
                      <a:pt x="160" y="154"/>
                    </a:lnTo>
                    <a:lnTo>
                      <a:pt x="160" y="154"/>
                    </a:lnTo>
                    <a:lnTo>
                      <a:pt x="152" y="150"/>
                    </a:lnTo>
                    <a:lnTo>
                      <a:pt x="146" y="148"/>
                    </a:lnTo>
                    <a:lnTo>
                      <a:pt x="144" y="142"/>
                    </a:lnTo>
                    <a:lnTo>
                      <a:pt x="142" y="138"/>
                    </a:lnTo>
                    <a:lnTo>
                      <a:pt x="140" y="130"/>
                    </a:lnTo>
                    <a:lnTo>
                      <a:pt x="138" y="126"/>
                    </a:lnTo>
                    <a:lnTo>
                      <a:pt x="132" y="122"/>
                    </a:lnTo>
                    <a:lnTo>
                      <a:pt x="132" y="122"/>
                    </a:lnTo>
                    <a:lnTo>
                      <a:pt x="126" y="120"/>
                    </a:lnTo>
                    <a:lnTo>
                      <a:pt x="122" y="116"/>
                    </a:lnTo>
                    <a:lnTo>
                      <a:pt x="118" y="108"/>
                    </a:lnTo>
                    <a:lnTo>
                      <a:pt x="116" y="100"/>
                    </a:lnTo>
                    <a:lnTo>
                      <a:pt x="116" y="98"/>
                    </a:lnTo>
                    <a:lnTo>
                      <a:pt x="114" y="96"/>
                    </a:lnTo>
                    <a:lnTo>
                      <a:pt x="114" y="96"/>
                    </a:lnTo>
                    <a:lnTo>
                      <a:pt x="112" y="94"/>
                    </a:lnTo>
                    <a:lnTo>
                      <a:pt x="110" y="92"/>
                    </a:lnTo>
                    <a:lnTo>
                      <a:pt x="106" y="88"/>
                    </a:lnTo>
                    <a:lnTo>
                      <a:pt x="90" y="82"/>
                    </a:lnTo>
                    <a:lnTo>
                      <a:pt x="90" y="82"/>
                    </a:lnTo>
                    <a:lnTo>
                      <a:pt x="84" y="80"/>
                    </a:lnTo>
                    <a:lnTo>
                      <a:pt x="80" y="76"/>
                    </a:lnTo>
                    <a:lnTo>
                      <a:pt x="80" y="74"/>
                    </a:lnTo>
                    <a:lnTo>
                      <a:pt x="82" y="72"/>
                    </a:lnTo>
                    <a:lnTo>
                      <a:pt x="88" y="68"/>
                    </a:lnTo>
                    <a:lnTo>
                      <a:pt x="94" y="68"/>
                    </a:lnTo>
                    <a:lnTo>
                      <a:pt x="94" y="68"/>
                    </a:lnTo>
                    <a:lnTo>
                      <a:pt x="98" y="68"/>
                    </a:lnTo>
                    <a:lnTo>
                      <a:pt x="102" y="68"/>
                    </a:lnTo>
                    <a:lnTo>
                      <a:pt x="104" y="64"/>
                    </a:lnTo>
                    <a:lnTo>
                      <a:pt x="106" y="58"/>
                    </a:lnTo>
                    <a:lnTo>
                      <a:pt x="106" y="58"/>
                    </a:lnTo>
                    <a:lnTo>
                      <a:pt x="104" y="54"/>
                    </a:lnTo>
                    <a:lnTo>
                      <a:pt x="98" y="46"/>
                    </a:lnTo>
                    <a:lnTo>
                      <a:pt x="98" y="46"/>
                    </a:lnTo>
                    <a:lnTo>
                      <a:pt x="94" y="44"/>
                    </a:lnTo>
                    <a:lnTo>
                      <a:pt x="88" y="42"/>
                    </a:lnTo>
                    <a:lnTo>
                      <a:pt x="68" y="42"/>
                    </a:lnTo>
                    <a:lnTo>
                      <a:pt x="68" y="42"/>
                    </a:lnTo>
                    <a:lnTo>
                      <a:pt x="58" y="40"/>
                    </a:lnTo>
                    <a:lnTo>
                      <a:pt x="50" y="38"/>
                    </a:lnTo>
                    <a:lnTo>
                      <a:pt x="46" y="34"/>
                    </a:lnTo>
                    <a:lnTo>
                      <a:pt x="44" y="32"/>
                    </a:lnTo>
                    <a:lnTo>
                      <a:pt x="44" y="30"/>
                    </a:lnTo>
                    <a:lnTo>
                      <a:pt x="44" y="30"/>
                    </a:lnTo>
                    <a:lnTo>
                      <a:pt x="44" y="26"/>
                    </a:lnTo>
                    <a:lnTo>
                      <a:pt x="44" y="24"/>
                    </a:lnTo>
                    <a:lnTo>
                      <a:pt x="36" y="20"/>
                    </a:lnTo>
                    <a:lnTo>
                      <a:pt x="26" y="12"/>
                    </a:lnTo>
                    <a:lnTo>
                      <a:pt x="22" y="6"/>
                    </a:lnTo>
                    <a:lnTo>
                      <a:pt x="18" y="0"/>
                    </a:lnTo>
                    <a:lnTo>
                      <a:pt x="18"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1" name="Freeform 184">
                <a:extLst>
                  <a:ext uri="{FF2B5EF4-FFF2-40B4-BE49-F238E27FC236}">
                    <a16:creationId xmlns:a16="http://schemas.microsoft.com/office/drawing/2014/main" id="{7892C6B2-A46D-4D8C-B69F-53C19B2CF1EC}"/>
                  </a:ext>
                </a:extLst>
              </p:cNvPr>
              <p:cNvSpPr>
                <a:spLocks/>
              </p:cNvSpPr>
              <p:nvPr/>
            </p:nvSpPr>
            <p:spPr bwMode="auto">
              <a:xfrm>
                <a:off x="6755339" y="1550932"/>
                <a:ext cx="270504" cy="696599"/>
              </a:xfrm>
              <a:custGeom>
                <a:avLst/>
                <a:gdLst/>
                <a:ahLst/>
                <a:cxnLst>
                  <a:cxn ang="0">
                    <a:pos x="150" y="220"/>
                  </a:cxn>
                  <a:cxn ang="0">
                    <a:pos x="132" y="226"/>
                  </a:cxn>
                  <a:cxn ang="0">
                    <a:pos x="132" y="248"/>
                  </a:cxn>
                  <a:cxn ang="0">
                    <a:pos x="120" y="256"/>
                  </a:cxn>
                  <a:cxn ang="0">
                    <a:pos x="126" y="268"/>
                  </a:cxn>
                  <a:cxn ang="0">
                    <a:pos x="142" y="288"/>
                  </a:cxn>
                  <a:cxn ang="0">
                    <a:pos x="170" y="312"/>
                  </a:cxn>
                  <a:cxn ang="0">
                    <a:pos x="158" y="318"/>
                  </a:cxn>
                  <a:cxn ang="0">
                    <a:pos x="158" y="336"/>
                  </a:cxn>
                  <a:cxn ang="0">
                    <a:pos x="154" y="352"/>
                  </a:cxn>
                  <a:cxn ang="0">
                    <a:pos x="178" y="378"/>
                  </a:cxn>
                  <a:cxn ang="0">
                    <a:pos x="188" y="428"/>
                  </a:cxn>
                  <a:cxn ang="0">
                    <a:pos x="176" y="462"/>
                  </a:cxn>
                  <a:cxn ang="0">
                    <a:pos x="174" y="478"/>
                  </a:cxn>
                  <a:cxn ang="0">
                    <a:pos x="174" y="440"/>
                  </a:cxn>
                  <a:cxn ang="0">
                    <a:pos x="170" y="420"/>
                  </a:cxn>
                  <a:cxn ang="0">
                    <a:pos x="158" y="378"/>
                  </a:cxn>
                  <a:cxn ang="0">
                    <a:pos x="148" y="352"/>
                  </a:cxn>
                  <a:cxn ang="0">
                    <a:pos x="134" y="314"/>
                  </a:cxn>
                  <a:cxn ang="0">
                    <a:pos x="116" y="290"/>
                  </a:cxn>
                  <a:cxn ang="0">
                    <a:pos x="114" y="320"/>
                  </a:cxn>
                  <a:cxn ang="0">
                    <a:pos x="100" y="332"/>
                  </a:cxn>
                  <a:cxn ang="0">
                    <a:pos x="84" y="330"/>
                  </a:cxn>
                  <a:cxn ang="0">
                    <a:pos x="68" y="330"/>
                  </a:cxn>
                  <a:cxn ang="0">
                    <a:pos x="62" y="314"/>
                  </a:cxn>
                  <a:cxn ang="0">
                    <a:pos x="60" y="266"/>
                  </a:cxn>
                  <a:cxn ang="0">
                    <a:pos x="24" y="220"/>
                  </a:cxn>
                  <a:cxn ang="0">
                    <a:pos x="12" y="214"/>
                  </a:cxn>
                  <a:cxn ang="0">
                    <a:pos x="4" y="192"/>
                  </a:cxn>
                  <a:cxn ang="0">
                    <a:pos x="10" y="174"/>
                  </a:cxn>
                  <a:cxn ang="0">
                    <a:pos x="20" y="148"/>
                  </a:cxn>
                  <a:cxn ang="0">
                    <a:pos x="34" y="142"/>
                  </a:cxn>
                  <a:cxn ang="0">
                    <a:pos x="34" y="104"/>
                  </a:cxn>
                  <a:cxn ang="0">
                    <a:pos x="32" y="78"/>
                  </a:cxn>
                  <a:cxn ang="0">
                    <a:pos x="52" y="48"/>
                  </a:cxn>
                  <a:cxn ang="0">
                    <a:pos x="82" y="30"/>
                  </a:cxn>
                  <a:cxn ang="0">
                    <a:pos x="80" y="16"/>
                  </a:cxn>
                  <a:cxn ang="0">
                    <a:pos x="72" y="0"/>
                  </a:cxn>
                  <a:cxn ang="0">
                    <a:pos x="102" y="20"/>
                  </a:cxn>
                  <a:cxn ang="0">
                    <a:pos x="112" y="28"/>
                  </a:cxn>
                  <a:cxn ang="0">
                    <a:pos x="124" y="68"/>
                  </a:cxn>
                  <a:cxn ang="0">
                    <a:pos x="106" y="80"/>
                  </a:cxn>
                  <a:cxn ang="0">
                    <a:pos x="102" y="98"/>
                  </a:cxn>
                  <a:cxn ang="0">
                    <a:pos x="102" y="112"/>
                  </a:cxn>
                  <a:cxn ang="0">
                    <a:pos x="96" y="124"/>
                  </a:cxn>
                  <a:cxn ang="0">
                    <a:pos x="108" y="126"/>
                  </a:cxn>
                  <a:cxn ang="0">
                    <a:pos x="116" y="136"/>
                  </a:cxn>
                  <a:cxn ang="0">
                    <a:pos x="122" y="146"/>
                  </a:cxn>
                  <a:cxn ang="0">
                    <a:pos x="132" y="150"/>
                  </a:cxn>
                  <a:cxn ang="0">
                    <a:pos x="122" y="170"/>
                  </a:cxn>
                  <a:cxn ang="0">
                    <a:pos x="150" y="182"/>
                  </a:cxn>
                  <a:cxn ang="0">
                    <a:pos x="176" y="192"/>
                  </a:cxn>
                  <a:cxn ang="0">
                    <a:pos x="172" y="212"/>
                  </a:cxn>
                </a:cxnLst>
                <a:rect l="0" t="0" r="r" b="b"/>
                <a:pathLst>
                  <a:path w="188" h="478">
                    <a:moveTo>
                      <a:pt x="170" y="214"/>
                    </a:moveTo>
                    <a:lnTo>
                      <a:pt x="170" y="214"/>
                    </a:lnTo>
                    <a:lnTo>
                      <a:pt x="154" y="216"/>
                    </a:lnTo>
                    <a:lnTo>
                      <a:pt x="152" y="216"/>
                    </a:lnTo>
                    <a:lnTo>
                      <a:pt x="150" y="220"/>
                    </a:lnTo>
                    <a:lnTo>
                      <a:pt x="150" y="220"/>
                    </a:lnTo>
                    <a:lnTo>
                      <a:pt x="150" y="222"/>
                    </a:lnTo>
                    <a:lnTo>
                      <a:pt x="148" y="222"/>
                    </a:lnTo>
                    <a:lnTo>
                      <a:pt x="144" y="222"/>
                    </a:lnTo>
                    <a:lnTo>
                      <a:pt x="138" y="222"/>
                    </a:lnTo>
                    <a:lnTo>
                      <a:pt x="134" y="224"/>
                    </a:lnTo>
                    <a:lnTo>
                      <a:pt x="132" y="226"/>
                    </a:lnTo>
                    <a:lnTo>
                      <a:pt x="132" y="226"/>
                    </a:lnTo>
                    <a:lnTo>
                      <a:pt x="130" y="230"/>
                    </a:lnTo>
                    <a:lnTo>
                      <a:pt x="128" y="234"/>
                    </a:lnTo>
                    <a:lnTo>
                      <a:pt x="130" y="240"/>
                    </a:lnTo>
                    <a:lnTo>
                      <a:pt x="132" y="244"/>
                    </a:lnTo>
                    <a:lnTo>
                      <a:pt x="132" y="248"/>
                    </a:lnTo>
                    <a:lnTo>
                      <a:pt x="130" y="250"/>
                    </a:lnTo>
                    <a:lnTo>
                      <a:pt x="130" y="250"/>
                    </a:lnTo>
                    <a:lnTo>
                      <a:pt x="128" y="254"/>
                    </a:lnTo>
                    <a:lnTo>
                      <a:pt x="124" y="254"/>
                    </a:lnTo>
                    <a:lnTo>
                      <a:pt x="122" y="254"/>
                    </a:lnTo>
                    <a:lnTo>
                      <a:pt x="120" y="256"/>
                    </a:lnTo>
                    <a:lnTo>
                      <a:pt x="120" y="256"/>
                    </a:lnTo>
                    <a:lnTo>
                      <a:pt x="120" y="260"/>
                    </a:lnTo>
                    <a:lnTo>
                      <a:pt x="122" y="262"/>
                    </a:lnTo>
                    <a:lnTo>
                      <a:pt x="124" y="266"/>
                    </a:lnTo>
                    <a:lnTo>
                      <a:pt x="126" y="268"/>
                    </a:lnTo>
                    <a:lnTo>
                      <a:pt x="126" y="268"/>
                    </a:lnTo>
                    <a:lnTo>
                      <a:pt x="124" y="270"/>
                    </a:lnTo>
                    <a:lnTo>
                      <a:pt x="124" y="272"/>
                    </a:lnTo>
                    <a:lnTo>
                      <a:pt x="130" y="276"/>
                    </a:lnTo>
                    <a:lnTo>
                      <a:pt x="136" y="282"/>
                    </a:lnTo>
                    <a:lnTo>
                      <a:pt x="142" y="288"/>
                    </a:lnTo>
                    <a:lnTo>
                      <a:pt x="142" y="288"/>
                    </a:lnTo>
                    <a:lnTo>
                      <a:pt x="150" y="296"/>
                    </a:lnTo>
                    <a:lnTo>
                      <a:pt x="158" y="302"/>
                    </a:lnTo>
                    <a:lnTo>
                      <a:pt x="166" y="306"/>
                    </a:lnTo>
                    <a:lnTo>
                      <a:pt x="170" y="310"/>
                    </a:lnTo>
                    <a:lnTo>
                      <a:pt x="170" y="310"/>
                    </a:lnTo>
                    <a:lnTo>
                      <a:pt x="170" y="312"/>
                    </a:lnTo>
                    <a:lnTo>
                      <a:pt x="168" y="312"/>
                    </a:lnTo>
                    <a:lnTo>
                      <a:pt x="164" y="312"/>
                    </a:lnTo>
                    <a:lnTo>
                      <a:pt x="160" y="314"/>
                    </a:lnTo>
                    <a:lnTo>
                      <a:pt x="160" y="316"/>
                    </a:lnTo>
                    <a:lnTo>
                      <a:pt x="158" y="318"/>
                    </a:lnTo>
                    <a:lnTo>
                      <a:pt x="158" y="318"/>
                    </a:lnTo>
                    <a:lnTo>
                      <a:pt x="158" y="322"/>
                    </a:lnTo>
                    <a:lnTo>
                      <a:pt x="160" y="324"/>
                    </a:lnTo>
                    <a:lnTo>
                      <a:pt x="160" y="326"/>
                    </a:lnTo>
                    <a:lnTo>
                      <a:pt x="158" y="332"/>
                    </a:lnTo>
                    <a:lnTo>
                      <a:pt x="158" y="332"/>
                    </a:lnTo>
                    <a:lnTo>
                      <a:pt x="158" y="336"/>
                    </a:lnTo>
                    <a:lnTo>
                      <a:pt x="158" y="340"/>
                    </a:lnTo>
                    <a:lnTo>
                      <a:pt x="160" y="344"/>
                    </a:lnTo>
                    <a:lnTo>
                      <a:pt x="158" y="346"/>
                    </a:lnTo>
                    <a:lnTo>
                      <a:pt x="158" y="346"/>
                    </a:lnTo>
                    <a:lnTo>
                      <a:pt x="156" y="348"/>
                    </a:lnTo>
                    <a:lnTo>
                      <a:pt x="154" y="352"/>
                    </a:lnTo>
                    <a:lnTo>
                      <a:pt x="156" y="356"/>
                    </a:lnTo>
                    <a:lnTo>
                      <a:pt x="162" y="364"/>
                    </a:lnTo>
                    <a:lnTo>
                      <a:pt x="172" y="372"/>
                    </a:lnTo>
                    <a:lnTo>
                      <a:pt x="172" y="372"/>
                    </a:lnTo>
                    <a:lnTo>
                      <a:pt x="176" y="374"/>
                    </a:lnTo>
                    <a:lnTo>
                      <a:pt x="178" y="378"/>
                    </a:lnTo>
                    <a:lnTo>
                      <a:pt x="178" y="386"/>
                    </a:lnTo>
                    <a:lnTo>
                      <a:pt x="178" y="398"/>
                    </a:lnTo>
                    <a:lnTo>
                      <a:pt x="180" y="406"/>
                    </a:lnTo>
                    <a:lnTo>
                      <a:pt x="184" y="418"/>
                    </a:lnTo>
                    <a:lnTo>
                      <a:pt x="184" y="418"/>
                    </a:lnTo>
                    <a:lnTo>
                      <a:pt x="188" y="428"/>
                    </a:lnTo>
                    <a:lnTo>
                      <a:pt x="188" y="434"/>
                    </a:lnTo>
                    <a:lnTo>
                      <a:pt x="186" y="440"/>
                    </a:lnTo>
                    <a:lnTo>
                      <a:pt x="184" y="446"/>
                    </a:lnTo>
                    <a:lnTo>
                      <a:pt x="178" y="454"/>
                    </a:lnTo>
                    <a:lnTo>
                      <a:pt x="176" y="458"/>
                    </a:lnTo>
                    <a:lnTo>
                      <a:pt x="176" y="462"/>
                    </a:lnTo>
                    <a:lnTo>
                      <a:pt x="176" y="462"/>
                    </a:lnTo>
                    <a:lnTo>
                      <a:pt x="176" y="470"/>
                    </a:lnTo>
                    <a:lnTo>
                      <a:pt x="176" y="472"/>
                    </a:lnTo>
                    <a:lnTo>
                      <a:pt x="174" y="474"/>
                    </a:lnTo>
                    <a:lnTo>
                      <a:pt x="174" y="478"/>
                    </a:lnTo>
                    <a:lnTo>
                      <a:pt x="174" y="478"/>
                    </a:lnTo>
                    <a:lnTo>
                      <a:pt x="168" y="468"/>
                    </a:lnTo>
                    <a:lnTo>
                      <a:pt x="168" y="460"/>
                    </a:lnTo>
                    <a:lnTo>
                      <a:pt x="168" y="452"/>
                    </a:lnTo>
                    <a:lnTo>
                      <a:pt x="170" y="448"/>
                    </a:lnTo>
                    <a:lnTo>
                      <a:pt x="174" y="444"/>
                    </a:lnTo>
                    <a:lnTo>
                      <a:pt x="174" y="440"/>
                    </a:lnTo>
                    <a:lnTo>
                      <a:pt x="174" y="434"/>
                    </a:lnTo>
                    <a:lnTo>
                      <a:pt x="170" y="430"/>
                    </a:lnTo>
                    <a:lnTo>
                      <a:pt x="170" y="430"/>
                    </a:lnTo>
                    <a:lnTo>
                      <a:pt x="166" y="426"/>
                    </a:lnTo>
                    <a:lnTo>
                      <a:pt x="168" y="424"/>
                    </a:lnTo>
                    <a:lnTo>
                      <a:pt x="170" y="420"/>
                    </a:lnTo>
                    <a:lnTo>
                      <a:pt x="170" y="416"/>
                    </a:lnTo>
                    <a:lnTo>
                      <a:pt x="170" y="410"/>
                    </a:lnTo>
                    <a:lnTo>
                      <a:pt x="170" y="410"/>
                    </a:lnTo>
                    <a:lnTo>
                      <a:pt x="162" y="386"/>
                    </a:lnTo>
                    <a:lnTo>
                      <a:pt x="160" y="378"/>
                    </a:lnTo>
                    <a:lnTo>
                      <a:pt x="158" y="378"/>
                    </a:lnTo>
                    <a:lnTo>
                      <a:pt x="156" y="378"/>
                    </a:lnTo>
                    <a:lnTo>
                      <a:pt x="156" y="378"/>
                    </a:lnTo>
                    <a:lnTo>
                      <a:pt x="156" y="378"/>
                    </a:lnTo>
                    <a:lnTo>
                      <a:pt x="154" y="376"/>
                    </a:lnTo>
                    <a:lnTo>
                      <a:pt x="152" y="368"/>
                    </a:lnTo>
                    <a:lnTo>
                      <a:pt x="148" y="352"/>
                    </a:lnTo>
                    <a:lnTo>
                      <a:pt x="148" y="352"/>
                    </a:lnTo>
                    <a:lnTo>
                      <a:pt x="142" y="334"/>
                    </a:lnTo>
                    <a:lnTo>
                      <a:pt x="138" y="322"/>
                    </a:lnTo>
                    <a:lnTo>
                      <a:pt x="138" y="322"/>
                    </a:lnTo>
                    <a:lnTo>
                      <a:pt x="136" y="318"/>
                    </a:lnTo>
                    <a:lnTo>
                      <a:pt x="134" y="314"/>
                    </a:lnTo>
                    <a:lnTo>
                      <a:pt x="132" y="312"/>
                    </a:lnTo>
                    <a:lnTo>
                      <a:pt x="132" y="306"/>
                    </a:lnTo>
                    <a:lnTo>
                      <a:pt x="132" y="306"/>
                    </a:lnTo>
                    <a:lnTo>
                      <a:pt x="128" y="308"/>
                    </a:lnTo>
                    <a:lnTo>
                      <a:pt x="126" y="306"/>
                    </a:lnTo>
                    <a:lnTo>
                      <a:pt x="116" y="290"/>
                    </a:lnTo>
                    <a:lnTo>
                      <a:pt x="116" y="290"/>
                    </a:lnTo>
                    <a:lnTo>
                      <a:pt x="120" y="310"/>
                    </a:lnTo>
                    <a:lnTo>
                      <a:pt x="120" y="316"/>
                    </a:lnTo>
                    <a:lnTo>
                      <a:pt x="118" y="318"/>
                    </a:lnTo>
                    <a:lnTo>
                      <a:pt x="114" y="320"/>
                    </a:lnTo>
                    <a:lnTo>
                      <a:pt x="114" y="320"/>
                    </a:lnTo>
                    <a:lnTo>
                      <a:pt x="110" y="324"/>
                    </a:lnTo>
                    <a:lnTo>
                      <a:pt x="106" y="330"/>
                    </a:lnTo>
                    <a:lnTo>
                      <a:pt x="104" y="332"/>
                    </a:lnTo>
                    <a:lnTo>
                      <a:pt x="102" y="332"/>
                    </a:lnTo>
                    <a:lnTo>
                      <a:pt x="100" y="332"/>
                    </a:lnTo>
                    <a:lnTo>
                      <a:pt x="100" y="332"/>
                    </a:lnTo>
                    <a:lnTo>
                      <a:pt x="98" y="330"/>
                    </a:lnTo>
                    <a:lnTo>
                      <a:pt x="94" y="332"/>
                    </a:lnTo>
                    <a:lnTo>
                      <a:pt x="92" y="334"/>
                    </a:lnTo>
                    <a:lnTo>
                      <a:pt x="88" y="332"/>
                    </a:lnTo>
                    <a:lnTo>
                      <a:pt x="88" y="332"/>
                    </a:lnTo>
                    <a:lnTo>
                      <a:pt x="84" y="330"/>
                    </a:lnTo>
                    <a:lnTo>
                      <a:pt x="80" y="332"/>
                    </a:lnTo>
                    <a:lnTo>
                      <a:pt x="76" y="334"/>
                    </a:lnTo>
                    <a:lnTo>
                      <a:pt x="72" y="330"/>
                    </a:lnTo>
                    <a:lnTo>
                      <a:pt x="72" y="330"/>
                    </a:lnTo>
                    <a:lnTo>
                      <a:pt x="70" y="328"/>
                    </a:lnTo>
                    <a:lnTo>
                      <a:pt x="68" y="330"/>
                    </a:lnTo>
                    <a:lnTo>
                      <a:pt x="66" y="330"/>
                    </a:lnTo>
                    <a:lnTo>
                      <a:pt x="62" y="330"/>
                    </a:lnTo>
                    <a:lnTo>
                      <a:pt x="62" y="330"/>
                    </a:lnTo>
                    <a:lnTo>
                      <a:pt x="60" y="328"/>
                    </a:lnTo>
                    <a:lnTo>
                      <a:pt x="60" y="324"/>
                    </a:lnTo>
                    <a:lnTo>
                      <a:pt x="62" y="314"/>
                    </a:lnTo>
                    <a:lnTo>
                      <a:pt x="64" y="308"/>
                    </a:lnTo>
                    <a:lnTo>
                      <a:pt x="66" y="300"/>
                    </a:lnTo>
                    <a:lnTo>
                      <a:pt x="66" y="288"/>
                    </a:lnTo>
                    <a:lnTo>
                      <a:pt x="64" y="276"/>
                    </a:lnTo>
                    <a:lnTo>
                      <a:pt x="64" y="276"/>
                    </a:lnTo>
                    <a:lnTo>
                      <a:pt x="60" y="266"/>
                    </a:lnTo>
                    <a:lnTo>
                      <a:pt x="56" y="258"/>
                    </a:lnTo>
                    <a:lnTo>
                      <a:pt x="48" y="248"/>
                    </a:lnTo>
                    <a:lnTo>
                      <a:pt x="34" y="230"/>
                    </a:lnTo>
                    <a:lnTo>
                      <a:pt x="34" y="230"/>
                    </a:lnTo>
                    <a:lnTo>
                      <a:pt x="26" y="220"/>
                    </a:lnTo>
                    <a:lnTo>
                      <a:pt x="24" y="220"/>
                    </a:lnTo>
                    <a:lnTo>
                      <a:pt x="24" y="220"/>
                    </a:lnTo>
                    <a:lnTo>
                      <a:pt x="22" y="222"/>
                    </a:lnTo>
                    <a:lnTo>
                      <a:pt x="16" y="216"/>
                    </a:lnTo>
                    <a:lnTo>
                      <a:pt x="16" y="216"/>
                    </a:lnTo>
                    <a:lnTo>
                      <a:pt x="12" y="212"/>
                    </a:lnTo>
                    <a:lnTo>
                      <a:pt x="12" y="214"/>
                    </a:lnTo>
                    <a:lnTo>
                      <a:pt x="10" y="214"/>
                    </a:lnTo>
                    <a:lnTo>
                      <a:pt x="8" y="214"/>
                    </a:lnTo>
                    <a:lnTo>
                      <a:pt x="0" y="202"/>
                    </a:lnTo>
                    <a:lnTo>
                      <a:pt x="0" y="202"/>
                    </a:lnTo>
                    <a:lnTo>
                      <a:pt x="2" y="194"/>
                    </a:lnTo>
                    <a:lnTo>
                      <a:pt x="4" y="192"/>
                    </a:lnTo>
                    <a:lnTo>
                      <a:pt x="6" y="192"/>
                    </a:lnTo>
                    <a:lnTo>
                      <a:pt x="6" y="188"/>
                    </a:lnTo>
                    <a:lnTo>
                      <a:pt x="6" y="188"/>
                    </a:lnTo>
                    <a:lnTo>
                      <a:pt x="4" y="178"/>
                    </a:lnTo>
                    <a:lnTo>
                      <a:pt x="6" y="174"/>
                    </a:lnTo>
                    <a:lnTo>
                      <a:pt x="10" y="174"/>
                    </a:lnTo>
                    <a:lnTo>
                      <a:pt x="10" y="174"/>
                    </a:lnTo>
                    <a:lnTo>
                      <a:pt x="16" y="174"/>
                    </a:lnTo>
                    <a:lnTo>
                      <a:pt x="20" y="170"/>
                    </a:lnTo>
                    <a:lnTo>
                      <a:pt x="22" y="162"/>
                    </a:lnTo>
                    <a:lnTo>
                      <a:pt x="20" y="148"/>
                    </a:lnTo>
                    <a:lnTo>
                      <a:pt x="20" y="148"/>
                    </a:lnTo>
                    <a:lnTo>
                      <a:pt x="22" y="144"/>
                    </a:lnTo>
                    <a:lnTo>
                      <a:pt x="22" y="140"/>
                    </a:lnTo>
                    <a:lnTo>
                      <a:pt x="26" y="140"/>
                    </a:lnTo>
                    <a:lnTo>
                      <a:pt x="28" y="142"/>
                    </a:lnTo>
                    <a:lnTo>
                      <a:pt x="32" y="142"/>
                    </a:lnTo>
                    <a:lnTo>
                      <a:pt x="34" y="142"/>
                    </a:lnTo>
                    <a:lnTo>
                      <a:pt x="34" y="138"/>
                    </a:lnTo>
                    <a:lnTo>
                      <a:pt x="34" y="132"/>
                    </a:lnTo>
                    <a:lnTo>
                      <a:pt x="34" y="132"/>
                    </a:lnTo>
                    <a:lnTo>
                      <a:pt x="34" y="120"/>
                    </a:lnTo>
                    <a:lnTo>
                      <a:pt x="36" y="112"/>
                    </a:lnTo>
                    <a:lnTo>
                      <a:pt x="34" y="104"/>
                    </a:lnTo>
                    <a:lnTo>
                      <a:pt x="32" y="98"/>
                    </a:lnTo>
                    <a:lnTo>
                      <a:pt x="28" y="92"/>
                    </a:lnTo>
                    <a:lnTo>
                      <a:pt x="28" y="92"/>
                    </a:lnTo>
                    <a:lnTo>
                      <a:pt x="26" y="86"/>
                    </a:lnTo>
                    <a:lnTo>
                      <a:pt x="28" y="82"/>
                    </a:lnTo>
                    <a:lnTo>
                      <a:pt x="32" y="78"/>
                    </a:lnTo>
                    <a:lnTo>
                      <a:pt x="32" y="72"/>
                    </a:lnTo>
                    <a:lnTo>
                      <a:pt x="32" y="72"/>
                    </a:lnTo>
                    <a:lnTo>
                      <a:pt x="32" y="68"/>
                    </a:lnTo>
                    <a:lnTo>
                      <a:pt x="34" y="66"/>
                    </a:lnTo>
                    <a:lnTo>
                      <a:pt x="42" y="58"/>
                    </a:lnTo>
                    <a:lnTo>
                      <a:pt x="52" y="48"/>
                    </a:lnTo>
                    <a:lnTo>
                      <a:pt x="62" y="34"/>
                    </a:lnTo>
                    <a:lnTo>
                      <a:pt x="62" y="34"/>
                    </a:lnTo>
                    <a:lnTo>
                      <a:pt x="66" y="32"/>
                    </a:lnTo>
                    <a:lnTo>
                      <a:pt x="70" y="30"/>
                    </a:lnTo>
                    <a:lnTo>
                      <a:pt x="78" y="30"/>
                    </a:lnTo>
                    <a:lnTo>
                      <a:pt x="82" y="30"/>
                    </a:lnTo>
                    <a:lnTo>
                      <a:pt x="82" y="28"/>
                    </a:lnTo>
                    <a:lnTo>
                      <a:pt x="78" y="24"/>
                    </a:lnTo>
                    <a:lnTo>
                      <a:pt x="78" y="24"/>
                    </a:lnTo>
                    <a:lnTo>
                      <a:pt x="76" y="20"/>
                    </a:lnTo>
                    <a:lnTo>
                      <a:pt x="76" y="18"/>
                    </a:lnTo>
                    <a:lnTo>
                      <a:pt x="80" y="16"/>
                    </a:lnTo>
                    <a:lnTo>
                      <a:pt x="82" y="14"/>
                    </a:lnTo>
                    <a:lnTo>
                      <a:pt x="80" y="10"/>
                    </a:lnTo>
                    <a:lnTo>
                      <a:pt x="78" y="6"/>
                    </a:lnTo>
                    <a:lnTo>
                      <a:pt x="68" y="0"/>
                    </a:lnTo>
                    <a:lnTo>
                      <a:pt x="68" y="0"/>
                    </a:lnTo>
                    <a:lnTo>
                      <a:pt x="72" y="0"/>
                    </a:lnTo>
                    <a:lnTo>
                      <a:pt x="76" y="0"/>
                    </a:lnTo>
                    <a:lnTo>
                      <a:pt x="82" y="2"/>
                    </a:lnTo>
                    <a:lnTo>
                      <a:pt x="90" y="8"/>
                    </a:lnTo>
                    <a:lnTo>
                      <a:pt x="90" y="8"/>
                    </a:lnTo>
                    <a:lnTo>
                      <a:pt x="100" y="16"/>
                    </a:lnTo>
                    <a:lnTo>
                      <a:pt x="102" y="20"/>
                    </a:lnTo>
                    <a:lnTo>
                      <a:pt x="102" y="22"/>
                    </a:lnTo>
                    <a:lnTo>
                      <a:pt x="106" y="20"/>
                    </a:lnTo>
                    <a:lnTo>
                      <a:pt x="106" y="20"/>
                    </a:lnTo>
                    <a:lnTo>
                      <a:pt x="108" y="18"/>
                    </a:lnTo>
                    <a:lnTo>
                      <a:pt x="110" y="20"/>
                    </a:lnTo>
                    <a:lnTo>
                      <a:pt x="112" y="28"/>
                    </a:lnTo>
                    <a:lnTo>
                      <a:pt x="114" y="42"/>
                    </a:lnTo>
                    <a:lnTo>
                      <a:pt x="116" y="50"/>
                    </a:lnTo>
                    <a:lnTo>
                      <a:pt x="120" y="58"/>
                    </a:lnTo>
                    <a:lnTo>
                      <a:pt x="120" y="58"/>
                    </a:lnTo>
                    <a:lnTo>
                      <a:pt x="124" y="66"/>
                    </a:lnTo>
                    <a:lnTo>
                      <a:pt x="124" y="68"/>
                    </a:lnTo>
                    <a:lnTo>
                      <a:pt x="122" y="68"/>
                    </a:lnTo>
                    <a:lnTo>
                      <a:pt x="118" y="66"/>
                    </a:lnTo>
                    <a:lnTo>
                      <a:pt x="116" y="66"/>
                    </a:lnTo>
                    <a:lnTo>
                      <a:pt x="116" y="66"/>
                    </a:lnTo>
                    <a:lnTo>
                      <a:pt x="110" y="76"/>
                    </a:lnTo>
                    <a:lnTo>
                      <a:pt x="106" y="80"/>
                    </a:lnTo>
                    <a:lnTo>
                      <a:pt x="102" y="86"/>
                    </a:lnTo>
                    <a:lnTo>
                      <a:pt x="102" y="88"/>
                    </a:lnTo>
                    <a:lnTo>
                      <a:pt x="104" y="92"/>
                    </a:lnTo>
                    <a:lnTo>
                      <a:pt x="104" y="92"/>
                    </a:lnTo>
                    <a:lnTo>
                      <a:pt x="104" y="96"/>
                    </a:lnTo>
                    <a:lnTo>
                      <a:pt x="102" y="98"/>
                    </a:lnTo>
                    <a:lnTo>
                      <a:pt x="100" y="98"/>
                    </a:lnTo>
                    <a:lnTo>
                      <a:pt x="98" y="100"/>
                    </a:lnTo>
                    <a:lnTo>
                      <a:pt x="98" y="100"/>
                    </a:lnTo>
                    <a:lnTo>
                      <a:pt x="96" y="106"/>
                    </a:lnTo>
                    <a:lnTo>
                      <a:pt x="98" y="108"/>
                    </a:lnTo>
                    <a:lnTo>
                      <a:pt x="102" y="112"/>
                    </a:lnTo>
                    <a:lnTo>
                      <a:pt x="106" y="114"/>
                    </a:lnTo>
                    <a:lnTo>
                      <a:pt x="108" y="118"/>
                    </a:lnTo>
                    <a:lnTo>
                      <a:pt x="108" y="118"/>
                    </a:lnTo>
                    <a:lnTo>
                      <a:pt x="106" y="120"/>
                    </a:lnTo>
                    <a:lnTo>
                      <a:pt x="100" y="122"/>
                    </a:lnTo>
                    <a:lnTo>
                      <a:pt x="96" y="124"/>
                    </a:lnTo>
                    <a:lnTo>
                      <a:pt x="94" y="124"/>
                    </a:lnTo>
                    <a:lnTo>
                      <a:pt x="94" y="126"/>
                    </a:lnTo>
                    <a:lnTo>
                      <a:pt x="94" y="126"/>
                    </a:lnTo>
                    <a:lnTo>
                      <a:pt x="94" y="130"/>
                    </a:lnTo>
                    <a:lnTo>
                      <a:pt x="96" y="130"/>
                    </a:lnTo>
                    <a:lnTo>
                      <a:pt x="108" y="126"/>
                    </a:lnTo>
                    <a:lnTo>
                      <a:pt x="108" y="126"/>
                    </a:lnTo>
                    <a:lnTo>
                      <a:pt x="118" y="124"/>
                    </a:lnTo>
                    <a:lnTo>
                      <a:pt x="120" y="126"/>
                    </a:lnTo>
                    <a:lnTo>
                      <a:pt x="118" y="130"/>
                    </a:lnTo>
                    <a:lnTo>
                      <a:pt x="118" y="130"/>
                    </a:lnTo>
                    <a:lnTo>
                      <a:pt x="116" y="136"/>
                    </a:lnTo>
                    <a:lnTo>
                      <a:pt x="116" y="138"/>
                    </a:lnTo>
                    <a:lnTo>
                      <a:pt x="120" y="140"/>
                    </a:lnTo>
                    <a:lnTo>
                      <a:pt x="120" y="142"/>
                    </a:lnTo>
                    <a:lnTo>
                      <a:pt x="120" y="142"/>
                    </a:lnTo>
                    <a:lnTo>
                      <a:pt x="120" y="144"/>
                    </a:lnTo>
                    <a:lnTo>
                      <a:pt x="122" y="146"/>
                    </a:lnTo>
                    <a:lnTo>
                      <a:pt x="126" y="148"/>
                    </a:lnTo>
                    <a:lnTo>
                      <a:pt x="130" y="146"/>
                    </a:lnTo>
                    <a:lnTo>
                      <a:pt x="130" y="146"/>
                    </a:lnTo>
                    <a:lnTo>
                      <a:pt x="132" y="148"/>
                    </a:lnTo>
                    <a:lnTo>
                      <a:pt x="132" y="148"/>
                    </a:lnTo>
                    <a:lnTo>
                      <a:pt x="132" y="150"/>
                    </a:lnTo>
                    <a:lnTo>
                      <a:pt x="136" y="150"/>
                    </a:lnTo>
                    <a:lnTo>
                      <a:pt x="140" y="150"/>
                    </a:lnTo>
                    <a:lnTo>
                      <a:pt x="140" y="152"/>
                    </a:lnTo>
                    <a:lnTo>
                      <a:pt x="140" y="152"/>
                    </a:lnTo>
                    <a:lnTo>
                      <a:pt x="122" y="170"/>
                    </a:lnTo>
                    <a:lnTo>
                      <a:pt x="122" y="170"/>
                    </a:lnTo>
                    <a:lnTo>
                      <a:pt x="122" y="174"/>
                    </a:lnTo>
                    <a:lnTo>
                      <a:pt x="124" y="176"/>
                    </a:lnTo>
                    <a:lnTo>
                      <a:pt x="134" y="176"/>
                    </a:lnTo>
                    <a:lnTo>
                      <a:pt x="148" y="176"/>
                    </a:lnTo>
                    <a:lnTo>
                      <a:pt x="148" y="176"/>
                    </a:lnTo>
                    <a:lnTo>
                      <a:pt x="150" y="182"/>
                    </a:lnTo>
                    <a:lnTo>
                      <a:pt x="154" y="186"/>
                    </a:lnTo>
                    <a:lnTo>
                      <a:pt x="158" y="188"/>
                    </a:lnTo>
                    <a:lnTo>
                      <a:pt x="162" y="188"/>
                    </a:lnTo>
                    <a:lnTo>
                      <a:pt x="170" y="190"/>
                    </a:lnTo>
                    <a:lnTo>
                      <a:pt x="174" y="192"/>
                    </a:lnTo>
                    <a:lnTo>
                      <a:pt x="176" y="192"/>
                    </a:lnTo>
                    <a:lnTo>
                      <a:pt x="176" y="192"/>
                    </a:lnTo>
                    <a:lnTo>
                      <a:pt x="172" y="196"/>
                    </a:lnTo>
                    <a:lnTo>
                      <a:pt x="170" y="200"/>
                    </a:lnTo>
                    <a:lnTo>
                      <a:pt x="170" y="204"/>
                    </a:lnTo>
                    <a:lnTo>
                      <a:pt x="172" y="210"/>
                    </a:lnTo>
                    <a:lnTo>
                      <a:pt x="172" y="212"/>
                    </a:lnTo>
                    <a:lnTo>
                      <a:pt x="170" y="214"/>
                    </a:lnTo>
                    <a:lnTo>
                      <a:pt x="170" y="2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2" name="Freeform 186">
                <a:extLst>
                  <a:ext uri="{FF2B5EF4-FFF2-40B4-BE49-F238E27FC236}">
                    <a16:creationId xmlns:a16="http://schemas.microsoft.com/office/drawing/2014/main" id="{D20A9B5F-7A82-4CA5-83CA-B3514107A694}"/>
                  </a:ext>
                </a:extLst>
              </p:cNvPr>
              <p:cNvSpPr>
                <a:spLocks/>
              </p:cNvSpPr>
              <p:nvPr/>
            </p:nvSpPr>
            <p:spPr bwMode="auto">
              <a:xfrm>
                <a:off x="3621507" y="2244615"/>
                <a:ext cx="86332" cy="110757"/>
              </a:xfrm>
              <a:custGeom>
                <a:avLst/>
                <a:gdLst/>
                <a:ahLst/>
                <a:cxnLst>
                  <a:cxn ang="0">
                    <a:pos x="38" y="76"/>
                  </a:cxn>
                  <a:cxn ang="0">
                    <a:pos x="38" y="70"/>
                  </a:cxn>
                  <a:cxn ang="0">
                    <a:pos x="52" y="58"/>
                  </a:cxn>
                  <a:cxn ang="0">
                    <a:pos x="60" y="46"/>
                  </a:cxn>
                  <a:cxn ang="0">
                    <a:pos x="60" y="42"/>
                  </a:cxn>
                  <a:cxn ang="0">
                    <a:pos x="58" y="36"/>
                  </a:cxn>
                  <a:cxn ang="0">
                    <a:pos x="58" y="30"/>
                  </a:cxn>
                  <a:cxn ang="0">
                    <a:pos x="58" y="26"/>
                  </a:cxn>
                  <a:cxn ang="0">
                    <a:pos x="58" y="24"/>
                  </a:cxn>
                  <a:cxn ang="0">
                    <a:pos x="52" y="20"/>
                  </a:cxn>
                  <a:cxn ang="0">
                    <a:pos x="50" y="18"/>
                  </a:cxn>
                  <a:cxn ang="0">
                    <a:pos x="50" y="14"/>
                  </a:cxn>
                  <a:cxn ang="0">
                    <a:pos x="50" y="8"/>
                  </a:cxn>
                  <a:cxn ang="0">
                    <a:pos x="46" y="8"/>
                  </a:cxn>
                  <a:cxn ang="0">
                    <a:pos x="42" y="4"/>
                  </a:cxn>
                  <a:cxn ang="0">
                    <a:pos x="36" y="2"/>
                  </a:cxn>
                  <a:cxn ang="0">
                    <a:pos x="30" y="0"/>
                  </a:cxn>
                  <a:cxn ang="0">
                    <a:pos x="22" y="4"/>
                  </a:cxn>
                  <a:cxn ang="0">
                    <a:pos x="18" y="6"/>
                  </a:cxn>
                  <a:cxn ang="0">
                    <a:pos x="12" y="10"/>
                  </a:cxn>
                  <a:cxn ang="0">
                    <a:pos x="8" y="18"/>
                  </a:cxn>
                  <a:cxn ang="0">
                    <a:pos x="6" y="20"/>
                  </a:cxn>
                  <a:cxn ang="0">
                    <a:pos x="4" y="24"/>
                  </a:cxn>
                  <a:cxn ang="0">
                    <a:pos x="0" y="26"/>
                  </a:cxn>
                  <a:cxn ang="0">
                    <a:pos x="2" y="30"/>
                  </a:cxn>
                  <a:cxn ang="0">
                    <a:pos x="2" y="32"/>
                  </a:cxn>
                  <a:cxn ang="0">
                    <a:pos x="0" y="34"/>
                  </a:cxn>
                  <a:cxn ang="0">
                    <a:pos x="4" y="36"/>
                  </a:cxn>
                  <a:cxn ang="0">
                    <a:pos x="4" y="36"/>
                  </a:cxn>
                  <a:cxn ang="0">
                    <a:pos x="4" y="38"/>
                  </a:cxn>
                  <a:cxn ang="0">
                    <a:pos x="2" y="40"/>
                  </a:cxn>
                  <a:cxn ang="0">
                    <a:pos x="0" y="40"/>
                  </a:cxn>
                  <a:cxn ang="0">
                    <a:pos x="6" y="46"/>
                  </a:cxn>
                  <a:cxn ang="0">
                    <a:pos x="8" y="50"/>
                  </a:cxn>
                  <a:cxn ang="0">
                    <a:pos x="10" y="52"/>
                  </a:cxn>
                  <a:cxn ang="0">
                    <a:pos x="8" y="54"/>
                  </a:cxn>
                  <a:cxn ang="0">
                    <a:pos x="12" y="58"/>
                  </a:cxn>
                  <a:cxn ang="0">
                    <a:pos x="16" y="60"/>
                  </a:cxn>
                  <a:cxn ang="0">
                    <a:pos x="20" y="58"/>
                  </a:cxn>
                  <a:cxn ang="0">
                    <a:pos x="20" y="60"/>
                  </a:cxn>
                  <a:cxn ang="0">
                    <a:pos x="22" y="62"/>
                  </a:cxn>
                  <a:cxn ang="0">
                    <a:pos x="22" y="62"/>
                  </a:cxn>
                  <a:cxn ang="0">
                    <a:pos x="22" y="64"/>
                  </a:cxn>
                  <a:cxn ang="0">
                    <a:pos x="22" y="66"/>
                  </a:cxn>
                  <a:cxn ang="0">
                    <a:pos x="18" y="66"/>
                  </a:cxn>
                  <a:cxn ang="0">
                    <a:pos x="18" y="66"/>
                  </a:cxn>
                  <a:cxn ang="0">
                    <a:pos x="32" y="74"/>
                  </a:cxn>
                  <a:cxn ang="0">
                    <a:pos x="38" y="76"/>
                  </a:cxn>
                </a:cxnLst>
                <a:rect l="0" t="0" r="r" b="b"/>
                <a:pathLst>
                  <a:path w="60" h="76">
                    <a:moveTo>
                      <a:pt x="38" y="76"/>
                    </a:moveTo>
                    <a:lnTo>
                      <a:pt x="38" y="76"/>
                    </a:lnTo>
                    <a:lnTo>
                      <a:pt x="36" y="72"/>
                    </a:lnTo>
                    <a:lnTo>
                      <a:pt x="38" y="70"/>
                    </a:lnTo>
                    <a:lnTo>
                      <a:pt x="52" y="58"/>
                    </a:lnTo>
                    <a:lnTo>
                      <a:pt x="52" y="58"/>
                    </a:lnTo>
                    <a:lnTo>
                      <a:pt x="58" y="50"/>
                    </a:lnTo>
                    <a:lnTo>
                      <a:pt x="60" y="46"/>
                    </a:lnTo>
                    <a:lnTo>
                      <a:pt x="60" y="44"/>
                    </a:lnTo>
                    <a:lnTo>
                      <a:pt x="60" y="42"/>
                    </a:lnTo>
                    <a:lnTo>
                      <a:pt x="60" y="42"/>
                    </a:lnTo>
                    <a:lnTo>
                      <a:pt x="58" y="36"/>
                    </a:lnTo>
                    <a:lnTo>
                      <a:pt x="58" y="32"/>
                    </a:lnTo>
                    <a:lnTo>
                      <a:pt x="58" y="30"/>
                    </a:lnTo>
                    <a:lnTo>
                      <a:pt x="58" y="26"/>
                    </a:lnTo>
                    <a:lnTo>
                      <a:pt x="58" y="26"/>
                    </a:lnTo>
                    <a:lnTo>
                      <a:pt x="56" y="24"/>
                    </a:lnTo>
                    <a:lnTo>
                      <a:pt x="58" y="24"/>
                    </a:lnTo>
                    <a:lnTo>
                      <a:pt x="56" y="22"/>
                    </a:lnTo>
                    <a:lnTo>
                      <a:pt x="52" y="20"/>
                    </a:lnTo>
                    <a:lnTo>
                      <a:pt x="52" y="20"/>
                    </a:lnTo>
                    <a:lnTo>
                      <a:pt x="50" y="18"/>
                    </a:lnTo>
                    <a:lnTo>
                      <a:pt x="48" y="18"/>
                    </a:lnTo>
                    <a:lnTo>
                      <a:pt x="50" y="14"/>
                    </a:lnTo>
                    <a:lnTo>
                      <a:pt x="50" y="10"/>
                    </a:lnTo>
                    <a:lnTo>
                      <a:pt x="50" y="8"/>
                    </a:lnTo>
                    <a:lnTo>
                      <a:pt x="46" y="8"/>
                    </a:lnTo>
                    <a:lnTo>
                      <a:pt x="46" y="8"/>
                    </a:lnTo>
                    <a:lnTo>
                      <a:pt x="44" y="6"/>
                    </a:lnTo>
                    <a:lnTo>
                      <a:pt x="42" y="4"/>
                    </a:lnTo>
                    <a:lnTo>
                      <a:pt x="40" y="2"/>
                    </a:lnTo>
                    <a:lnTo>
                      <a:pt x="36" y="2"/>
                    </a:lnTo>
                    <a:lnTo>
                      <a:pt x="36" y="2"/>
                    </a:lnTo>
                    <a:lnTo>
                      <a:pt x="30" y="0"/>
                    </a:lnTo>
                    <a:lnTo>
                      <a:pt x="26" y="2"/>
                    </a:lnTo>
                    <a:lnTo>
                      <a:pt x="22" y="4"/>
                    </a:lnTo>
                    <a:lnTo>
                      <a:pt x="18" y="6"/>
                    </a:lnTo>
                    <a:lnTo>
                      <a:pt x="18" y="6"/>
                    </a:lnTo>
                    <a:lnTo>
                      <a:pt x="14" y="6"/>
                    </a:lnTo>
                    <a:lnTo>
                      <a:pt x="12" y="10"/>
                    </a:lnTo>
                    <a:lnTo>
                      <a:pt x="10" y="14"/>
                    </a:lnTo>
                    <a:lnTo>
                      <a:pt x="8" y="18"/>
                    </a:lnTo>
                    <a:lnTo>
                      <a:pt x="8" y="18"/>
                    </a:lnTo>
                    <a:lnTo>
                      <a:pt x="6" y="20"/>
                    </a:lnTo>
                    <a:lnTo>
                      <a:pt x="4" y="22"/>
                    </a:lnTo>
                    <a:lnTo>
                      <a:pt x="4" y="24"/>
                    </a:lnTo>
                    <a:lnTo>
                      <a:pt x="0" y="26"/>
                    </a:lnTo>
                    <a:lnTo>
                      <a:pt x="0" y="26"/>
                    </a:lnTo>
                    <a:lnTo>
                      <a:pt x="0" y="28"/>
                    </a:lnTo>
                    <a:lnTo>
                      <a:pt x="2" y="30"/>
                    </a:lnTo>
                    <a:lnTo>
                      <a:pt x="2" y="30"/>
                    </a:lnTo>
                    <a:lnTo>
                      <a:pt x="2" y="32"/>
                    </a:lnTo>
                    <a:lnTo>
                      <a:pt x="2" y="32"/>
                    </a:lnTo>
                    <a:lnTo>
                      <a:pt x="0" y="34"/>
                    </a:lnTo>
                    <a:lnTo>
                      <a:pt x="2" y="34"/>
                    </a:lnTo>
                    <a:lnTo>
                      <a:pt x="4" y="36"/>
                    </a:lnTo>
                    <a:lnTo>
                      <a:pt x="4" y="36"/>
                    </a:lnTo>
                    <a:lnTo>
                      <a:pt x="4" y="36"/>
                    </a:lnTo>
                    <a:lnTo>
                      <a:pt x="4" y="38"/>
                    </a:lnTo>
                    <a:lnTo>
                      <a:pt x="4" y="38"/>
                    </a:lnTo>
                    <a:lnTo>
                      <a:pt x="4" y="40"/>
                    </a:lnTo>
                    <a:lnTo>
                      <a:pt x="2" y="40"/>
                    </a:lnTo>
                    <a:lnTo>
                      <a:pt x="2" y="40"/>
                    </a:lnTo>
                    <a:lnTo>
                      <a:pt x="0" y="40"/>
                    </a:lnTo>
                    <a:lnTo>
                      <a:pt x="0" y="42"/>
                    </a:lnTo>
                    <a:lnTo>
                      <a:pt x="6" y="46"/>
                    </a:lnTo>
                    <a:lnTo>
                      <a:pt x="6" y="46"/>
                    </a:lnTo>
                    <a:lnTo>
                      <a:pt x="8" y="50"/>
                    </a:lnTo>
                    <a:lnTo>
                      <a:pt x="10" y="52"/>
                    </a:lnTo>
                    <a:lnTo>
                      <a:pt x="10" y="52"/>
                    </a:lnTo>
                    <a:lnTo>
                      <a:pt x="10" y="52"/>
                    </a:lnTo>
                    <a:lnTo>
                      <a:pt x="8" y="54"/>
                    </a:lnTo>
                    <a:lnTo>
                      <a:pt x="6" y="54"/>
                    </a:lnTo>
                    <a:lnTo>
                      <a:pt x="12" y="58"/>
                    </a:lnTo>
                    <a:lnTo>
                      <a:pt x="12" y="58"/>
                    </a:lnTo>
                    <a:lnTo>
                      <a:pt x="16" y="60"/>
                    </a:lnTo>
                    <a:lnTo>
                      <a:pt x="18" y="60"/>
                    </a:lnTo>
                    <a:lnTo>
                      <a:pt x="20" y="58"/>
                    </a:lnTo>
                    <a:lnTo>
                      <a:pt x="20" y="60"/>
                    </a:lnTo>
                    <a:lnTo>
                      <a:pt x="20" y="60"/>
                    </a:lnTo>
                    <a:lnTo>
                      <a:pt x="20" y="62"/>
                    </a:lnTo>
                    <a:lnTo>
                      <a:pt x="22" y="62"/>
                    </a:lnTo>
                    <a:lnTo>
                      <a:pt x="24" y="62"/>
                    </a:lnTo>
                    <a:lnTo>
                      <a:pt x="22" y="62"/>
                    </a:lnTo>
                    <a:lnTo>
                      <a:pt x="22" y="62"/>
                    </a:lnTo>
                    <a:lnTo>
                      <a:pt x="22" y="64"/>
                    </a:lnTo>
                    <a:lnTo>
                      <a:pt x="24" y="66"/>
                    </a:lnTo>
                    <a:lnTo>
                      <a:pt x="22" y="66"/>
                    </a:lnTo>
                    <a:lnTo>
                      <a:pt x="18" y="66"/>
                    </a:lnTo>
                    <a:lnTo>
                      <a:pt x="18" y="66"/>
                    </a:lnTo>
                    <a:lnTo>
                      <a:pt x="18" y="66"/>
                    </a:lnTo>
                    <a:lnTo>
                      <a:pt x="18" y="66"/>
                    </a:lnTo>
                    <a:lnTo>
                      <a:pt x="24" y="70"/>
                    </a:lnTo>
                    <a:lnTo>
                      <a:pt x="32" y="74"/>
                    </a:lnTo>
                    <a:lnTo>
                      <a:pt x="38" y="76"/>
                    </a:lnTo>
                    <a:lnTo>
                      <a:pt x="38" y="7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3" name="Freeform 187">
                <a:extLst>
                  <a:ext uri="{FF2B5EF4-FFF2-40B4-BE49-F238E27FC236}">
                    <a16:creationId xmlns:a16="http://schemas.microsoft.com/office/drawing/2014/main" id="{82F10247-B297-498F-A454-CB53484E53FD}"/>
                  </a:ext>
                </a:extLst>
              </p:cNvPr>
              <p:cNvSpPr>
                <a:spLocks/>
              </p:cNvSpPr>
              <p:nvPr/>
            </p:nvSpPr>
            <p:spPr bwMode="auto">
              <a:xfrm>
                <a:off x="3673306" y="2299994"/>
                <a:ext cx="129499" cy="145733"/>
              </a:xfrm>
              <a:custGeom>
                <a:avLst/>
                <a:gdLst/>
                <a:ahLst/>
                <a:cxnLst>
                  <a:cxn ang="0">
                    <a:pos x="82" y="100"/>
                  </a:cxn>
                  <a:cxn ang="0">
                    <a:pos x="82" y="86"/>
                  </a:cxn>
                  <a:cxn ang="0">
                    <a:pos x="86" y="82"/>
                  </a:cxn>
                  <a:cxn ang="0">
                    <a:pos x="90" y="78"/>
                  </a:cxn>
                  <a:cxn ang="0">
                    <a:pos x="88" y="74"/>
                  </a:cxn>
                  <a:cxn ang="0">
                    <a:pos x="88" y="66"/>
                  </a:cxn>
                  <a:cxn ang="0">
                    <a:pos x="82" y="64"/>
                  </a:cxn>
                  <a:cxn ang="0">
                    <a:pos x="76" y="60"/>
                  </a:cxn>
                  <a:cxn ang="0">
                    <a:pos x="74" y="58"/>
                  </a:cxn>
                  <a:cxn ang="0">
                    <a:pos x="70" y="58"/>
                  </a:cxn>
                  <a:cxn ang="0">
                    <a:pos x="66" y="56"/>
                  </a:cxn>
                  <a:cxn ang="0">
                    <a:pos x="68" y="44"/>
                  </a:cxn>
                  <a:cxn ang="0">
                    <a:pos x="68" y="40"/>
                  </a:cxn>
                  <a:cxn ang="0">
                    <a:pos x="68" y="34"/>
                  </a:cxn>
                  <a:cxn ang="0">
                    <a:pos x="66" y="26"/>
                  </a:cxn>
                  <a:cxn ang="0">
                    <a:pos x="64" y="24"/>
                  </a:cxn>
                  <a:cxn ang="0">
                    <a:pos x="60" y="26"/>
                  </a:cxn>
                  <a:cxn ang="0">
                    <a:pos x="58" y="30"/>
                  </a:cxn>
                  <a:cxn ang="0">
                    <a:pos x="50" y="30"/>
                  </a:cxn>
                  <a:cxn ang="0">
                    <a:pos x="48" y="28"/>
                  </a:cxn>
                  <a:cxn ang="0">
                    <a:pos x="50" y="22"/>
                  </a:cxn>
                  <a:cxn ang="0">
                    <a:pos x="46" y="12"/>
                  </a:cxn>
                  <a:cxn ang="0">
                    <a:pos x="38" y="0"/>
                  </a:cxn>
                  <a:cxn ang="0">
                    <a:pos x="24" y="4"/>
                  </a:cxn>
                  <a:cxn ang="0">
                    <a:pos x="24" y="6"/>
                  </a:cxn>
                  <a:cxn ang="0">
                    <a:pos x="22" y="12"/>
                  </a:cxn>
                  <a:cxn ang="0">
                    <a:pos x="16" y="20"/>
                  </a:cxn>
                  <a:cxn ang="0">
                    <a:pos x="0" y="34"/>
                  </a:cxn>
                  <a:cxn ang="0">
                    <a:pos x="2" y="38"/>
                  </a:cxn>
                  <a:cxn ang="0">
                    <a:pos x="8" y="42"/>
                  </a:cxn>
                  <a:cxn ang="0">
                    <a:pos x="4" y="44"/>
                  </a:cxn>
                  <a:cxn ang="0">
                    <a:pos x="8" y="46"/>
                  </a:cxn>
                  <a:cxn ang="0">
                    <a:pos x="16" y="52"/>
                  </a:cxn>
                  <a:cxn ang="0">
                    <a:pos x="22" y="56"/>
                  </a:cxn>
                  <a:cxn ang="0">
                    <a:pos x="22" y="58"/>
                  </a:cxn>
                  <a:cxn ang="0">
                    <a:pos x="26" y="64"/>
                  </a:cxn>
                  <a:cxn ang="0">
                    <a:pos x="34" y="70"/>
                  </a:cxn>
                  <a:cxn ang="0">
                    <a:pos x="44" y="78"/>
                  </a:cxn>
                  <a:cxn ang="0">
                    <a:pos x="50" y="84"/>
                  </a:cxn>
                  <a:cxn ang="0">
                    <a:pos x="54" y="86"/>
                  </a:cxn>
                  <a:cxn ang="0">
                    <a:pos x="54" y="88"/>
                  </a:cxn>
                  <a:cxn ang="0">
                    <a:pos x="58" y="90"/>
                  </a:cxn>
                  <a:cxn ang="0">
                    <a:pos x="72" y="98"/>
                  </a:cxn>
                  <a:cxn ang="0">
                    <a:pos x="82" y="100"/>
                  </a:cxn>
                </a:cxnLst>
                <a:rect l="0" t="0" r="r" b="b"/>
                <a:pathLst>
                  <a:path w="90" h="100">
                    <a:moveTo>
                      <a:pt x="82" y="100"/>
                    </a:moveTo>
                    <a:lnTo>
                      <a:pt x="82" y="100"/>
                    </a:lnTo>
                    <a:lnTo>
                      <a:pt x="82" y="92"/>
                    </a:lnTo>
                    <a:lnTo>
                      <a:pt x="82" y="86"/>
                    </a:lnTo>
                    <a:lnTo>
                      <a:pt x="84" y="82"/>
                    </a:lnTo>
                    <a:lnTo>
                      <a:pt x="86" y="82"/>
                    </a:lnTo>
                    <a:lnTo>
                      <a:pt x="90" y="80"/>
                    </a:lnTo>
                    <a:lnTo>
                      <a:pt x="90" y="78"/>
                    </a:lnTo>
                    <a:lnTo>
                      <a:pt x="88" y="74"/>
                    </a:lnTo>
                    <a:lnTo>
                      <a:pt x="88" y="74"/>
                    </a:lnTo>
                    <a:lnTo>
                      <a:pt x="88" y="70"/>
                    </a:lnTo>
                    <a:lnTo>
                      <a:pt x="88" y="66"/>
                    </a:lnTo>
                    <a:lnTo>
                      <a:pt x="88" y="66"/>
                    </a:lnTo>
                    <a:lnTo>
                      <a:pt x="82" y="64"/>
                    </a:lnTo>
                    <a:lnTo>
                      <a:pt x="82" y="64"/>
                    </a:lnTo>
                    <a:lnTo>
                      <a:pt x="76" y="60"/>
                    </a:lnTo>
                    <a:lnTo>
                      <a:pt x="74" y="58"/>
                    </a:lnTo>
                    <a:lnTo>
                      <a:pt x="74" y="58"/>
                    </a:lnTo>
                    <a:lnTo>
                      <a:pt x="70" y="58"/>
                    </a:lnTo>
                    <a:lnTo>
                      <a:pt x="70" y="58"/>
                    </a:lnTo>
                    <a:lnTo>
                      <a:pt x="68" y="56"/>
                    </a:lnTo>
                    <a:lnTo>
                      <a:pt x="66" y="56"/>
                    </a:lnTo>
                    <a:lnTo>
                      <a:pt x="66" y="50"/>
                    </a:lnTo>
                    <a:lnTo>
                      <a:pt x="68" y="44"/>
                    </a:lnTo>
                    <a:lnTo>
                      <a:pt x="68" y="40"/>
                    </a:lnTo>
                    <a:lnTo>
                      <a:pt x="68" y="40"/>
                    </a:lnTo>
                    <a:lnTo>
                      <a:pt x="68" y="38"/>
                    </a:lnTo>
                    <a:lnTo>
                      <a:pt x="68" y="34"/>
                    </a:lnTo>
                    <a:lnTo>
                      <a:pt x="68" y="32"/>
                    </a:lnTo>
                    <a:lnTo>
                      <a:pt x="66" y="26"/>
                    </a:lnTo>
                    <a:lnTo>
                      <a:pt x="66" y="26"/>
                    </a:lnTo>
                    <a:lnTo>
                      <a:pt x="64" y="24"/>
                    </a:lnTo>
                    <a:lnTo>
                      <a:pt x="62" y="22"/>
                    </a:lnTo>
                    <a:lnTo>
                      <a:pt x="60" y="26"/>
                    </a:lnTo>
                    <a:lnTo>
                      <a:pt x="60" y="26"/>
                    </a:lnTo>
                    <a:lnTo>
                      <a:pt x="58" y="30"/>
                    </a:lnTo>
                    <a:lnTo>
                      <a:pt x="54" y="30"/>
                    </a:lnTo>
                    <a:lnTo>
                      <a:pt x="50" y="30"/>
                    </a:lnTo>
                    <a:lnTo>
                      <a:pt x="50" y="30"/>
                    </a:lnTo>
                    <a:lnTo>
                      <a:pt x="48" y="28"/>
                    </a:lnTo>
                    <a:lnTo>
                      <a:pt x="48" y="26"/>
                    </a:lnTo>
                    <a:lnTo>
                      <a:pt x="50" y="22"/>
                    </a:lnTo>
                    <a:lnTo>
                      <a:pt x="46" y="12"/>
                    </a:lnTo>
                    <a:lnTo>
                      <a:pt x="46" y="12"/>
                    </a:lnTo>
                    <a:lnTo>
                      <a:pt x="42" y="4"/>
                    </a:lnTo>
                    <a:lnTo>
                      <a:pt x="38" y="0"/>
                    </a:lnTo>
                    <a:lnTo>
                      <a:pt x="32" y="0"/>
                    </a:lnTo>
                    <a:lnTo>
                      <a:pt x="24" y="4"/>
                    </a:lnTo>
                    <a:lnTo>
                      <a:pt x="24" y="4"/>
                    </a:lnTo>
                    <a:lnTo>
                      <a:pt x="24" y="6"/>
                    </a:lnTo>
                    <a:lnTo>
                      <a:pt x="24" y="8"/>
                    </a:lnTo>
                    <a:lnTo>
                      <a:pt x="22" y="12"/>
                    </a:lnTo>
                    <a:lnTo>
                      <a:pt x="16" y="20"/>
                    </a:lnTo>
                    <a:lnTo>
                      <a:pt x="16" y="20"/>
                    </a:lnTo>
                    <a:lnTo>
                      <a:pt x="2" y="32"/>
                    </a:lnTo>
                    <a:lnTo>
                      <a:pt x="0" y="34"/>
                    </a:lnTo>
                    <a:lnTo>
                      <a:pt x="2" y="38"/>
                    </a:lnTo>
                    <a:lnTo>
                      <a:pt x="2" y="38"/>
                    </a:lnTo>
                    <a:lnTo>
                      <a:pt x="8" y="42"/>
                    </a:lnTo>
                    <a:lnTo>
                      <a:pt x="8" y="42"/>
                    </a:lnTo>
                    <a:lnTo>
                      <a:pt x="6" y="44"/>
                    </a:lnTo>
                    <a:lnTo>
                      <a:pt x="4" y="44"/>
                    </a:lnTo>
                    <a:lnTo>
                      <a:pt x="8" y="46"/>
                    </a:lnTo>
                    <a:lnTo>
                      <a:pt x="8" y="46"/>
                    </a:lnTo>
                    <a:lnTo>
                      <a:pt x="12" y="50"/>
                    </a:lnTo>
                    <a:lnTo>
                      <a:pt x="16" y="52"/>
                    </a:lnTo>
                    <a:lnTo>
                      <a:pt x="18" y="54"/>
                    </a:lnTo>
                    <a:lnTo>
                      <a:pt x="22" y="56"/>
                    </a:lnTo>
                    <a:lnTo>
                      <a:pt x="22" y="56"/>
                    </a:lnTo>
                    <a:lnTo>
                      <a:pt x="22" y="58"/>
                    </a:lnTo>
                    <a:lnTo>
                      <a:pt x="22" y="60"/>
                    </a:lnTo>
                    <a:lnTo>
                      <a:pt x="26" y="64"/>
                    </a:lnTo>
                    <a:lnTo>
                      <a:pt x="34" y="70"/>
                    </a:lnTo>
                    <a:lnTo>
                      <a:pt x="34" y="70"/>
                    </a:lnTo>
                    <a:lnTo>
                      <a:pt x="42" y="74"/>
                    </a:lnTo>
                    <a:lnTo>
                      <a:pt x="44" y="78"/>
                    </a:lnTo>
                    <a:lnTo>
                      <a:pt x="46" y="82"/>
                    </a:lnTo>
                    <a:lnTo>
                      <a:pt x="50" y="84"/>
                    </a:lnTo>
                    <a:lnTo>
                      <a:pt x="50" y="84"/>
                    </a:lnTo>
                    <a:lnTo>
                      <a:pt x="54" y="86"/>
                    </a:lnTo>
                    <a:lnTo>
                      <a:pt x="54" y="86"/>
                    </a:lnTo>
                    <a:lnTo>
                      <a:pt x="54" y="88"/>
                    </a:lnTo>
                    <a:lnTo>
                      <a:pt x="58" y="90"/>
                    </a:lnTo>
                    <a:lnTo>
                      <a:pt x="58" y="90"/>
                    </a:lnTo>
                    <a:lnTo>
                      <a:pt x="68" y="94"/>
                    </a:lnTo>
                    <a:lnTo>
                      <a:pt x="72" y="98"/>
                    </a:lnTo>
                    <a:lnTo>
                      <a:pt x="74" y="100"/>
                    </a:lnTo>
                    <a:lnTo>
                      <a:pt x="82" y="100"/>
                    </a:lnTo>
                    <a:lnTo>
                      <a:pt x="82" y="10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4" name="Freeform 188">
                <a:extLst>
                  <a:ext uri="{FF2B5EF4-FFF2-40B4-BE49-F238E27FC236}">
                    <a16:creationId xmlns:a16="http://schemas.microsoft.com/office/drawing/2014/main" id="{AE490318-652D-4FA1-B0D2-95E2F40BBD7F}"/>
                  </a:ext>
                </a:extLst>
              </p:cNvPr>
              <p:cNvSpPr>
                <a:spLocks/>
              </p:cNvSpPr>
              <p:nvPr/>
            </p:nvSpPr>
            <p:spPr bwMode="auto">
              <a:xfrm>
                <a:off x="3526541" y="2104712"/>
                <a:ext cx="89211" cy="26233"/>
              </a:xfrm>
              <a:custGeom>
                <a:avLst/>
                <a:gdLst/>
                <a:ahLst/>
                <a:cxnLst>
                  <a:cxn ang="0">
                    <a:pos x="2" y="18"/>
                  </a:cxn>
                  <a:cxn ang="0">
                    <a:pos x="2" y="18"/>
                  </a:cxn>
                  <a:cxn ang="0">
                    <a:pos x="12" y="16"/>
                  </a:cxn>
                  <a:cxn ang="0">
                    <a:pos x="16" y="14"/>
                  </a:cxn>
                  <a:cxn ang="0">
                    <a:pos x="16" y="14"/>
                  </a:cxn>
                  <a:cxn ang="0">
                    <a:pos x="20" y="12"/>
                  </a:cxn>
                  <a:cxn ang="0">
                    <a:pos x="28" y="10"/>
                  </a:cxn>
                  <a:cxn ang="0">
                    <a:pos x="28" y="10"/>
                  </a:cxn>
                  <a:cxn ang="0">
                    <a:pos x="32" y="10"/>
                  </a:cxn>
                  <a:cxn ang="0">
                    <a:pos x="38" y="10"/>
                  </a:cxn>
                  <a:cxn ang="0">
                    <a:pos x="44" y="10"/>
                  </a:cxn>
                  <a:cxn ang="0">
                    <a:pos x="54" y="10"/>
                  </a:cxn>
                  <a:cxn ang="0">
                    <a:pos x="54" y="10"/>
                  </a:cxn>
                  <a:cxn ang="0">
                    <a:pos x="62" y="6"/>
                  </a:cxn>
                  <a:cxn ang="0">
                    <a:pos x="62" y="6"/>
                  </a:cxn>
                  <a:cxn ang="0">
                    <a:pos x="56" y="6"/>
                  </a:cxn>
                  <a:cxn ang="0">
                    <a:pos x="56" y="6"/>
                  </a:cxn>
                  <a:cxn ang="0">
                    <a:pos x="48" y="4"/>
                  </a:cxn>
                  <a:cxn ang="0">
                    <a:pos x="38" y="2"/>
                  </a:cxn>
                  <a:cxn ang="0">
                    <a:pos x="30" y="0"/>
                  </a:cxn>
                  <a:cxn ang="0">
                    <a:pos x="24" y="0"/>
                  </a:cxn>
                  <a:cxn ang="0">
                    <a:pos x="24" y="0"/>
                  </a:cxn>
                  <a:cxn ang="0">
                    <a:pos x="20" y="0"/>
                  </a:cxn>
                  <a:cxn ang="0">
                    <a:pos x="20" y="2"/>
                  </a:cxn>
                  <a:cxn ang="0">
                    <a:pos x="16" y="2"/>
                  </a:cxn>
                  <a:cxn ang="0">
                    <a:pos x="0" y="4"/>
                  </a:cxn>
                  <a:cxn ang="0">
                    <a:pos x="0" y="4"/>
                  </a:cxn>
                  <a:cxn ang="0">
                    <a:pos x="2" y="10"/>
                  </a:cxn>
                  <a:cxn ang="0">
                    <a:pos x="4" y="12"/>
                  </a:cxn>
                  <a:cxn ang="0">
                    <a:pos x="4" y="14"/>
                  </a:cxn>
                  <a:cxn ang="0">
                    <a:pos x="8" y="12"/>
                  </a:cxn>
                  <a:cxn ang="0">
                    <a:pos x="8" y="12"/>
                  </a:cxn>
                  <a:cxn ang="0">
                    <a:pos x="10" y="12"/>
                  </a:cxn>
                  <a:cxn ang="0">
                    <a:pos x="10" y="10"/>
                  </a:cxn>
                  <a:cxn ang="0">
                    <a:pos x="14" y="8"/>
                  </a:cxn>
                  <a:cxn ang="0">
                    <a:pos x="26" y="6"/>
                  </a:cxn>
                  <a:cxn ang="0">
                    <a:pos x="26" y="6"/>
                  </a:cxn>
                  <a:cxn ang="0">
                    <a:pos x="14" y="8"/>
                  </a:cxn>
                  <a:cxn ang="0">
                    <a:pos x="12" y="10"/>
                  </a:cxn>
                  <a:cxn ang="0">
                    <a:pos x="12" y="12"/>
                  </a:cxn>
                  <a:cxn ang="0">
                    <a:pos x="10" y="14"/>
                  </a:cxn>
                  <a:cxn ang="0">
                    <a:pos x="10" y="14"/>
                  </a:cxn>
                  <a:cxn ang="0">
                    <a:pos x="4" y="14"/>
                  </a:cxn>
                  <a:cxn ang="0">
                    <a:pos x="2" y="14"/>
                  </a:cxn>
                  <a:cxn ang="0">
                    <a:pos x="2" y="14"/>
                  </a:cxn>
                  <a:cxn ang="0">
                    <a:pos x="2" y="18"/>
                  </a:cxn>
                  <a:cxn ang="0">
                    <a:pos x="2" y="18"/>
                  </a:cxn>
                </a:cxnLst>
                <a:rect l="0" t="0" r="r" b="b"/>
                <a:pathLst>
                  <a:path w="62" h="18">
                    <a:moveTo>
                      <a:pt x="2" y="18"/>
                    </a:moveTo>
                    <a:lnTo>
                      <a:pt x="2" y="18"/>
                    </a:lnTo>
                    <a:lnTo>
                      <a:pt x="12" y="16"/>
                    </a:lnTo>
                    <a:lnTo>
                      <a:pt x="16" y="14"/>
                    </a:lnTo>
                    <a:lnTo>
                      <a:pt x="16" y="14"/>
                    </a:lnTo>
                    <a:lnTo>
                      <a:pt x="20" y="12"/>
                    </a:lnTo>
                    <a:lnTo>
                      <a:pt x="28" y="10"/>
                    </a:lnTo>
                    <a:lnTo>
                      <a:pt x="28" y="10"/>
                    </a:lnTo>
                    <a:lnTo>
                      <a:pt x="32" y="10"/>
                    </a:lnTo>
                    <a:lnTo>
                      <a:pt x="38" y="10"/>
                    </a:lnTo>
                    <a:lnTo>
                      <a:pt x="44" y="10"/>
                    </a:lnTo>
                    <a:lnTo>
                      <a:pt x="54" y="10"/>
                    </a:lnTo>
                    <a:lnTo>
                      <a:pt x="54" y="10"/>
                    </a:lnTo>
                    <a:lnTo>
                      <a:pt x="62" y="6"/>
                    </a:lnTo>
                    <a:lnTo>
                      <a:pt x="62" y="6"/>
                    </a:lnTo>
                    <a:lnTo>
                      <a:pt x="56" y="6"/>
                    </a:lnTo>
                    <a:lnTo>
                      <a:pt x="56" y="6"/>
                    </a:lnTo>
                    <a:lnTo>
                      <a:pt x="48" y="4"/>
                    </a:lnTo>
                    <a:lnTo>
                      <a:pt x="38" y="2"/>
                    </a:lnTo>
                    <a:lnTo>
                      <a:pt x="30" y="0"/>
                    </a:lnTo>
                    <a:lnTo>
                      <a:pt x="24" y="0"/>
                    </a:lnTo>
                    <a:lnTo>
                      <a:pt x="24" y="0"/>
                    </a:lnTo>
                    <a:lnTo>
                      <a:pt x="20" y="0"/>
                    </a:lnTo>
                    <a:lnTo>
                      <a:pt x="20" y="2"/>
                    </a:lnTo>
                    <a:lnTo>
                      <a:pt x="16" y="2"/>
                    </a:lnTo>
                    <a:lnTo>
                      <a:pt x="0" y="4"/>
                    </a:lnTo>
                    <a:lnTo>
                      <a:pt x="0" y="4"/>
                    </a:lnTo>
                    <a:lnTo>
                      <a:pt x="2" y="10"/>
                    </a:lnTo>
                    <a:lnTo>
                      <a:pt x="4" y="12"/>
                    </a:lnTo>
                    <a:lnTo>
                      <a:pt x="4" y="14"/>
                    </a:lnTo>
                    <a:lnTo>
                      <a:pt x="8" y="12"/>
                    </a:lnTo>
                    <a:lnTo>
                      <a:pt x="8" y="12"/>
                    </a:lnTo>
                    <a:lnTo>
                      <a:pt x="10" y="12"/>
                    </a:lnTo>
                    <a:lnTo>
                      <a:pt x="10" y="10"/>
                    </a:lnTo>
                    <a:lnTo>
                      <a:pt x="14" y="8"/>
                    </a:lnTo>
                    <a:lnTo>
                      <a:pt x="26" y="6"/>
                    </a:lnTo>
                    <a:lnTo>
                      <a:pt x="26" y="6"/>
                    </a:lnTo>
                    <a:lnTo>
                      <a:pt x="14" y="8"/>
                    </a:lnTo>
                    <a:lnTo>
                      <a:pt x="12" y="10"/>
                    </a:lnTo>
                    <a:lnTo>
                      <a:pt x="12" y="12"/>
                    </a:lnTo>
                    <a:lnTo>
                      <a:pt x="10" y="14"/>
                    </a:lnTo>
                    <a:lnTo>
                      <a:pt x="10" y="14"/>
                    </a:lnTo>
                    <a:lnTo>
                      <a:pt x="4" y="14"/>
                    </a:lnTo>
                    <a:lnTo>
                      <a:pt x="2" y="14"/>
                    </a:lnTo>
                    <a:lnTo>
                      <a:pt x="2" y="14"/>
                    </a:lnTo>
                    <a:lnTo>
                      <a:pt x="2" y="18"/>
                    </a:lnTo>
                    <a:lnTo>
                      <a:pt x="2"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5" name="Freeform 189">
                <a:extLst>
                  <a:ext uri="{FF2B5EF4-FFF2-40B4-BE49-F238E27FC236}">
                    <a16:creationId xmlns:a16="http://schemas.microsoft.com/office/drawing/2014/main" id="{04B62C12-7772-4558-8DA6-948112AA8763}"/>
                  </a:ext>
                </a:extLst>
              </p:cNvPr>
              <p:cNvSpPr>
                <a:spLocks/>
              </p:cNvSpPr>
              <p:nvPr/>
            </p:nvSpPr>
            <p:spPr bwMode="auto">
              <a:xfrm>
                <a:off x="3494888" y="1996870"/>
                <a:ext cx="184173" cy="163220"/>
              </a:xfrm>
              <a:custGeom>
                <a:avLst/>
                <a:gdLst/>
                <a:ahLst/>
                <a:cxnLst>
                  <a:cxn ang="0">
                    <a:pos x="106" y="40"/>
                  </a:cxn>
                  <a:cxn ang="0">
                    <a:pos x="102" y="32"/>
                  </a:cxn>
                  <a:cxn ang="0">
                    <a:pos x="100" y="26"/>
                  </a:cxn>
                  <a:cxn ang="0">
                    <a:pos x="96" y="22"/>
                  </a:cxn>
                  <a:cxn ang="0">
                    <a:pos x="94" y="14"/>
                  </a:cxn>
                  <a:cxn ang="0">
                    <a:pos x="88" y="14"/>
                  </a:cxn>
                  <a:cxn ang="0">
                    <a:pos x="80" y="4"/>
                  </a:cxn>
                  <a:cxn ang="0">
                    <a:pos x="72" y="2"/>
                  </a:cxn>
                  <a:cxn ang="0">
                    <a:pos x="66" y="0"/>
                  </a:cxn>
                  <a:cxn ang="0">
                    <a:pos x="62" y="0"/>
                  </a:cxn>
                  <a:cxn ang="0">
                    <a:pos x="56" y="4"/>
                  </a:cxn>
                  <a:cxn ang="0">
                    <a:pos x="50" y="4"/>
                  </a:cxn>
                  <a:cxn ang="0">
                    <a:pos x="44" y="4"/>
                  </a:cxn>
                  <a:cxn ang="0">
                    <a:pos x="38" y="2"/>
                  </a:cxn>
                  <a:cxn ang="0">
                    <a:pos x="32" y="6"/>
                  </a:cxn>
                  <a:cxn ang="0">
                    <a:pos x="20" y="30"/>
                  </a:cxn>
                  <a:cxn ang="0">
                    <a:pos x="6" y="46"/>
                  </a:cxn>
                  <a:cxn ang="0">
                    <a:pos x="4" y="54"/>
                  </a:cxn>
                  <a:cxn ang="0">
                    <a:pos x="8" y="56"/>
                  </a:cxn>
                  <a:cxn ang="0">
                    <a:pos x="10" y="60"/>
                  </a:cxn>
                  <a:cxn ang="0">
                    <a:pos x="12" y="62"/>
                  </a:cxn>
                  <a:cxn ang="0">
                    <a:pos x="18" y="66"/>
                  </a:cxn>
                  <a:cxn ang="0">
                    <a:pos x="26" y="66"/>
                  </a:cxn>
                  <a:cxn ang="0">
                    <a:pos x="18" y="68"/>
                  </a:cxn>
                  <a:cxn ang="0">
                    <a:pos x="22" y="74"/>
                  </a:cxn>
                  <a:cxn ang="0">
                    <a:pos x="22" y="78"/>
                  </a:cxn>
                  <a:cxn ang="0">
                    <a:pos x="42" y="76"/>
                  </a:cxn>
                  <a:cxn ang="0">
                    <a:pos x="46" y="74"/>
                  </a:cxn>
                  <a:cxn ang="0">
                    <a:pos x="70" y="78"/>
                  </a:cxn>
                  <a:cxn ang="0">
                    <a:pos x="84" y="80"/>
                  </a:cxn>
                  <a:cxn ang="0">
                    <a:pos x="76" y="84"/>
                  </a:cxn>
                  <a:cxn ang="0">
                    <a:pos x="54" y="84"/>
                  </a:cxn>
                  <a:cxn ang="0">
                    <a:pos x="42" y="86"/>
                  </a:cxn>
                  <a:cxn ang="0">
                    <a:pos x="34" y="90"/>
                  </a:cxn>
                  <a:cxn ang="0">
                    <a:pos x="22" y="100"/>
                  </a:cxn>
                  <a:cxn ang="0">
                    <a:pos x="24" y="102"/>
                  </a:cxn>
                  <a:cxn ang="0">
                    <a:pos x="32" y="100"/>
                  </a:cxn>
                  <a:cxn ang="0">
                    <a:pos x="38" y="98"/>
                  </a:cxn>
                  <a:cxn ang="0">
                    <a:pos x="44" y="98"/>
                  </a:cxn>
                  <a:cxn ang="0">
                    <a:pos x="52" y="98"/>
                  </a:cxn>
                  <a:cxn ang="0">
                    <a:pos x="58" y="100"/>
                  </a:cxn>
                  <a:cxn ang="0">
                    <a:pos x="52" y="102"/>
                  </a:cxn>
                  <a:cxn ang="0">
                    <a:pos x="48" y="100"/>
                  </a:cxn>
                  <a:cxn ang="0">
                    <a:pos x="44" y="100"/>
                  </a:cxn>
                  <a:cxn ang="0">
                    <a:pos x="34" y="102"/>
                  </a:cxn>
                  <a:cxn ang="0">
                    <a:pos x="28" y="102"/>
                  </a:cxn>
                  <a:cxn ang="0">
                    <a:pos x="26" y="104"/>
                  </a:cxn>
                  <a:cxn ang="0">
                    <a:pos x="24" y="112"/>
                  </a:cxn>
                  <a:cxn ang="0">
                    <a:pos x="28" y="108"/>
                  </a:cxn>
                  <a:cxn ang="0">
                    <a:pos x="38" y="106"/>
                  </a:cxn>
                  <a:cxn ang="0">
                    <a:pos x="62" y="102"/>
                  </a:cxn>
                  <a:cxn ang="0">
                    <a:pos x="78" y="104"/>
                  </a:cxn>
                  <a:cxn ang="0">
                    <a:pos x="92" y="106"/>
                  </a:cxn>
                  <a:cxn ang="0">
                    <a:pos x="102" y="106"/>
                  </a:cxn>
                  <a:cxn ang="0">
                    <a:pos x="126" y="108"/>
                  </a:cxn>
                  <a:cxn ang="0">
                    <a:pos x="128" y="92"/>
                  </a:cxn>
                  <a:cxn ang="0">
                    <a:pos x="122" y="76"/>
                  </a:cxn>
                  <a:cxn ang="0">
                    <a:pos x="116" y="74"/>
                  </a:cxn>
                  <a:cxn ang="0">
                    <a:pos x="114" y="62"/>
                  </a:cxn>
                  <a:cxn ang="0">
                    <a:pos x="112" y="50"/>
                  </a:cxn>
                </a:cxnLst>
                <a:rect l="0" t="0" r="r" b="b"/>
                <a:pathLst>
                  <a:path w="128" h="112">
                    <a:moveTo>
                      <a:pt x="112" y="44"/>
                    </a:moveTo>
                    <a:lnTo>
                      <a:pt x="112" y="44"/>
                    </a:lnTo>
                    <a:lnTo>
                      <a:pt x="106" y="40"/>
                    </a:lnTo>
                    <a:lnTo>
                      <a:pt x="104" y="38"/>
                    </a:lnTo>
                    <a:lnTo>
                      <a:pt x="104" y="36"/>
                    </a:lnTo>
                    <a:lnTo>
                      <a:pt x="102" y="32"/>
                    </a:lnTo>
                    <a:lnTo>
                      <a:pt x="102" y="32"/>
                    </a:lnTo>
                    <a:lnTo>
                      <a:pt x="100" y="30"/>
                    </a:lnTo>
                    <a:lnTo>
                      <a:pt x="100" y="26"/>
                    </a:lnTo>
                    <a:lnTo>
                      <a:pt x="100" y="24"/>
                    </a:lnTo>
                    <a:lnTo>
                      <a:pt x="96" y="22"/>
                    </a:lnTo>
                    <a:lnTo>
                      <a:pt x="96" y="22"/>
                    </a:lnTo>
                    <a:lnTo>
                      <a:pt x="94" y="20"/>
                    </a:lnTo>
                    <a:lnTo>
                      <a:pt x="94" y="16"/>
                    </a:lnTo>
                    <a:lnTo>
                      <a:pt x="94" y="14"/>
                    </a:lnTo>
                    <a:lnTo>
                      <a:pt x="90" y="14"/>
                    </a:lnTo>
                    <a:lnTo>
                      <a:pt x="90" y="14"/>
                    </a:lnTo>
                    <a:lnTo>
                      <a:pt x="88" y="14"/>
                    </a:lnTo>
                    <a:lnTo>
                      <a:pt x="86" y="12"/>
                    </a:lnTo>
                    <a:lnTo>
                      <a:pt x="82" y="8"/>
                    </a:lnTo>
                    <a:lnTo>
                      <a:pt x="80" y="4"/>
                    </a:lnTo>
                    <a:lnTo>
                      <a:pt x="76" y="4"/>
                    </a:lnTo>
                    <a:lnTo>
                      <a:pt x="72" y="2"/>
                    </a:lnTo>
                    <a:lnTo>
                      <a:pt x="72" y="2"/>
                    </a:lnTo>
                    <a:lnTo>
                      <a:pt x="68" y="2"/>
                    </a:lnTo>
                    <a:lnTo>
                      <a:pt x="66" y="0"/>
                    </a:lnTo>
                    <a:lnTo>
                      <a:pt x="66" y="0"/>
                    </a:lnTo>
                    <a:lnTo>
                      <a:pt x="64" y="0"/>
                    </a:lnTo>
                    <a:lnTo>
                      <a:pt x="64" y="0"/>
                    </a:lnTo>
                    <a:lnTo>
                      <a:pt x="62" y="0"/>
                    </a:lnTo>
                    <a:lnTo>
                      <a:pt x="60" y="2"/>
                    </a:lnTo>
                    <a:lnTo>
                      <a:pt x="60" y="4"/>
                    </a:lnTo>
                    <a:lnTo>
                      <a:pt x="56" y="4"/>
                    </a:lnTo>
                    <a:lnTo>
                      <a:pt x="56" y="4"/>
                    </a:lnTo>
                    <a:lnTo>
                      <a:pt x="52" y="4"/>
                    </a:lnTo>
                    <a:lnTo>
                      <a:pt x="50" y="4"/>
                    </a:lnTo>
                    <a:lnTo>
                      <a:pt x="50" y="4"/>
                    </a:lnTo>
                    <a:lnTo>
                      <a:pt x="46" y="4"/>
                    </a:lnTo>
                    <a:lnTo>
                      <a:pt x="44" y="4"/>
                    </a:lnTo>
                    <a:lnTo>
                      <a:pt x="40" y="2"/>
                    </a:lnTo>
                    <a:lnTo>
                      <a:pt x="40" y="2"/>
                    </a:lnTo>
                    <a:lnTo>
                      <a:pt x="38" y="2"/>
                    </a:lnTo>
                    <a:lnTo>
                      <a:pt x="36" y="2"/>
                    </a:lnTo>
                    <a:lnTo>
                      <a:pt x="32" y="6"/>
                    </a:lnTo>
                    <a:lnTo>
                      <a:pt x="32" y="6"/>
                    </a:lnTo>
                    <a:lnTo>
                      <a:pt x="28" y="16"/>
                    </a:lnTo>
                    <a:lnTo>
                      <a:pt x="20" y="30"/>
                    </a:lnTo>
                    <a:lnTo>
                      <a:pt x="20" y="30"/>
                    </a:lnTo>
                    <a:lnTo>
                      <a:pt x="12" y="42"/>
                    </a:lnTo>
                    <a:lnTo>
                      <a:pt x="6" y="46"/>
                    </a:lnTo>
                    <a:lnTo>
                      <a:pt x="6" y="46"/>
                    </a:lnTo>
                    <a:lnTo>
                      <a:pt x="0" y="52"/>
                    </a:lnTo>
                    <a:lnTo>
                      <a:pt x="0" y="52"/>
                    </a:lnTo>
                    <a:lnTo>
                      <a:pt x="4" y="54"/>
                    </a:lnTo>
                    <a:lnTo>
                      <a:pt x="4" y="54"/>
                    </a:lnTo>
                    <a:lnTo>
                      <a:pt x="8" y="56"/>
                    </a:lnTo>
                    <a:lnTo>
                      <a:pt x="8" y="56"/>
                    </a:lnTo>
                    <a:lnTo>
                      <a:pt x="6" y="58"/>
                    </a:lnTo>
                    <a:lnTo>
                      <a:pt x="10" y="60"/>
                    </a:lnTo>
                    <a:lnTo>
                      <a:pt x="10" y="60"/>
                    </a:lnTo>
                    <a:lnTo>
                      <a:pt x="14" y="62"/>
                    </a:lnTo>
                    <a:lnTo>
                      <a:pt x="14" y="62"/>
                    </a:lnTo>
                    <a:lnTo>
                      <a:pt x="12" y="62"/>
                    </a:lnTo>
                    <a:lnTo>
                      <a:pt x="14" y="66"/>
                    </a:lnTo>
                    <a:lnTo>
                      <a:pt x="14" y="66"/>
                    </a:lnTo>
                    <a:lnTo>
                      <a:pt x="18" y="66"/>
                    </a:lnTo>
                    <a:lnTo>
                      <a:pt x="20" y="66"/>
                    </a:lnTo>
                    <a:lnTo>
                      <a:pt x="22" y="64"/>
                    </a:lnTo>
                    <a:lnTo>
                      <a:pt x="26" y="66"/>
                    </a:lnTo>
                    <a:lnTo>
                      <a:pt x="26" y="66"/>
                    </a:lnTo>
                    <a:lnTo>
                      <a:pt x="20" y="66"/>
                    </a:lnTo>
                    <a:lnTo>
                      <a:pt x="18" y="68"/>
                    </a:lnTo>
                    <a:lnTo>
                      <a:pt x="20" y="70"/>
                    </a:lnTo>
                    <a:lnTo>
                      <a:pt x="20" y="70"/>
                    </a:lnTo>
                    <a:lnTo>
                      <a:pt x="22" y="74"/>
                    </a:lnTo>
                    <a:lnTo>
                      <a:pt x="22" y="74"/>
                    </a:lnTo>
                    <a:lnTo>
                      <a:pt x="20" y="76"/>
                    </a:lnTo>
                    <a:lnTo>
                      <a:pt x="22" y="78"/>
                    </a:lnTo>
                    <a:lnTo>
                      <a:pt x="22" y="78"/>
                    </a:lnTo>
                    <a:lnTo>
                      <a:pt x="38" y="76"/>
                    </a:lnTo>
                    <a:lnTo>
                      <a:pt x="42" y="76"/>
                    </a:lnTo>
                    <a:lnTo>
                      <a:pt x="42" y="74"/>
                    </a:lnTo>
                    <a:lnTo>
                      <a:pt x="46" y="74"/>
                    </a:lnTo>
                    <a:lnTo>
                      <a:pt x="46" y="74"/>
                    </a:lnTo>
                    <a:lnTo>
                      <a:pt x="52" y="74"/>
                    </a:lnTo>
                    <a:lnTo>
                      <a:pt x="60" y="76"/>
                    </a:lnTo>
                    <a:lnTo>
                      <a:pt x="70" y="78"/>
                    </a:lnTo>
                    <a:lnTo>
                      <a:pt x="78" y="80"/>
                    </a:lnTo>
                    <a:lnTo>
                      <a:pt x="78" y="80"/>
                    </a:lnTo>
                    <a:lnTo>
                      <a:pt x="84" y="80"/>
                    </a:lnTo>
                    <a:lnTo>
                      <a:pt x="84" y="80"/>
                    </a:lnTo>
                    <a:lnTo>
                      <a:pt x="76" y="84"/>
                    </a:lnTo>
                    <a:lnTo>
                      <a:pt x="76" y="84"/>
                    </a:lnTo>
                    <a:lnTo>
                      <a:pt x="66" y="84"/>
                    </a:lnTo>
                    <a:lnTo>
                      <a:pt x="60" y="84"/>
                    </a:lnTo>
                    <a:lnTo>
                      <a:pt x="54" y="84"/>
                    </a:lnTo>
                    <a:lnTo>
                      <a:pt x="50" y="84"/>
                    </a:lnTo>
                    <a:lnTo>
                      <a:pt x="50" y="84"/>
                    </a:lnTo>
                    <a:lnTo>
                      <a:pt x="42" y="86"/>
                    </a:lnTo>
                    <a:lnTo>
                      <a:pt x="38" y="88"/>
                    </a:lnTo>
                    <a:lnTo>
                      <a:pt x="38" y="88"/>
                    </a:lnTo>
                    <a:lnTo>
                      <a:pt x="34" y="90"/>
                    </a:lnTo>
                    <a:lnTo>
                      <a:pt x="24" y="92"/>
                    </a:lnTo>
                    <a:lnTo>
                      <a:pt x="24" y="92"/>
                    </a:lnTo>
                    <a:lnTo>
                      <a:pt x="22" y="100"/>
                    </a:lnTo>
                    <a:lnTo>
                      <a:pt x="22" y="102"/>
                    </a:lnTo>
                    <a:lnTo>
                      <a:pt x="24" y="102"/>
                    </a:lnTo>
                    <a:lnTo>
                      <a:pt x="24" y="102"/>
                    </a:lnTo>
                    <a:lnTo>
                      <a:pt x="28" y="100"/>
                    </a:lnTo>
                    <a:lnTo>
                      <a:pt x="30" y="98"/>
                    </a:lnTo>
                    <a:lnTo>
                      <a:pt x="32" y="100"/>
                    </a:lnTo>
                    <a:lnTo>
                      <a:pt x="34" y="100"/>
                    </a:lnTo>
                    <a:lnTo>
                      <a:pt x="34" y="100"/>
                    </a:lnTo>
                    <a:lnTo>
                      <a:pt x="38" y="98"/>
                    </a:lnTo>
                    <a:lnTo>
                      <a:pt x="40" y="98"/>
                    </a:lnTo>
                    <a:lnTo>
                      <a:pt x="42" y="98"/>
                    </a:lnTo>
                    <a:lnTo>
                      <a:pt x="44" y="98"/>
                    </a:lnTo>
                    <a:lnTo>
                      <a:pt x="44" y="98"/>
                    </a:lnTo>
                    <a:lnTo>
                      <a:pt x="48" y="98"/>
                    </a:lnTo>
                    <a:lnTo>
                      <a:pt x="52" y="98"/>
                    </a:lnTo>
                    <a:lnTo>
                      <a:pt x="54" y="100"/>
                    </a:lnTo>
                    <a:lnTo>
                      <a:pt x="58" y="100"/>
                    </a:lnTo>
                    <a:lnTo>
                      <a:pt x="58" y="100"/>
                    </a:lnTo>
                    <a:lnTo>
                      <a:pt x="56" y="100"/>
                    </a:lnTo>
                    <a:lnTo>
                      <a:pt x="54" y="102"/>
                    </a:lnTo>
                    <a:lnTo>
                      <a:pt x="52" y="102"/>
                    </a:lnTo>
                    <a:lnTo>
                      <a:pt x="52" y="102"/>
                    </a:lnTo>
                    <a:lnTo>
                      <a:pt x="48" y="100"/>
                    </a:lnTo>
                    <a:lnTo>
                      <a:pt x="48" y="100"/>
                    </a:lnTo>
                    <a:lnTo>
                      <a:pt x="46" y="100"/>
                    </a:lnTo>
                    <a:lnTo>
                      <a:pt x="44" y="100"/>
                    </a:lnTo>
                    <a:lnTo>
                      <a:pt x="44" y="100"/>
                    </a:lnTo>
                    <a:lnTo>
                      <a:pt x="38" y="100"/>
                    </a:lnTo>
                    <a:lnTo>
                      <a:pt x="36" y="102"/>
                    </a:lnTo>
                    <a:lnTo>
                      <a:pt x="34" y="102"/>
                    </a:lnTo>
                    <a:lnTo>
                      <a:pt x="34" y="102"/>
                    </a:lnTo>
                    <a:lnTo>
                      <a:pt x="28" y="102"/>
                    </a:lnTo>
                    <a:lnTo>
                      <a:pt x="28" y="102"/>
                    </a:lnTo>
                    <a:lnTo>
                      <a:pt x="28" y="104"/>
                    </a:lnTo>
                    <a:lnTo>
                      <a:pt x="26" y="104"/>
                    </a:lnTo>
                    <a:lnTo>
                      <a:pt x="26" y="104"/>
                    </a:lnTo>
                    <a:lnTo>
                      <a:pt x="22" y="106"/>
                    </a:lnTo>
                    <a:lnTo>
                      <a:pt x="22" y="108"/>
                    </a:lnTo>
                    <a:lnTo>
                      <a:pt x="24" y="112"/>
                    </a:lnTo>
                    <a:lnTo>
                      <a:pt x="24" y="112"/>
                    </a:lnTo>
                    <a:lnTo>
                      <a:pt x="28" y="110"/>
                    </a:lnTo>
                    <a:lnTo>
                      <a:pt x="28" y="108"/>
                    </a:lnTo>
                    <a:lnTo>
                      <a:pt x="30" y="106"/>
                    </a:lnTo>
                    <a:lnTo>
                      <a:pt x="38" y="106"/>
                    </a:lnTo>
                    <a:lnTo>
                      <a:pt x="38" y="106"/>
                    </a:lnTo>
                    <a:lnTo>
                      <a:pt x="50" y="104"/>
                    </a:lnTo>
                    <a:lnTo>
                      <a:pt x="56" y="102"/>
                    </a:lnTo>
                    <a:lnTo>
                      <a:pt x="62" y="102"/>
                    </a:lnTo>
                    <a:lnTo>
                      <a:pt x="62" y="102"/>
                    </a:lnTo>
                    <a:lnTo>
                      <a:pt x="78" y="104"/>
                    </a:lnTo>
                    <a:lnTo>
                      <a:pt x="78" y="104"/>
                    </a:lnTo>
                    <a:lnTo>
                      <a:pt x="84" y="104"/>
                    </a:lnTo>
                    <a:lnTo>
                      <a:pt x="88" y="106"/>
                    </a:lnTo>
                    <a:lnTo>
                      <a:pt x="92" y="106"/>
                    </a:lnTo>
                    <a:lnTo>
                      <a:pt x="96" y="106"/>
                    </a:lnTo>
                    <a:lnTo>
                      <a:pt x="96" y="106"/>
                    </a:lnTo>
                    <a:lnTo>
                      <a:pt x="102" y="106"/>
                    </a:lnTo>
                    <a:lnTo>
                      <a:pt x="108" y="108"/>
                    </a:lnTo>
                    <a:lnTo>
                      <a:pt x="114" y="108"/>
                    </a:lnTo>
                    <a:lnTo>
                      <a:pt x="126" y="108"/>
                    </a:lnTo>
                    <a:lnTo>
                      <a:pt x="126" y="108"/>
                    </a:lnTo>
                    <a:lnTo>
                      <a:pt x="128" y="102"/>
                    </a:lnTo>
                    <a:lnTo>
                      <a:pt x="128" y="92"/>
                    </a:lnTo>
                    <a:lnTo>
                      <a:pt x="126" y="84"/>
                    </a:lnTo>
                    <a:lnTo>
                      <a:pt x="122" y="76"/>
                    </a:lnTo>
                    <a:lnTo>
                      <a:pt x="122" y="76"/>
                    </a:lnTo>
                    <a:lnTo>
                      <a:pt x="120" y="78"/>
                    </a:lnTo>
                    <a:lnTo>
                      <a:pt x="118" y="78"/>
                    </a:lnTo>
                    <a:lnTo>
                      <a:pt x="116" y="74"/>
                    </a:lnTo>
                    <a:lnTo>
                      <a:pt x="114" y="68"/>
                    </a:lnTo>
                    <a:lnTo>
                      <a:pt x="114" y="62"/>
                    </a:lnTo>
                    <a:lnTo>
                      <a:pt x="114" y="62"/>
                    </a:lnTo>
                    <a:lnTo>
                      <a:pt x="116" y="54"/>
                    </a:lnTo>
                    <a:lnTo>
                      <a:pt x="114" y="52"/>
                    </a:lnTo>
                    <a:lnTo>
                      <a:pt x="112" y="50"/>
                    </a:lnTo>
                    <a:lnTo>
                      <a:pt x="112" y="44"/>
                    </a:lnTo>
                    <a:lnTo>
                      <a:pt x="112"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6" name="Freeform 190">
                <a:extLst>
                  <a:ext uri="{FF2B5EF4-FFF2-40B4-BE49-F238E27FC236}">
                    <a16:creationId xmlns:a16="http://schemas.microsoft.com/office/drawing/2014/main" id="{9FCD80DD-A23B-47BA-B1CC-4F967CD3B24D}"/>
                  </a:ext>
                </a:extLst>
              </p:cNvPr>
              <p:cNvSpPr>
                <a:spLocks/>
              </p:cNvSpPr>
              <p:nvPr/>
            </p:nvSpPr>
            <p:spPr bwMode="auto">
              <a:xfrm>
                <a:off x="3529420" y="2145517"/>
                <a:ext cx="77699" cy="55378"/>
              </a:xfrm>
              <a:custGeom>
                <a:avLst/>
                <a:gdLst/>
                <a:ahLst/>
                <a:cxnLst>
                  <a:cxn ang="0">
                    <a:pos x="28" y="38"/>
                  </a:cxn>
                  <a:cxn ang="0">
                    <a:pos x="34" y="32"/>
                  </a:cxn>
                  <a:cxn ang="0">
                    <a:pos x="38" y="28"/>
                  </a:cxn>
                  <a:cxn ang="0">
                    <a:pos x="44" y="26"/>
                  </a:cxn>
                  <a:cxn ang="0">
                    <a:pos x="48" y="26"/>
                  </a:cxn>
                  <a:cxn ang="0">
                    <a:pos x="54" y="18"/>
                  </a:cxn>
                  <a:cxn ang="0">
                    <a:pos x="52" y="14"/>
                  </a:cxn>
                  <a:cxn ang="0">
                    <a:pos x="52" y="10"/>
                  </a:cxn>
                  <a:cxn ang="0">
                    <a:pos x="54" y="2"/>
                  </a:cxn>
                  <a:cxn ang="0">
                    <a:pos x="38" y="0"/>
                  </a:cxn>
                  <a:cxn ang="0">
                    <a:pos x="32" y="0"/>
                  </a:cxn>
                  <a:cxn ang="0">
                    <a:pos x="14" y="4"/>
                  </a:cxn>
                  <a:cxn ang="0">
                    <a:pos x="6" y="4"/>
                  </a:cxn>
                  <a:cxn ang="0">
                    <a:pos x="4" y="8"/>
                  </a:cxn>
                  <a:cxn ang="0">
                    <a:pos x="0" y="10"/>
                  </a:cxn>
                  <a:cxn ang="0">
                    <a:pos x="8" y="10"/>
                  </a:cxn>
                  <a:cxn ang="0">
                    <a:pos x="2" y="14"/>
                  </a:cxn>
                  <a:cxn ang="0">
                    <a:pos x="6" y="16"/>
                  </a:cxn>
                  <a:cxn ang="0">
                    <a:pos x="10" y="18"/>
                  </a:cxn>
                  <a:cxn ang="0">
                    <a:pos x="12" y="16"/>
                  </a:cxn>
                  <a:cxn ang="0">
                    <a:pos x="14" y="16"/>
                  </a:cxn>
                  <a:cxn ang="0">
                    <a:pos x="14" y="18"/>
                  </a:cxn>
                  <a:cxn ang="0">
                    <a:pos x="12" y="20"/>
                  </a:cxn>
                  <a:cxn ang="0">
                    <a:pos x="16" y="20"/>
                  </a:cxn>
                  <a:cxn ang="0">
                    <a:pos x="26" y="16"/>
                  </a:cxn>
                  <a:cxn ang="0">
                    <a:pos x="30" y="18"/>
                  </a:cxn>
                  <a:cxn ang="0">
                    <a:pos x="26" y="18"/>
                  </a:cxn>
                  <a:cxn ang="0">
                    <a:pos x="14" y="22"/>
                  </a:cxn>
                  <a:cxn ang="0">
                    <a:pos x="16" y="24"/>
                  </a:cxn>
                  <a:cxn ang="0">
                    <a:pos x="18" y="26"/>
                  </a:cxn>
                  <a:cxn ang="0">
                    <a:pos x="20" y="26"/>
                  </a:cxn>
                  <a:cxn ang="0">
                    <a:pos x="22" y="24"/>
                  </a:cxn>
                  <a:cxn ang="0">
                    <a:pos x="28" y="20"/>
                  </a:cxn>
                  <a:cxn ang="0">
                    <a:pos x="26" y="24"/>
                  </a:cxn>
                  <a:cxn ang="0">
                    <a:pos x="28" y="28"/>
                  </a:cxn>
                  <a:cxn ang="0">
                    <a:pos x="26" y="26"/>
                  </a:cxn>
                  <a:cxn ang="0">
                    <a:pos x="22" y="28"/>
                  </a:cxn>
                  <a:cxn ang="0">
                    <a:pos x="22" y="32"/>
                  </a:cxn>
                  <a:cxn ang="0">
                    <a:pos x="24" y="34"/>
                  </a:cxn>
                  <a:cxn ang="0">
                    <a:pos x="28" y="38"/>
                  </a:cxn>
                </a:cxnLst>
                <a:rect l="0" t="0" r="r" b="b"/>
                <a:pathLst>
                  <a:path w="54" h="38">
                    <a:moveTo>
                      <a:pt x="28" y="38"/>
                    </a:moveTo>
                    <a:lnTo>
                      <a:pt x="28" y="38"/>
                    </a:lnTo>
                    <a:lnTo>
                      <a:pt x="30" y="34"/>
                    </a:lnTo>
                    <a:lnTo>
                      <a:pt x="34" y="32"/>
                    </a:lnTo>
                    <a:lnTo>
                      <a:pt x="34" y="32"/>
                    </a:lnTo>
                    <a:lnTo>
                      <a:pt x="38" y="28"/>
                    </a:lnTo>
                    <a:lnTo>
                      <a:pt x="42" y="26"/>
                    </a:lnTo>
                    <a:lnTo>
                      <a:pt x="44" y="26"/>
                    </a:lnTo>
                    <a:lnTo>
                      <a:pt x="44" y="26"/>
                    </a:lnTo>
                    <a:lnTo>
                      <a:pt x="48" y="26"/>
                    </a:lnTo>
                    <a:lnTo>
                      <a:pt x="52" y="22"/>
                    </a:lnTo>
                    <a:lnTo>
                      <a:pt x="54" y="18"/>
                    </a:lnTo>
                    <a:lnTo>
                      <a:pt x="52" y="14"/>
                    </a:lnTo>
                    <a:lnTo>
                      <a:pt x="52" y="14"/>
                    </a:lnTo>
                    <a:lnTo>
                      <a:pt x="50" y="12"/>
                    </a:lnTo>
                    <a:lnTo>
                      <a:pt x="52" y="10"/>
                    </a:lnTo>
                    <a:lnTo>
                      <a:pt x="54" y="8"/>
                    </a:lnTo>
                    <a:lnTo>
                      <a:pt x="54" y="2"/>
                    </a:lnTo>
                    <a:lnTo>
                      <a:pt x="54" y="2"/>
                    </a:lnTo>
                    <a:lnTo>
                      <a:pt x="38" y="0"/>
                    </a:lnTo>
                    <a:lnTo>
                      <a:pt x="38" y="0"/>
                    </a:lnTo>
                    <a:lnTo>
                      <a:pt x="32" y="0"/>
                    </a:lnTo>
                    <a:lnTo>
                      <a:pt x="26" y="2"/>
                    </a:lnTo>
                    <a:lnTo>
                      <a:pt x="14" y="4"/>
                    </a:lnTo>
                    <a:lnTo>
                      <a:pt x="14" y="4"/>
                    </a:lnTo>
                    <a:lnTo>
                      <a:pt x="6" y="4"/>
                    </a:lnTo>
                    <a:lnTo>
                      <a:pt x="4" y="6"/>
                    </a:lnTo>
                    <a:lnTo>
                      <a:pt x="4" y="8"/>
                    </a:lnTo>
                    <a:lnTo>
                      <a:pt x="0" y="10"/>
                    </a:lnTo>
                    <a:lnTo>
                      <a:pt x="0" y="10"/>
                    </a:lnTo>
                    <a:lnTo>
                      <a:pt x="2" y="12"/>
                    </a:lnTo>
                    <a:lnTo>
                      <a:pt x="8" y="10"/>
                    </a:lnTo>
                    <a:lnTo>
                      <a:pt x="8" y="10"/>
                    </a:lnTo>
                    <a:lnTo>
                      <a:pt x="2" y="14"/>
                    </a:lnTo>
                    <a:lnTo>
                      <a:pt x="4" y="14"/>
                    </a:lnTo>
                    <a:lnTo>
                      <a:pt x="6" y="16"/>
                    </a:lnTo>
                    <a:lnTo>
                      <a:pt x="6" y="16"/>
                    </a:lnTo>
                    <a:lnTo>
                      <a:pt x="10" y="18"/>
                    </a:lnTo>
                    <a:lnTo>
                      <a:pt x="12" y="16"/>
                    </a:lnTo>
                    <a:lnTo>
                      <a:pt x="12" y="16"/>
                    </a:lnTo>
                    <a:lnTo>
                      <a:pt x="14" y="16"/>
                    </a:lnTo>
                    <a:lnTo>
                      <a:pt x="14" y="16"/>
                    </a:lnTo>
                    <a:lnTo>
                      <a:pt x="14" y="16"/>
                    </a:lnTo>
                    <a:lnTo>
                      <a:pt x="14" y="18"/>
                    </a:lnTo>
                    <a:lnTo>
                      <a:pt x="12" y="18"/>
                    </a:lnTo>
                    <a:lnTo>
                      <a:pt x="12" y="20"/>
                    </a:lnTo>
                    <a:lnTo>
                      <a:pt x="12" y="20"/>
                    </a:lnTo>
                    <a:lnTo>
                      <a:pt x="16" y="20"/>
                    </a:lnTo>
                    <a:lnTo>
                      <a:pt x="20" y="18"/>
                    </a:lnTo>
                    <a:lnTo>
                      <a:pt x="26" y="16"/>
                    </a:lnTo>
                    <a:lnTo>
                      <a:pt x="30" y="18"/>
                    </a:lnTo>
                    <a:lnTo>
                      <a:pt x="30" y="18"/>
                    </a:lnTo>
                    <a:lnTo>
                      <a:pt x="30" y="18"/>
                    </a:lnTo>
                    <a:lnTo>
                      <a:pt x="26" y="18"/>
                    </a:lnTo>
                    <a:lnTo>
                      <a:pt x="22" y="20"/>
                    </a:lnTo>
                    <a:lnTo>
                      <a:pt x="14" y="22"/>
                    </a:lnTo>
                    <a:lnTo>
                      <a:pt x="14" y="22"/>
                    </a:lnTo>
                    <a:lnTo>
                      <a:pt x="16" y="24"/>
                    </a:lnTo>
                    <a:lnTo>
                      <a:pt x="16" y="26"/>
                    </a:lnTo>
                    <a:lnTo>
                      <a:pt x="18" y="26"/>
                    </a:lnTo>
                    <a:lnTo>
                      <a:pt x="20" y="26"/>
                    </a:lnTo>
                    <a:lnTo>
                      <a:pt x="20" y="26"/>
                    </a:lnTo>
                    <a:lnTo>
                      <a:pt x="20" y="26"/>
                    </a:lnTo>
                    <a:lnTo>
                      <a:pt x="22" y="24"/>
                    </a:lnTo>
                    <a:lnTo>
                      <a:pt x="24" y="22"/>
                    </a:lnTo>
                    <a:lnTo>
                      <a:pt x="28" y="20"/>
                    </a:lnTo>
                    <a:lnTo>
                      <a:pt x="28" y="20"/>
                    </a:lnTo>
                    <a:lnTo>
                      <a:pt x="26" y="24"/>
                    </a:lnTo>
                    <a:lnTo>
                      <a:pt x="26" y="26"/>
                    </a:lnTo>
                    <a:lnTo>
                      <a:pt x="28" y="28"/>
                    </a:lnTo>
                    <a:lnTo>
                      <a:pt x="26" y="26"/>
                    </a:lnTo>
                    <a:lnTo>
                      <a:pt x="26" y="26"/>
                    </a:lnTo>
                    <a:lnTo>
                      <a:pt x="24" y="26"/>
                    </a:lnTo>
                    <a:lnTo>
                      <a:pt x="22" y="28"/>
                    </a:lnTo>
                    <a:lnTo>
                      <a:pt x="22" y="32"/>
                    </a:lnTo>
                    <a:lnTo>
                      <a:pt x="22" y="32"/>
                    </a:lnTo>
                    <a:lnTo>
                      <a:pt x="24" y="32"/>
                    </a:lnTo>
                    <a:lnTo>
                      <a:pt x="24" y="34"/>
                    </a:lnTo>
                    <a:lnTo>
                      <a:pt x="24" y="36"/>
                    </a:lnTo>
                    <a:lnTo>
                      <a:pt x="28" y="38"/>
                    </a:lnTo>
                    <a:lnTo>
                      <a:pt x="28" y="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7" name="Freeform 191">
                <a:extLst>
                  <a:ext uri="{FF2B5EF4-FFF2-40B4-BE49-F238E27FC236}">
                    <a16:creationId xmlns:a16="http://schemas.microsoft.com/office/drawing/2014/main" id="{B3F0B2EB-B360-459C-8ABC-9B0695CD54B1}"/>
                  </a:ext>
                </a:extLst>
              </p:cNvPr>
              <p:cNvSpPr>
                <a:spLocks/>
              </p:cNvSpPr>
              <p:nvPr/>
            </p:nvSpPr>
            <p:spPr bwMode="auto">
              <a:xfrm>
                <a:off x="3569708" y="2148434"/>
                <a:ext cx="221583" cy="195280"/>
              </a:xfrm>
              <a:custGeom>
                <a:avLst/>
                <a:gdLst/>
                <a:ahLst/>
                <a:cxnLst>
                  <a:cxn ang="0">
                    <a:pos x="134" y="126"/>
                  </a:cxn>
                  <a:cxn ang="0">
                    <a:pos x="126" y="134"/>
                  </a:cxn>
                  <a:cxn ang="0">
                    <a:pos x="120" y="130"/>
                  </a:cxn>
                  <a:cxn ang="0">
                    <a:pos x="114" y="108"/>
                  </a:cxn>
                  <a:cxn ang="0">
                    <a:pos x="96" y="108"/>
                  </a:cxn>
                  <a:cxn ang="0">
                    <a:pos x="94" y="92"/>
                  </a:cxn>
                  <a:cxn ang="0">
                    <a:pos x="92" y="88"/>
                  </a:cxn>
                  <a:cxn ang="0">
                    <a:pos x="84" y="84"/>
                  </a:cxn>
                  <a:cxn ang="0">
                    <a:pos x="82" y="74"/>
                  </a:cxn>
                  <a:cxn ang="0">
                    <a:pos x="76" y="68"/>
                  </a:cxn>
                  <a:cxn ang="0">
                    <a:pos x="62" y="68"/>
                  </a:cxn>
                  <a:cxn ang="0">
                    <a:pos x="50" y="72"/>
                  </a:cxn>
                  <a:cxn ang="0">
                    <a:pos x="44" y="84"/>
                  </a:cxn>
                  <a:cxn ang="0">
                    <a:pos x="36" y="92"/>
                  </a:cxn>
                  <a:cxn ang="0">
                    <a:pos x="38" y="88"/>
                  </a:cxn>
                  <a:cxn ang="0">
                    <a:pos x="28" y="78"/>
                  </a:cxn>
                  <a:cxn ang="0">
                    <a:pos x="26" y="70"/>
                  </a:cxn>
                  <a:cxn ang="0">
                    <a:pos x="16" y="58"/>
                  </a:cxn>
                  <a:cxn ang="0">
                    <a:pos x="10" y="52"/>
                  </a:cxn>
                  <a:cxn ang="0">
                    <a:pos x="2" y="44"/>
                  </a:cxn>
                  <a:cxn ang="0">
                    <a:pos x="2" y="32"/>
                  </a:cxn>
                  <a:cxn ang="0">
                    <a:pos x="14" y="24"/>
                  </a:cxn>
                  <a:cxn ang="0">
                    <a:pos x="24" y="20"/>
                  </a:cxn>
                  <a:cxn ang="0">
                    <a:pos x="22" y="10"/>
                  </a:cxn>
                  <a:cxn ang="0">
                    <a:pos x="26" y="0"/>
                  </a:cxn>
                  <a:cxn ang="0">
                    <a:pos x="44" y="2"/>
                  </a:cxn>
                  <a:cxn ang="0">
                    <a:pos x="62" y="4"/>
                  </a:cxn>
                  <a:cxn ang="0">
                    <a:pos x="76" y="8"/>
                  </a:cxn>
                  <a:cxn ang="0">
                    <a:pos x="84" y="10"/>
                  </a:cxn>
                  <a:cxn ang="0">
                    <a:pos x="90" y="8"/>
                  </a:cxn>
                  <a:cxn ang="0">
                    <a:pos x="102" y="10"/>
                  </a:cxn>
                  <a:cxn ang="0">
                    <a:pos x="108" y="10"/>
                  </a:cxn>
                  <a:cxn ang="0">
                    <a:pos x="116" y="4"/>
                  </a:cxn>
                  <a:cxn ang="0">
                    <a:pos x="126" y="6"/>
                  </a:cxn>
                  <a:cxn ang="0">
                    <a:pos x="130" y="14"/>
                  </a:cxn>
                  <a:cxn ang="0">
                    <a:pos x="134" y="24"/>
                  </a:cxn>
                  <a:cxn ang="0">
                    <a:pos x="132" y="38"/>
                  </a:cxn>
                  <a:cxn ang="0">
                    <a:pos x="140" y="42"/>
                  </a:cxn>
                  <a:cxn ang="0">
                    <a:pos x="148" y="54"/>
                  </a:cxn>
                  <a:cxn ang="0">
                    <a:pos x="150" y="58"/>
                  </a:cxn>
                  <a:cxn ang="0">
                    <a:pos x="144" y="74"/>
                  </a:cxn>
                  <a:cxn ang="0">
                    <a:pos x="148" y="76"/>
                  </a:cxn>
                  <a:cxn ang="0">
                    <a:pos x="154" y="80"/>
                  </a:cxn>
                  <a:cxn ang="0">
                    <a:pos x="152" y="88"/>
                  </a:cxn>
                  <a:cxn ang="0">
                    <a:pos x="154" y="98"/>
                  </a:cxn>
                  <a:cxn ang="0">
                    <a:pos x="154" y="106"/>
                  </a:cxn>
                  <a:cxn ang="0">
                    <a:pos x="142" y="110"/>
                  </a:cxn>
                  <a:cxn ang="0">
                    <a:pos x="146" y="116"/>
                  </a:cxn>
                  <a:cxn ang="0">
                    <a:pos x="142" y="124"/>
                  </a:cxn>
                  <a:cxn ang="0">
                    <a:pos x="138" y="130"/>
                  </a:cxn>
                </a:cxnLst>
                <a:rect l="0" t="0" r="r" b="b"/>
                <a:pathLst>
                  <a:path w="154" h="134">
                    <a:moveTo>
                      <a:pt x="138" y="130"/>
                    </a:moveTo>
                    <a:lnTo>
                      <a:pt x="138" y="130"/>
                    </a:lnTo>
                    <a:lnTo>
                      <a:pt x="136" y="128"/>
                    </a:lnTo>
                    <a:lnTo>
                      <a:pt x="134" y="126"/>
                    </a:lnTo>
                    <a:lnTo>
                      <a:pt x="132" y="130"/>
                    </a:lnTo>
                    <a:lnTo>
                      <a:pt x="132" y="130"/>
                    </a:lnTo>
                    <a:lnTo>
                      <a:pt x="130" y="134"/>
                    </a:lnTo>
                    <a:lnTo>
                      <a:pt x="126" y="134"/>
                    </a:lnTo>
                    <a:lnTo>
                      <a:pt x="122" y="134"/>
                    </a:lnTo>
                    <a:lnTo>
                      <a:pt x="122" y="134"/>
                    </a:lnTo>
                    <a:lnTo>
                      <a:pt x="120" y="132"/>
                    </a:lnTo>
                    <a:lnTo>
                      <a:pt x="120" y="130"/>
                    </a:lnTo>
                    <a:lnTo>
                      <a:pt x="122" y="126"/>
                    </a:lnTo>
                    <a:lnTo>
                      <a:pt x="118" y="116"/>
                    </a:lnTo>
                    <a:lnTo>
                      <a:pt x="118" y="116"/>
                    </a:lnTo>
                    <a:lnTo>
                      <a:pt x="114" y="108"/>
                    </a:lnTo>
                    <a:lnTo>
                      <a:pt x="110" y="104"/>
                    </a:lnTo>
                    <a:lnTo>
                      <a:pt x="104" y="104"/>
                    </a:lnTo>
                    <a:lnTo>
                      <a:pt x="96" y="108"/>
                    </a:lnTo>
                    <a:lnTo>
                      <a:pt x="96" y="108"/>
                    </a:lnTo>
                    <a:lnTo>
                      <a:pt x="94" y="102"/>
                    </a:lnTo>
                    <a:lnTo>
                      <a:pt x="94" y="98"/>
                    </a:lnTo>
                    <a:lnTo>
                      <a:pt x="94" y="96"/>
                    </a:lnTo>
                    <a:lnTo>
                      <a:pt x="94" y="92"/>
                    </a:lnTo>
                    <a:lnTo>
                      <a:pt x="94" y="92"/>
                    </a:lnTo>
                    <a:lnTo>
                      <a:pt x="92" y="90"/>
                    </a:lnTo>
                    <a:lnTo>
                      <a:pt x="94" y="90"/>
                    </a:lnTo>
                    <a:lnTo>
                      <a:pt x="92" y="88"/>
                    </a:lnTo>
                    <a:lnTo>
                      <a:pt x="88" y="86"/>
                    </a:lnTo>
                    <a:lnTo>
                      <a:pt x="88" y="86"/>
                    </a:lnTo>
                    <a:lnTo>
                      <a:pt x="86" y="84"/>
                    </a:lnTo>
                    <a:lnTo>
                      <a:pt x="84" y="84"/>
                    </a:lnTo>
                    <a:lnTo>
                      <a:pt x="86" y="80"/>
                    </a:lnTo>
                    <a:lnTo>
                      <a:pt x="86" y="76"/>
                    </a:lnTo>
                    <a:lnTo>
                      <a:pt x="86" y="74"/>
                    </a:lnTo>
                    <a:lnTo>
                      <a:pt x="82" y="74"/>
                    </a:lnTo>
                    <a:lnTo>
                      <a:pt x="82" y="74"/>
                    </a:lnTo>
                    <a:lnTo>
                      <a:pt x="80" y="72"/>
                    </a:lnTo>
                    <a:lnTo>
                      <a:pt x="78" y="70"/>
                    </a:lnTo>
                    <a:lnTo>
                      <a:pt x="76" y="68"/>
                    </a:lnTo>
                    <a:lnTo>
                      <a:pt x="72" y="68"/>
                    </a:lnTo>
                    <a:lnTo>
                      <a:pt x="72" y="68"/>
                    </a:lnTo>
                    <a:lnTo>
                      <a:pt x="66" y="66"/>
                    </a:lnTo>
                    <a:lnTo>
                      <a:pt x="62" y="68"/>
                    </a:lnTo>
                    <a:lnTo>
                      <a:pt x="58" y="70"/>
                    </a:lnTo>
                    <a:lnTo>
                      <a:pt x="54" y="72"/>
                    </a:lnTo>
                    <a:lnTo>
                      <a:pt x="54" y="72"/>
                    </a:lnTo>
                    <a:lnTo>
                      <a:pt x="50" y="72"/>
                    </a:lnTo>
                    <a:lnTo>
                      <a:pt x="48" y="76"/>
                    </a:lnTo>
                    <a:lnTo>
                      <a:pt x="46" y="80"/>
                    </a:lnTo>
                    <a:lnTo>
                      <a:pt x="44" y="84"/>
                    </a:lnTo>
                    <a:lnTo>
                      <a:pt x="44" y="84"/>
                    </a:lnTo>
                    <a:lnTo>
                      <a:pt x="42" y="86"/>
                    </a:lnTo>
                    <a:lnTo>
                      <a:pt x="40" y="88"/>
                    </a:lnTo>
                    <a:lnTo>
                      <a:pt x="40" y="90"/>
                    </a:lnTo>
                    <a:lnTo>
                      <a:pt x="36" y="92"/>
                    </a:lnTo>
                    <a:lnTo>
                      <a:pt x="36" y="92"/>
                    </a:lnTo>
                    <a:lnTo>
                      <a:pt x="34" y="92"/>
                    </a:lnTo>
                    <a:lnTo>
                      <a:pt x="34" y="90"/>
                    </a:lnTo>
                    <a:lnTo>
                      <a:pt x="38" y="88"/>
                    </a:lnTo>
                    <a:lnTo>
                      <a:pt x="38" y="86"/>
                    </a:lnTo>
                    <a:lnTo>
                      <a:pt x="38" y="86"/>
                    </a:lnTo>
                    <a:lnTo>
                      <a:pt x="34" y="84"/>
                    </a:lnTo>
                    <a:lnTo>
                      <a:pt x="28" y="78"/>
                    </a:lnTo>
                    <a:lnTo>
                      <a:pt x="24" y="74"/>
                    </a:lnTo>
                    <a:lnTo>
                      <a:pt x="24" y="72"/>
                    </a:lnTo>
                    <a:lnTo>
                      <a:pt x="26" y="70"/>
                    </a:lnTo>
                    <a:lnTo>
                      <a:pt x="26" y="70"/>
                    </a:lnTo>
                    <a:lnTo>
                      <a:pt x="20" y="70"/>
                    </a:lnTo>
                    <a:lnTo>
                      <a:pt x="16" y="66"/>
                    </a:lnTo>
                    <a:lnTo>
                      <a:pt x="16" y="62"/>
                    </a:lnTo>
                    <a:lnTo>
                      <a:pt x="16" y="58"/>
                    </a:lnTo>
                    <a:lnTo>
                      <a:pt x="16" y="58"/>
                    </a:lnTo>
                    <a:lnTo>
                      <a:pt x="16" y="56"/>
                    </a:lnTo>
                    <a:lnTo>
                      <a:pt x="12" y="54"/>
                    </a:lnTo>
                    <a:lnTo>
                      <a:pt x="10" y="52"/>
                    </a:lnTo>
                    <a:lnTo>
                      <a:pt x="10" y="48"/>
                    </a:lnTo>
                    <a:lnTo>
                      <a:pt x="10" y="48"/>
                    </a:lnTo>
                    <a:lnTo>
                      <a:pt x="6" y="48"/>
                    </a:lnTo>
                    <a:lnTo>
                      <a:pt x="2" y="44"/>
                    </a:lnTo>
                    <a:lnTo>
                      <a:pt x="0" y="40"/>
                    </a:lnTo>
                    <a:lnTo>
                      <a:pt x="0" y="36"/>
                    </a:lnTo>
                    <a:lnTo>
                      <a:pt x="0" y="36"/>
                    </a:lnTo>
                    <a:lnTo>
                      <a:pt x="2" y="32"/>
                    </a:lnTo>
                    <a:lnTo>
                      <a:pt x="6" y="30"/>
                    </a:lnTo>
                    <a:lnTo>
                      <a:pt x="6" y="30"/>
                    </a:lnTo>
                    <a:lnTo>
                      <a:pt x="10" y="26"/>
                    </a:lnTo>
                    <a:lnTo>
                      <a:pt x="14" y="24"/>
                    </a:lnTo>
                    <a:lnTo>
                      <a:pt x="16" y="24"/>
                    </a:lnTo>
                    <a:lnTo>
                      <a:pt x="16" y="24"/>
                    </a:lnTo>
                    <a:lnTo>
                      <a:pt x="20" y="24"/>
                    </a:lnTo>
                    <a:lnTo>
                      <a:pt x="24" y="20"/>
                    </a:lnTo>
                    <a:lnTo>
                      <a:pt x="26" y="16"/>
                    </a:lnTo>
                    <a:lnTo>
                      <a:pt x="24" y="12"/>
                    </a:lnTo>
                    <a:lnTo>
                      <a:pt x="24" y="12"/>
                    </a:lnTo>
                    <a:lnTo>
                      <a:pt x="22" y="10"/>
                    </a:lnTo>
                    <a:lnTo>
                      <a:pt x="24" y="8"/>
                    </a:lnTo>
                    <a:lnTo>
                      <a:pt x="26" y="6"/>
                    </a:lnTo>
                    <a:lnTo>
                      <a:pt x="26" y="0"/>
                    </a:lnTo>
                    <a:lnTo>
                      <a:pt x="26" y="0"/>
                    </a:lnTo>
                    <a:lnTo>
                      <a:pt x="32" y="0"/>
                    </a:lnTo>
                    <a:lnTo>
                      <a:pt x="36" y="2"/>
                    </a:lnTo>
                    <a:lnTo>
                      <a:pt x="40" y="2"/>
                    </a:lnTo>
                    <a:lnTo>
                      <a:pt x="44" y="2"/>
                    </a:lnTo>
                    <a:lnTo>
                      <a:pt x="44" y="2"/>
                    </a:lnTo>
                    <a:lnTo>
                      <a:pt x="50" y="2"/>
                    </a:lnTo>
                    <a:lnTo>
                      <a:pt x="56" y="4"/>
                    </a:lnTo>
                    <a:lnTo>
                      <a:pt x="62" y="4"/>
                    </a:lnTo>
                    <a:lnTo>
                      <a:pt x="74" y="4"/>
                    </a:lnTo>
                    <a:lnTo>
                      <a:pt x="74" y="4"/>
                    </a:lnTo>
                    <a:lnTo>
                      <a:pt x="74" y="6"/>
                    </a:lnTo>
                    <a:lnTo>
                      <a:pt x="76" y="8"/>
                    </a:lnTo>
                    <a:lnTo>
                      <a:pt x="80" y="8"/>
                    </a:lnTo>
                    <a:lnTo>
                      <a:pt x="82" y="6"/>
                    </a:lnTo>
                    <a:lnTo>
                      <a:pt x="82" y="6"/>
                    </a:lnTo>
                    <a:lnTo>
                      <a:pt x="84" y="10"/>
                    </a:lnTo>
                    <a:lnTo>
                      <a:pt x="86" y="10"/>
                    </a:lnTo>
                    <a:lnTo>
                      <a:pt x="88" y="8"/>
                    </a:lnTo>
                    <a:lnTo>
                      <a:pt x="90" y="8"/>
                    </a:lnTo>
                    <a:lnTo>
                      <a:pt x="90" y="8"/>
                    </a:lnTo>
                    <a:lnTo>
                      <a:pt x="94" y="8"/>
                    </a:lnTo>
                    <a:lnTo>
                      <a:pt x="96" y="10"/>
                    </a:lnTo>
                    <a:lnTo>
                      <a:pt x="98" y="12"/>
                    </a:lnTo>
                    <a:lnTo>
                      <a:pt x="102" y="10"/>
                    </a:lnTo>
                    <a:lnTo>
                      <a:pt x="102" y="10"/>
                    </a:lnTo>
                    <a:lnTo>
                      <a:pt x="104" y="8"/>
                    </a:lnTo>
                    <a:lnTo>
                      <a:pt x="106" y="10"/>
                    </a:lnTo>
                    <a:lnTo>
                      <a:pt x="108" y="10"/>
                    </a:lnTo>
                    <a:lnTo>
                      <a:pt x="114" y="8"/>
                    </a:lnTo>
                    <a:lnTo>
                      <a:pt x="114" y="8"/>
                    </a:lnTo>
                    <a:lnTo>
                      <a:pt x="114" y="6"/>
                    </a:lnTo>
                    <a:lnTo>
                      <a:pt x="116" y="4"/>
                    </a:lnTo>
                    <a:lnTo>
                      <a:pt x="118" y="2"/>
                    </a:lnTo>
                    <a:lnTo>
                      <a:pt x="122" y="4"/>
                    </a:lnTo>
                    <a:lnTo>
                      <a:pt x="122" y="4"/>
                    </a:lnTo>
                    <a:lnTo>
                      <a:pt x="126" y="6"/>
                    </a:lnTo>
                    <a:lnTo>
                      <a:pt x="126" y="8"/>
                    </a:lnTo>
                    <a:lnTo>
                      <a:pt x="126" y="10"/>
                    </a:lnTo>
                    <a:lnTo>
                      <a:pt x="130" y="14"/>
                    </a:lnTo>
                    <a:lnTo>
                      <a:pt x="130" y="14"/>
                    </a:lnTo>
                    <a:lnTo>
                      <a:pt x="132" y="18"/>
                    </a:lnTo>
                    <a:lnTo>
                      <a:pt x="132" y="20"/>
                    </a:lnTo>
                    <a:lnTo>
                      <a:pt x="132" y="22"/>
                    </a:lnTo>
                    <a:lnTo>
                      <a:pt x="134" y="24"/>
                    </a:lnTo>
                    <a:lnTo>
                      <a:pt x="134" y="24"/>
                    </a:lnTo>
                    <a:lnTo>
                      <a:pt x="138" y="26"/>
                    </a:lnTo>
                    <a:lnTo>
                      <a:pt x="138" y="28"/>
                    </a:lnTo>
                    <a:lnTo>
                      <a:pt x="132" y="38"/>
                    </a:lnTo>
                    <a:lnTo>
                      <a:pt x="132" y="38"/>
                    </a:lnTo>
                    <a:lnTo>
                      <a:pt x="136" y="36"/>
                    </a:lnTo>
                    <a:lnTo>
                      <a:pt x="140" y="38"/>
                    </a:lnTo>
                    <a:lnTo>
                      <a:pt x="140" y="42"/>
                    </a:lnTo>
                    <a:lnTo>
                      <a:pt x="142" y="48"/>
                    </a:lnTo>
                    <a:lnTo>
                      <a:pt x="142" y="48"/>
                    </a:lnTo>
                    <a:lnTo>
                      <a:pt x="144" y="52"/>
                    </a:lnTo>
                    <a:lnTo>
                      <a:pt x="148" y="54"/>
                    </a:lnTo>
                    <a:lnTo>
                      <a:pt x="150" y="56"/>
                    </a:lnTo>
                    <a:lnTo>
                      <a:pt x="152" y="58"/>
                    </a:lnTo>
                    <a:lnTo>
                      <a:pt x="152" y="58"/>
                    </a:lnTo>
                    <a:lnTo>
                      <a:pt x="150" y="58"/>
                    </a:lnTo>
                    <a:lnTo>
                      <a:pt x="148" y="62"/>
                    </a:lnTo>
                    <a:lnTo>
                      <a:pt x="144" y="68"/>
                    </a:lnTo>
                    <a:lnTo>
                      <a:pt x="144" y="68"/>
                    </a:lnTo>
                    <a:lnTo>
                      <a:pt x="144" y="74"/>
                    </a:lnTo>
                    <a:lnTo>
                      <a:pt x="144" y="74"/>
                    </a:lnTo>
                    <a:lnTo>
                      <a:pt x="146" y="74"/>
                    </a:lnTo>
                    <a:lnTo>
                      <a:pt x="148" y="76"/>
                    </a:lnTo>
                    <a:lnTo>
                      <a:pt x="148" y="76"/>
                    </a:lnTo>
                    <a:lnTo>
                      <a:pt x="150" y="80"/>
                    </a:lnTo>
                    <a:lnTo>
                      <a:pt x="150" y="78"/>
                    </a:lnTo>
                    <a:lnTo>
                      <a:pt x="152" y="78"/>
                    </a:lnTo>
                    <a:lnTo>
                      <a:pt x="154" y="80"/>
                    </a:lnTo>
                    <a:lnTo>
                      <a:pt x="154" y="80"/>
                    </a:lnTo>
                    <a:lnTo>
                      <a:pt x="154" y="82"/>
                    </a:lnTo>
                    <a:lnTo>
                      <a:pt x="154" y="84"/>
                    </a:lnTo>
                    <a:lnTo>
                      <a:pt x="152" y="88"/>
                    </a:lnTo>
                    <a:lnTo>
                      <a:pt x="154" y="92"/>
                    </a:lnTo>
                    <a:lnTo>
                      <a:pt x="154" y="92"/>
                    </a:lnTo>
                    <a:lnTo>
                      <a:pt x="154" y="94"/>
                    </a:lnTo>
                    <a:lnTo>
                      <a:pt x="154" y="98"/>
                    </a:lnTo>
                    <a:lnTo>
                      <a:pt x="152" y="100"/>
                    </a:lnTo>
                    <a:lnTo>
                      <a:pt x="154" y="104"/>
                    </a:lnTo>
                    <a:lnTo>
                      <a:pt x="154" y="104"/>
                    </a:lnTo>
                    <a:lnTo>
                      <a:pt x="154" y="106"/>
                    </a:lnTo>
                    <a:lnTo>
                      <a:pt x="154" y="108"/>
                    </a:lnTo>
                    <a:lnTo>
                      <a:pt x="148" y="106"/>
                    </a:lnTo>
                    <a:lnTo>
                      <a:pt x="144" y="108"/>
                    </a:lnTo>
                    <a:lnTo>
                      <a:pt x="142" y="110"/>
                    </a:lnTo>
                    <a:lnTo>
                      <a:pt x="142" y="112"/>
                    </a:lnTo>
                    <a:lnTo>
                      <a:pt x="142" y="112"/>
                    </a:lnTo>
                    <a:lnTo>
                      <a:pt x="144" y="116"/>
                    </a:lnTo>
                    <a:lnTo>
                      <a:pt x="146" y="116"/>
                    </a:lnTo>
                    <a:lnTo>
                      <a:pt x="148" y="118"/>
                    </a:lnTo>
                    <a:lnTo>
                      <a:pt x="146" y="120"/>
                    </a:lnTo>
                    <a:lnTo>
                      <a:pt x="146" y="120"/>
                    </a:lnTo>
                    <a:lnTo>
                      <a:pt x="142" y="124"/>
                    </a:lnTo>
                    <a:lnTo>
                      <a:pt x="142" y="126"/>
                    </a:lnTo>
                    <a:lnTo>
                      <a:pt x="142" y="128"/>
                    </a:lnTo>
                    <a:lnTo>
                      <a:pt x="138" y="130"/>
                    </a:lnTo>
                    <a:lnTo>
                      <a:pt x="138" y="13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8" name="Freeform 192">
                <a:extLst>
                  <a:ext uri="{FF2B5EF4-FFF2-40B4-BE49-F238E27FC236}">
                    <a16:creationId xmlns:a16="http://schemas.microsoft.com/office/drawing/2014/main" id="{3B403642-EE39-4568-B52B-B92B5E841BF5}"/>
                  </a:ext>
                </a:extLst>
              </p:cNvPr>
              <p:cNvSpPr>
                <a:spLocks/>
              </p:cNvSpPr>
              <p:nvPr/>
            </p:nvSpPr>
            <p:spPr bwMode="auto">
              <a:xfrm>
                <a:off x="4018632" y="2200895"/>
                <a:ext cx="71943" cy="198197"/>
              </a:xfrm>
              <a:custGeom>
                <a:avLst/>
                <a:gdLst/>
                <a:ahLst/>
                <a:cxnLst>
                  <a:cxn ang="0">
                    <a:pos x="20" y="0"/>
                  </a:cxn>
                  <a:cxn ang="0">
                    <a:pos x="16" y="2"/>
                  </a:cxn>
                  <a:cxn ang="0">
                    <a:pos x="2" y="0"/>
                  </a:cxn>
                  <a:cxn ang="0">
                    <a:pos x="0" y="8"/>
                  </a:cxn>
                  <a:cxn ang="0">
                    <a:pos x="2" y="14"/>
                  </a:cxn>
                  <a:cxn ang="0">
                    <a:pos x="2" y="18"/>
                  </a:cxn>
                  <a:cxn ang="0">
                    <a:pos x="2" y="20"/>
                  </a:cxn>
                  <a:cxn ang="0">
                    <a:pos x="8" y="20"/>
                  </a:cxn>
                  <a:cxn ang="0">
                    <a:pos x="8" y="24"/>
                  </a:cxn>
                  <a:cxn ang="0">
                    <a:pos x="8" y="30"/>
                  </a:cxn>
                  <a:cxn ang="0">
                    <a:pos x="12" y="36"/>
                  </a:cxn>
                  <a:cxn ang="0">
                    <a:pos x="12" y="44"/>
                  </a:cxn>
                  <a:cxn ang="0">
                    <a:pos x="12" y="48"/>
                  </a:cxn>
                  <a:cxn ang="0">
                    <a:pos x="14" y="54"/>
                  </a:cxn>
                  <a:cxn ang="0">
                    <a:pos x="18" y="58"/>
                  </a:cxn>
                  <a:cxn ang="0">
                    <a:pos x="20" y="58"/>
                  </a:cxn>
                  <a:cxn ang="0">
                    <a:pos x="20" y="68"/>
                  </a:cxn>
                  <a:cxn ang="0">
                    <a:pos x="20" y="74"/>
                  </a:cxn>
                  <a:cxn ang="0">
                    <a:pos x="20" y="76"/>
                  </a:cxn>
                  <a:cxn ang="0">
                    <a:pos x="18" y="78"/>
                  </a:cxn>
                  <a:cxn ang="0">
                    <a:pos x="20" y="84"/>
                  </a:cxn>
                  <a:cxn ang="0">
                    <a:pos x="20" y="86"/>
                  </a:cxn>
                  <a:cxn ang="0">
                    <a:pos x="18" y="94"/>
                  </a:cxn>
                  <a:cxn ang="0">
                    <a:pos x="16" y="108"/>
                  </a:cxn>
                  <a:cxn ang="0">
                    <a:pos x="16" y="114"/>
                  </a:cxn>
                  <a:cxn ang="0">
                    <a:pos x="22" y="120"/>
                  </a:cxn>
                  <a:cxn ang="0">
                    <a:pos x="24" y="124"/>
                  </a:cxn>
                  <a:cxn ang="0">
                    <a:pos x="28" y="128"/>
                  </a:cxn>
                  <a:cxn ang="0">
                    <a:pos x="32" y="136"/>
                  </a:cxn>
                  <a:cxn ang="0">
                    <a:pos x="42" y="134"/>
                  </a:cxn>
                  <a:cxn ang="0">
                    <a:pos x="50" y="130"/>
                  </a:cxn>
                  <a:cxn ang="0">
                    <a:pos x="48" y="124"/>
                  </a:cxn>
                  <a:cxn ang="0">
                    <a:pos x="42" y="118"/>
                  </a:cxn>
                  <a:cxn ang="0">
                    <a:pos x="40" y="112"/>
                  </a:cxn>
                  <a:cxn ang="0">
                    <a:pos x="42" y="108"/>
                  </a:cxn>
                  <a:cxn ang="0">
                    <a:pos x="44" y="104"/>
                  </a:cxn>
                  <a:cxn ang="0">
                    <a:pos x="42" y="62"/>
                  </a:cxn>
                  <a:cxn ang="0">
                    <a:pos x="42" y="56"/>
                  </a:cxn>
                  <a:cxn ang="0">
                    <a:pos x="38" y="54"/>
                  </a:cxn>
                  <a:cxn ang="0">
                    <a:pos x="34" y="48"/>
                  </a:cxn>
                  <a:cxn ang="0">
                    <a:pos x="34" y="34"/>
                  </a:cxn>
                  <a:cxn ang="0">
                    <a:pos x="30" y="28"/>
                  </a:cxn>
                  <a:cxn ang="0">
                    <a:pos x="22" y="24"/>
                  </a:cxn>
                  <a:cxn ang="0">
                    <a:pos x="18" y="12"/>
                  </a:cxn>
                  <a:cxn ang="0">
                    <a:pos x="20" y="0"/>
                  </a:cxn>
                </a:cxnLst>
                <a:rect l="0" t="0" r="r" b="b"/>
                <a:pathLst>
                  <a:path w="50" h="136">
                    <a:moveTo>
                      <a:pt x="20" y="0"/>
                    </a:moveTo>
                    <a:lnTo>
                      <a:pt x="20" y="0"/>
                    </a:lnTo>
                    <a:lnTo>
                      <a:pt x="18" y="2"/>
                    </a:lnTo>
                    <a:lnTo>
                      <a:pt x="16" y="2"/>
                    </a:lnTo>
                    <a:lnTo>
                      <a:pt x="12" y="0"/>
                    </a:lnTo>
                    <a:lnTo>
                      <a:pt x="2" y="0"/>
                    </a:lnTo>
                    <a:lnTo>
                      <a:pt x="2" y="0"/>
                    </a:lnTo>
                    <a:lnTo>
                      <a:pt x="0" y="8"/>
                    </a:lnTo>
                    <a:lnTo>
                      <a:pt x="0" y="12"/>
                    </a:lnTo>
                    <a:lnTo>
                      <a:pt x="2" y="14"/>
                    </a:lnTo>
                    <a:lnTo>
                      <a:pt x="2" y="18"/>
                    </a:lnTo>
                    <a:lnTo>
                      <a:pt x="2" y="18"/>
                    </a:lnTo>
                    <a:lnTo>
                      <a:pt x="2" y="20"/>
                    </a:lnTo>
                    <a:lnTo>
                      <a:pt x="2" y="20"/>
                    </a:lnTo>
                    <a:lnTo>
                      <a:pt x="6" y="20"/>
                    </a:lnTo>
                    <a:lnTo>
                      <a:pt x="8" y="20"/>
                    </a:lnTo>
                    <a:lnTo>
                      <a:pt x="8" y="24"/>
                    </a:lnTo>
                    <a:lnTo>
                      <a:pt x="8" y="24"/>
                    </a:lnTo>
                    <a:lnTo>
                      <a:pt x="8" y="28"/>
                    </a:lnTo>
                    <a:lnTo>
                      <a:pt x="8" y="30"/>
                    </a:lnTo>
                    <a:lnTo>
                      <a:pt x="10" y="32"/>
                    </a:lnTo>
                    <a:lnTo>
                      <a:pt x="12" y="36"/>
                    </a:lnTo>
                    <a:lnTo>
                      <a:pt x="12" y="36"/>
                    </a:lnTo>
                    <a:lnTo>
                      <a:pt x="12" y="44"/>
                    </a:lnTo>
                    <a:lnTo>
                      <a:pt x="12" y="46"/>
                    </a:lnTo>
                    <a:lnTo>
                      <a:pt x="12" y="48"/>
                    </a:lnTo>
                    <a:lnTo>
                      <a:pt x="12" y="48"/>
                    </a:lnTo>
                    <a:lnTo>
                      <a:pt x="14" y="54"/>
                    </a:lnTo>
                    <a:lnTo>
                      <a:pt x="16" y="58"/>
                    </a:lnTo>
                    <a:lnTo>
                      <a:pt x="18" y="58"/>
                    </a:lnTo>
                    <a:lnTo>
                      <a:pt x="18" y="58"/>
                    </a:lnTo>
                    <a:lnTo>
                      <a:pt x="20" y="58"/>
                    </a:lnTo>
                    <a:lnTo>
                      <a:pt x="20" y="60"/>
                    </a:lnTo>
                    <a:lnTo>
                      <a:pt x="20" y="68"/>
                    </a:lnTo>
                    <a:lnTo>
                      <a:pt x="20" y="68"/>
                    </a:lnTo>
                    <a:lnTo>
                      <a:pt x="20" y="74"/>
                    </a:lnTo>
                    <a:lnTo>
                      <a:pt x="20" y="76"/>
                    </a:lnTo>
                    <a:lnTo>
                      <a:pt x="20" y="76"/>
                    </a:lnTo>
                    <a:lnTo>
                      <a:pt x="20" y="76"/>
                    </a:lnTo>
                    <a:lnTo>
                      <a:pt x="18" y="78"/>
                    </a:lnTo>
                    <a:lnTo>
                      <a:pt x="20" y="82"/>
                    </a:lnTo>
                    <a:lnTo>
                      <a:pt x="20" y="84"/>
                    </a:lnTo>
                    <a:lnTo>
                      <a:pt x="20" y="86"/>
                    </a:lnTo>
                    <a:lnTo>
                      <a:pt x="20" y="86"/>
                    </a:lnTo>
                    <a:lnTo>
                      <a:pt x="18" y="90"/>
                    </a:lnTo>
                    <a:lnTo>
                      <a:pt x="18" y="94"/>
                    </a:lnTo>
                    <a:lnTo>
                      <a:pt x="18" y="100"/>
                    </a:lnTo>
                    <a:lnTo>
                      <a:pt x="16" y="108"/>
                    </a:lnTo>
                    <a:lnTo>
                      <a:pt x="16" y="108"/>
                    </a:lnTo>
                    <a:lnTo>
                      <a:pt x="16" y="114"/>
                    </a:lnTo>
                    <a:lnTo>
                      <a:pt x="18" y="116"/>
                    </a:lnTo>
                    <a:lnTo>
                      <a:pt x="22" y="120"/>
                    </a:lnTo>
                    <a:lnTo>
                      <a:pt x="24" y="124"/>
                    </a:lnTo>
                    <a:lnTo>
                      <a:pt x="24" y="124"/>
                    </a:lnTo>
                    <a:lnTo>
                      <a:pt x="26" y="128"/>
                    </a:lnTo>
                    <a:lnTo>
                      <a:pt x="28" y="128"/>
                    </a:lnTo>
                    <a:lnTo>
                      <a:pt x="30" y="130"/>
                    </a:lnTo>
                    <a:lnTo>
                      <a:pt x="32" y="136"/>
                    </a:lnTo>
                    <a:lnTo>
                      <a:pt x="32" y="136"/>
                    </a:lnTo>
                    <a:lnTo>
                      <a:pt x="42" y="134"/>
                    </a:lnTo>
                    <a:lnTo>
                      <a:pt x="46" y="134"/>
                    </a:lnTo>
                    <a:lnTo>
                      <a:pt x="50" y="130"/>
                    </a:lnTo>
                    <a:lnTo>
                      <a:pt x="50" y="130"/>
                    </a:lnTo>
                    <a:lnTo>
                      <a:pt x="48" y="124"/>
                    </a:lnTo>
                    <a:lnTo>
                      <a:pt x="44" y="122"/>
                    </a:lnTo>
                    <a:lnTo>
                      <a:pt x="42" y="118"/>
                    </a:lnTo>
                    <a:lnTo>
                      <a:pt x="40" y="112"/>
                    </a:lnTo>
                    <a:lnTo>
                      <a:pt x="40" y="112"/>
                    </a:lnTo>
                    <a:lnTo>
                      <a:pt x="42" y="108"/>
                    </a:lnTo>
                    <a:lnTo>
                      <a:pt x="42" y="108"/>
                    </a:lnTo>
                    <a:lnTo>
                      <a:pt x="44" y="106"/>
                    </a:lnTo>
                    <a:lnTo>
                      <a:pt x="44" y="104"/>
                    </a:lnTo>
                    <a:lnTo>
                      <a:pt x="44" y="104"/>
                    </a:lnTo>
                    <a:lnTo>
                      <a:pt x="42" y="62"/>
                    </a:lnTo>
                    <a:lnTo>
                      <a:pt x="42" y="62"/>
                    </a:lnTo>
                    <a:lnTo>
                      <a:pt x="42" y="56"/>
                    </a:lnTo>
                    <a:lnTo>
                      <a:pt x="38" y="54"/>
                    </a:lnTo>
                    <a:lnTo>
                      <a:pt x="38" y="54"/>
                    </a:lnTo>
                    <a:lnTo>
                      <a:pt x="36" y="50"/>
                    </a:lnTo>
                    <a:lnTo>
                      <a:pt x="34" y="48"/>
                    </a:lnTo>
                    <a:lnTo>
                      <a:pt x="34" y="40"/>
                    </a:lnTo>
                    <a:lnTo>
                      <a:pt x="34" y="34"/>
                    </a:lnTo>
                    <a:lnTo>
                      <a:pt x="32" y="30"/>
                    </a:lnTo>
                    <a:lnTo>
                      <a:pt x="30" y="28"/>
                    </a:lnTo>
                    <a:lnTo>
                      <a:pt x="30" y="28"/>
                    </a:lnTo>
                    <a:lnTo>
                      <a:pt x="22" y="24"/>
                    </a:lnTo>
                    <a:lnTo>
                      <a:pt x="20" y="20"/>
                    </a:lnTo>
                    <a:lnTo>
                      <a:pt x="18" y="12"/>
                    </a:lnTo>
                    <a:lnTo>
                      <a:pt x="20" y="0"/>
                    </a:lnTo>
                    <a:lnTo>
                      <a:pt x="2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9" name="Freeform 193">
                <a:extLst>
                  <a:ext uri="{FF2B5EF4-FFF2-40B4-BE49-F238E27FC236}">
                    <a16:creationId xmlns:a16="http://schemas.microsoft.com/office/drawing/2014/main" id="{1FD1403E-046D-45FD-A4A0-015D54BBA8A3}"/>
                  </a:ext>
                </a:extLst>
              </p:cNvPr>
              <p:cNvSpPr>
                <a:spLocks/>
              </p:cNvSpPr>
              <p:nvPr/>
            </p:nvSpPr>
            <p:spPr bwMode="auto">
              <a:xfrm>
                <a:off x="3932300" y="2197982"/>
                <a:ext cx="132374" cy="236087"/>
              </a:xfrm>
              <a:custGeom>
                <a:avLst/>
                <a:gdLst/>
                <a:ahLst/>
                <a:cxnLst>
                  <a:cxn ang="0">
                    <a:pos x="12" y="38"/>
                  </a:cxn>
                  <a:cxn ang="0">
                    <a:pos x="8" y="28"/>
                  </a:cxn>
                  <a:cxn ang="0">
                    <a:pos x="6" y="20"/>
                  </a:cxn>
                  <a:cxn ang="0">
                    <a:pos x="4" y="14"/>
                  </a:cxn>
                  <a:cxn ang="0">
                    <a:pos x="10" y="4"/>
                  </a:cxn>
                  <a:cxn ang="0">
                    <a:pos x="46" y="4"/>
                  </a:cxn>
                  <a:cxn ang="0">
                    <a:pos x="54" y="0"/>
                  </a:cxn>
                  <a:cxn ang="0">
                    <a:pos x="62" y="2"/>
                  </a:cxn>
                  <a:cxn ang="0">
                    <a:pos x="60" y="14"/>
                  </a:cxn>
                  <a:cxn ang="0">
                    <a:pos x="62" y="20"/>
                  </a:cxn>
                  <a:cxn ang="0">
                    <a:pos x="66" y="22"/>
                  </a:cxn>
                  <a:cxn ang="0">
                    <a:pos x="68" y="26"/>
                  </a:cxn>
                  <a:cxn ang="0">
                    <a:pos x="70" y="34"/>
                  </a:cxn>
                  <a:cxn ang="0">
                    <a:pos x="72" y="46"/>
                  </a:cxn>
                  <a:cxn ang="0">
                    <a:pos x="72" y="50"/>
                  </a:cxn>
                  <a:cxn ang="0">
                    <a:pos x="78" y="60"/>
                  </a:cxn>
                  <a:cxn ang="0">
                    <a:pos x="80" y="62"/>
                  </a:cxn>
                  <a:cxn ang="0">
                    <a:pos x="80" y="76"/>
                  </a:cxn>
                  <a:cxn ang="0">
                    <a:pos x="80" y="78"/>
                  </a:cxn>
                  <a:cxn ang="0">
                    <a:pos x="80" y="86"/>
                  </a:cxn>
                  <a:cxn ang="0">
                    <a:pos x="78" y="92"/>
                  </a:cxn>
                  <a:cxn ang="0">
                    <a:pos x="76" y="110"/>
                  </a:cxn>
                  <a:cxn ang="0">
                    <a:pos x="78" y="118"/>
                  </a:cxn>
                  <a:cxn ang="0">
                    <a:pos x="84" y="126"/>
                  </a:cxn>
                  <a:cxn ang="0">
                    <a:pos x="90" y="132"/>
                  </a:cxn>
                  <a:cxn ang="0">
                    <a:pos x="88" y="146"/>
                  </a:cxn>
                  <a:cxn ang="0">
                    <a:pos x="82" y="144"/>
                  </a:cxn>
                  <a:cxn ang="0">
                    <a:pos x="80" y="146"/>
                  </a:cxn>
                  <a:cxn ang="0">
                    <a:pos x="74" y="150"/>
                  </a:cxn>
                  <a:cxn ang="0">
                    <a:pos x="52" y="158"/>
                  </a:cxn>
                  <a:cxn ang="0">
                    <a:pos x="40" y="162"/>
                  </a:cxn>
                  <a:cxn ang="0">
                    <a:pos x="32" y="162"/>
                  </a:cxn>
                  <a:cxn ang="0">
                    <a:pos x="20" y="156"/>
                  </a:cxn>
                  <a:cxn ang="0">
                    <a:pos x="6" y="154"/>
                  </a:cxn>
                  <a:cxn ang="0">
                    <a:pos x="10" y="150"/>
                  </a:cxn>
                  <a:cxn ang="0">
                    <a:pos x="10" y="144"/>
                  </a:cxn>
                  <a:cxn ang="0">
                    <a:pos x="4" y="136"/>
                  </a:cxn>
                  <a:cxn ang="0">
                    <a:pos x="0" y="124"/>
                  </a:cxn>
                  <a:cxn ang="0">
                    <a:pos x="4" y="112"/>
                  </a:cxn>
                  <a:cxn ang="0">
                    <a:pos x="8" y="94"/>
                  </a:cxn>
                  <a:cxn ang="0">
                    <a:pos x="14" y="76"/>
                  </a:cxn>
                  <a:cxn ang="0">
                    <a:pos x="12" y="54"/>
                  </a:cxn>
                  <a:cxn ang="0">
                    <a:pos x="12" y="46"/>
                  </a:cxn>
                  <a:cxn ang="0">
                    <a:pos x="8" y="40"/>
                  </a:cxn>
                </a:cxnLst>
                <a:rect l="0" t="0" r="r" b="b"/>
                <a:pathLst>
                  <a:path w="92" h="162">
                    <a:moveTo>
                      <a:pt x="8" y="40"/>
                    </a:moveTo>
                    <a:lnTo>
                      <a:pt x="8" y="40"/>
                    </a:lnTo>
                    <a:lnTo>
                      <a:pt x="12" y="38"/>
                    </a:lnTo>
                    <a:lnTo>
                      <a:pt x="12" y="36"/>
                    </a:lnTo>
                    <a:lnTo>
                      <a:pt x="8" y="28"/>
                    </a:lnTo>
                    <a:lnTo>
                      <a:pt x="8" y="28"/>
                    </a:lnTo>
                    <a:lnTo>
                      <a:pt x="6" y="24"/>
                    </a:lnTo>
                    <a:lnTo>
                      <a:pt x="6" y="22"/>
                    </a:lnTo>
                    <a:lnTo>
                      <a:pt x="6" y="20"/>
                    </a:lnTo>
                    <a:lnTo>
                      <a:pt x="4" y="16"/>
                    </a:lnTo>
                    <a:lnTo>
                      <a:pt x="4" y="16"/>
                    </a:lnTo>
                    <a:lnTo>
                      <a:pt x="4" y="14"/>
                    </a:lnTo>
                    <a:lnTo>
                      <a:pt x="4" y="10"/>
                    </a:lnTo>
                    <a:lnTo>
                      <a:pt x="6" y="6"/>
                    </a:lnTo>
                    <a:lnTo>
                      <a:pt x="10" y="4"/>
                    </a:lnTo>
                    <a:lnTo>
                      <a:pt x="10" y="4"/>
                    </a:lnTo>
                    <a:lnTo>
                      <a:pt x="36" y="4"/>
                    </a:lnTo>
                    <a:lnTo>
                      <a:pt x="46" y="4"/>
                    </a:lnTo>
                    <a:lnTo>
                      <a:pt x="52" y="2"/>
                    </a:lnTo>
                    <a:lnTo>
                      <a:pt x="52" y="2"/>
                    </a:lnTo>
                    <a:lnTo>
                      <a:pt x="54" y="0"/>
                    </a:lnTo>
                    <a:lnTo>
                      <a:pt x="56" y="0"/>
                    </a:lnTo>
                    <a:lnTo>
                      <a:pt x="58" y="0"/>
                    </a:lnTo>
                    <a:lnTo>
                      <a:pt x="62" y="2"/>
                    </a:lnTo>
                    <a:lnTo>
                      <a:pt x="62" y="2"/>
                    </a:lnTo>
                    <a:lnTo>
                      <a:pt x="60" y="10"/>
                    </a:lnTo>
                    <a:lnTo>
                      <a:pt x="60" y="14"/>
                    </a:lnTo>
                    <a:lnTo>
                      <a:pt x="62" y="16"/>
                    </a:lnTo>
                    <a:lnTo>
                      <a:pt x="62" y="20"/>
                    </a:lnTo>
                    <a:lnTo>
                      <a:pt x="62" y="20"/>
                    </a:lnTo>
                    <a:lnTo>
                      <a:pt x="62" y="22"/>
                    </a:lnTo>
                    <a:lnTo>
                      <a:pt x="62" y="22"/>
                    </a:lnTo>
                    <a:lnTo>
                      <a:pt x="66" y="22"/>
                    </a:lnTo>
                    <a:lnTo>
                      <a:pt x="68" y="22"/>
                    </a:lnTo>
                    <a:lnTo>
                      <a:pt x="68" y="26"/>
                    </a:lnTo>
                    <a:lnTo>
                      <a:pt x="68" y="26"/>
                    </a:lnTo>
                    <a:lnTo>
                      <a:pt x="68" y="30"/>
                    </a:lnTo>
                    <a:lnTo>
                      <a:pt x="68" y="32"/>
                    </a:lnTo>
                    <a:lnTo>
                      <a:pt x="70" y="34"/>
                    </a:lnTo>
                    <a:lnTo>
                      <a:pt x="72" y="38"/>
                    </a:lnTo>
                    <a:lnTo>
                      <a:pt x="72" y="38"/>
                    </a:lnTo>
                    <a:lnTo>
                      <a:pt x="72" y="46"/>
                    </a:lnTo>
                    <a:lnTo>
                      <a:pt x="72" y="48"/>
                    </a:lnTo>
                    <a:lnTo>
                      <a:pt x="72" y="50"/>
                    </a:lnTo>
                    <a:lnTo>
                      <a:pt x="72" y="50"/>
                    </a:lnTo>
                    <a:lnTo>
                      <a:pt x="74" y="56"/>
                    </a:lnTo>
                    <a:lnTo>
                      <a:pt x="76" y="60"/>
                    </a:lnTo>
                    <a:lnTo>
                      <a:pt x="78" y="60"/>
                    </a:lnTo>
                    <a:lnTo>
                      <a:pt x="78" y="60"/>
                    </a:lnTo>
                    <a:lnTo>
                      <a:pt x="80" y="60"/>
                    </a:lnTo>
                    <a:lnTo>
                      <a:pt x="80" y="62"/>
                    </a:lnTo>
                    <a:lnTo>
                      <a:pt x="80" y="70"/>
                    </a:lnTo>
                    <a:lnTo>
                      <a:pt x="80" y="70"/>
                    </a:lnTo>
                    <a:lnTo>
                      <a:pt x="80" y="76"/>
                    </a:lnTo>
                    <a:lnTo>
                      <a:pt x="80" y="78"/>
                    </a:lnTo>
                    <a:lnTo>
                      <a:pt x="80" y="78"/>
                    </a:lnTo>
                    <a:lnTo>
                      <a:pt x="80" y="78"/>
                    </a:lnTo>
                    <a:lnTo>
                      <a:pt x="78" y="80"/>
                    </a:lnTo>
                    <a:lnTo>
                      <a:pt x="80" y="84"/>
                    </a:lnTo>
                    <a:lnTo>
                      <a:pt x="80" y="86"/>
                    </a:lnTo>
                    <a:lnTo>
                      <a:pt x="80" y="88"/>
                    </a:lnTo>
                    <a:lnTo>
                      <a:pt x="80" y="88"/>
                    </a:lnTo>
                    <a:lnTo>
                      <a:pt x="78" y="92"/>
                    </a:lnTo>
                    <a:lnTo>
                      <a:pt x="78" y="96"/>
                    </a:lnTo>
                    <a:lnTo>
                      <a:pt x="78" y="102"/>
                    </a:lnTo>
                    <a:lnTo>
                      <a:pt x="76" y="110"/>
                    </a:lnTo>
                    <a:lnTo>
                      <a:pt x="76" y="110"/>
                    </a:lnTo>
                    <a:lnTo>
                      <a:pt x="76" y="116"/>
                    </a:lnTo>
                    <a:lnTo>
                      <a:pt x="78" y="118"/>
                    </a:lnTo>
                    <a:lnTo>
                      <a:pt x="82" y="122"/>
                    </a:lnTo>
                    <a:lnTo>
                      <a:pt x="84" y="126"/>
                    </a:lnTo>
                    <a:lnTo>
                      <a:pt x="84" y="126"/>
                    </a:lnTo>
                    <a:lnTo>
                      <a:pt x="86" y="130"/>
                    </a:lnTo>
                    <a:lnTo>
                      <a:pt x="88" y="130"/>
                    </a:lnTo>
                    <a:lnTo>
                      <a:pt x="90" y="132"/>
                    </a:lnTo>
                    <a:lnTo>
                      <a:pt x="92" y="138"/>
                    </a:lnTo>
                    <a:lnTo>
                      <a:pt x="92" y="138"/>
                    </a:lnTo>
                    <a:lnTo>
                      <a:pt x="88" y="146"/>
                    </a:lnTo>
                    <a:lnTo>
                      <a:pt x="86" y="146"/>
                    </a:lnTo>
                    <a:lnTo>
                      <a:pt x="84" y="146"/>
                    </a:lnTo>
                    <a:lnTo>
                      <a:pt x="82" y="144"/>
                    </a:lnTo>
                    <a:lnTo>
                      <a:pt x="78" y="144"/>
                    </a:lnTo>
                    <a:lnTo>
                      <a:pt x="78" y="144"/>
                    </a:lnTo>
                    <a:lnTo>
                      <a:pt x="80" y="146"/>
                    </a:lnTo>
                    <a:lnTo>
                      <a:pt x="80" y="146"/>
                    </a:lnTo>
                    <a:lnTo>
                      <a:pt x="74" y="150"/>
                    </a:lnTo>
                    <a:lnTo>
                      <a:pt x="74" y="150"/>
                    </a:lnTo>
                    <a:lnTo>
                      <a:pt x="66" y="156"/>
                    </a:lnTo>
                    <a:lnTo>
                      <a:pt x="52" y="158"/>
                    </a:lnTo>
                    <a:lnTo>
                      <a:pt x="52" y="158"/>
                    </a:lnTo>
                    <a:lnTo>
                      <a:pt x="44" y="160"/>
                    </a:lnTo>
                    <a:lnTo>
                      <a:pt x="42" y="160"/>
                    </a:lnTo>
                    <a:lnTo>
                      <a:pt x="40" y="162"/>
                    </a:lnTo>
                    <a:lnTo>
                      <a:pt x="36" y="162"/>
                    </a:lnTo>
                    <a:lnTo>
                      <a:pt x="36" y="162"/>
                    </a:lnTo>
                    <a:lnTo>
                      <a:pt x="32" y="162"/>
                    </a:lnTo>
                    <a:lnTo>
                      <a:pt x="30" y="160"/>
                    </a:lnTo>
                    <a:lnTo>
                      <a:pt x="28" y="158"/>
                    </a:lnTo>
                    <a:lnTo>
                      <a:pt x="20" y="156"/>
                    </a:lnTo>
                    <a:lnTo>
                      <a:pt x="20" y="156"/>
                    </a:lnTo>
                    <a:lnTo>
                      <a:pt x="10" y="156"/>
                    </a:lnTo>
                    <a:lnTo>
                      <a:pt x="6" y="154"/>
                    </a:lnTo>
                    <a:lnTo>
                      <a:pt x="6" y="154"/>
                    </a:lnTo>
                    <a:lnTo>
                      <a:pt x="8" y="152"/>
                    </a:lnTo>
                    <a:lnTo>
                      <a:pt x="10" y="150"/>
                    </a:lnTo>
                    <a:lnTo>
                      <a:pt x="10" y="148"/>
                    </a:lnTo>
                    <a:lnTo>
                      <a:pt x="10" y="148"/>
                    </a:lnTo>
                    <a:lnTo>
                      <a:pt x="10" y="144"/>
                    </a:lnTo>
                    <a:lnTo>
                      <a:pt x="8" y="144"/>
                    </a:lnTo>
                    <a:lnTo>
                      <a:pt x="6" y="142"/>
                    </a:lnTo>
                    <a:lnTo>
                      <a:pt x="4" y="136"/>
                    </a:lnTo>
                    <a:lnTo>
                      <a:pt x="4" y="136"/>
                    </a:lnTo>
                    <a:lnTo>
                      <a:pt x="2" y="130"/>
                    </a:lnTo>
                    <a:lnTo>
                      <a:pt x="0" y="124"/>
                    </a:lnTo>
                    <a:lnTo>
                      <a:pt x="0" y="118"/>
                    </a:lnTo>
                    <a:lnTo>
                      <a:pt x="4" y="112"/>
                    </a:lnTo>
                    <a:lnTo>
                      <a:pt x="4" y="112"/>
                    </a:lnTo>
                    <a:lnTo>
                      <a:pt x="6" y="104"/>
                    </a:lnTo>
                    <a:lnTo>
                      <a:pt x="6" y="100"/>
                    </a:lnTo>
                    <a:lnTo>
                      <a:pt x="8" y="94"/>
                    </a:lnTo>
                    <a:lnTo>
                      <a:pt x="10" y="86"/>
                    </a:lnTo>
                    <a:lnTo>
                      <a:pt x="10" y="86"/>
                    </a:lnTo>
                    <a:lnTo>
                      <a:pt x="14" y="76"/>
                    </a:lnTo>
                    <a:lnTo>
                      <a:pt x="16" y="68"/>
                    </a:lnTo>
                    <a:lnTo>
                      <a:pt x="14" y="60"/>
                    </a:lnTo>
                    <a:lnTo>
                      <a:pt x="12" y="54"/>
                    </a:lnTo>
                    <a:lnTo>
                      <a:pt x="12" y="54"/>
                    </a:lnTo>
                    <a:lnTo>
                      <a:pt x="12" y="48"/>
                    </a:lnTo>
                    <a:lnTo>
                      <a:pt x="12" y="46"/>
                    </a:lnTo>
                    <a:lnTo>
                      <a:pt x="12" y="44"/>
                    </a:lnTo>
                    <a:lnTo>
                      <a:pt x="8" y="40"/>
                    </a:lnTo>
                    <a:lnTo>
                      <a:pt x="8" y="4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0" name="Freeform 195">
                <a:extLst>
                  <a:ext uri="{FF2B5EF4-FFF2-40B4-BE49-F238E27FC236}">
                    <a16:creationId xmlns:a16="http://schemas.microsoft.com/office/drawing/2014/main" id="{ED98FD26-D3B9-41DE-801D-52B763D1D339}"/>
                  </a:ext>
                </a:extLst>
              </p:cNvPr>
              <p:cNvSpPr>
                <a:spLocks/>
              </p:cNvSpPr>
              <p:nvPr/>
            </p:nvSpPr>
            <p:spPr bwMode="auto">
              <a:xfrm>
                <a:off x="8280527" y="2705127"/>
                <a:ext cx="290648" cy="294377"/>
              </a:xfrm>
              <a:custGeom>
                <a:avLst/>
                <a:gdLst/>
                <a:ahLst/>
                <a:cxnLst>
                  <a:cxn ang="0">
                    <a:pos x="10" y="168"/>
                  </a:cxn>
                  <a:cxn ang="0">
                    <a:pos x="22" y="162"/>
                  </a:cxn>
                  <a:cxn ang="0">
                    <a:pos x="38" y="164"/>
                  </a:cxn>
                  <a:cxn ang="0">
                    <a:pos x="50" y="154"/>
                  </a:cxn>
                  <a:cxn ang="0">
                    <a:pos x="24" y="150"/>
                  </a:cxn>
                  <a:cxn ang="0">
                    <a:pos x="16" y="140"/>
                  </a:cxn>
                  <a:cxn ang="0">
                    <a:pos x="26" y="146"/>
                  </a:cxn>
                  <a:cxn ang="0">
                    <a:pos x="40" y="148"/>
                  </a:cxn>
                  <a:cxn ang="0">
                    <a:pos x="42" y="142"/>
                  </a:cxn>
                  <a:cxn ang="0">
                    <a:pos x="56" y="142"/>
                  </a:cxn>
                  <a:cxn ang="0">
                    <a:pos x="48" y="130"/>
                  </a:cxn>
                  <a:cxn ang="0">
                    <a:pos x="54" y="134"/>
                  </a:cxn>
                  <a:cxn ang="0">
                    <a:pos x="52" y="128"/>
                  </a:cxn>
                  <a:cxn ang="0">
                    <a:pos x="66" y="126"/>
                  </a:cxn>
                  <a:cxn ang="0">
                    <a:pos x="74" y="126"/>
                  </a:cxn>
                  <a:cxn ang="0">
                    <a:pos x="82" y="128"/>
                  </a:cxn>
                  <a:cxn ang="0">
                    <a:pos x="102" y="140"/>
                  </a:cxn>
                  <a:cxn ang="0">
                    <a:pos x="110" y="156"/>
                  </a:cxn>
                  <a:cxn ang="0">
                    <a:pos x="114" y="160"/>
                  </a:cxn>
                  <a:cxn ang="0">
                    <a:pos x="116" y="162"/>
                  </a:cxn>
                  <a:cxn ang="0">
                    <a:pos x="124" y="172"/>
                  </a:cxn>
                  <a:cxn ang="0">
                    <a:pos x="128" y="176"/>
                  </a:cxn>
                  <a:cxn ang="0">
                    <a:pos x="138" y="188"/>
                  </a:cxn>
                  <a:cxn ang="0">
                    <a:pos x="164" y="192"/>
                  </a:cxn>
                  <a:cxn ang="0">
                    <a:pos x="184" y="198"/>
                  </a:cxn>
                  <a:cxn ang="0">
                    <a:pos x="194" y="198"/>
                  </a:cxn>
                  <a:cxn ang="0">
                    <a:pos x="198" y="196"/>
                  </a:cxn>
                  <a:cxn ang="0">
                    <a:pos x="194" y="192"/>
                  </a:cxn>
                  <a:cxn ang="0">
                    <a:pos x="180" y="184"/>
                  </a:cxn>
                  <a:cxn ang="0">
                    <a:pos x="186" y="178"/>
                  </a:cxn>
                  <a:cxn ang="0">
                    <a:pos x="172" y="170"/>
                  </a:cxn>
                  <a:cxn ang="0">
                    <a:pos x="170" y="160"/>
                  </a:cxn>
                  <a:cxn ang="0">
                    <a:pos x="162" y="156"/>
                  </a:cxn>
                  <a:cxn ang="0">
                    <a:pos x="160" y="150"/>
                  </a:cxn>
                  <a:cxn ang="0">
                    <a:pos x="156" y="138"/>
                  </a:cxn>
                  <a:cxn ang="0">
                    <a:pos x="150" y="134"/>
                  </a:cxn>
                  <a:cxn ang="0">
                    <a:pos x="146" y="122"/>
                  </a:cxn>
                  <a:cxn ang="0">
                    <a:pos x="142" y="116"/>
                  </a:cxn>
                  <a:cxn ang="0">
                    <a:pos x="136" y="110"/>
                  </a:cxn>
                  <a:cxn ang="0">
                    <a:pos x="136" y="98"/>
                  </a:cxn>
                  <a:cxn ang="0">
                    <a:pos x="144" y="96"/>
                  </a:cxn>
                  <a:cxn ang="0">
                    <a:pos x="152" y="96"/>
                  </a:cxn>
                  <a:cxn ang="0">
                    <a:pos x="148" y="84"/>
                  </a:cxn>
                  <a:cxn ang="0">
                    <a:pos x="118" y="70"/>
                  </a:cxn>
                  <a:cxn ang="0">
                    <a:pos x="114" y="66"/>
                  </a:cxn>
                  <a:cxn ang="0">
                    <a:pos x="106" y="64"/>
                  </a:cxn>
                  <a:cxn ang="0">
                    <a:pos x="106" y="58"/>
                  </a:cxn>
                  <a:cxn ang="0">
                    <a:pos x="104" y="48"/>
                  </a:cxn>
                  <a:cxn ang="0">
                    <a:pos x="94" y="40"/>
                  </a:cxn>
                  <a:cxn ang="0">
                    <a:pos x="90" y="36"/>
                  </a:cxn>
                  <a:cxn ang="0">
                    <a:pos x="72" y="28"/>
                  </a:cxn>
                  <a:cxn ang="0">
                    <a:pos x="50" y="16"/>
                  </a:cxn>
                  <a:cxn ang="0">
                    <a:pos x="16" y="0"/>
                  </a:cxn>
                  <a:cxn ang="0">
                    <a:pos x="0" y="164"/>
                  </a:cxn>
                </a:cxnLst>
                <a:rect l="0" t="0" r="r" b="b"/>
                <a:pathLst>
                  <a:path w="202" h="202">
                    <a:moveTo>
                      <a:pt x="0" y="164"/>
                    </a:moveTo>
                    <a:lnTo>
                      <a:pt x="0" y="164"/>
                    </a:lnTo>
                    <a:lnTo>
                      <a:pt x="4" y="164"/>
                    </a:lnTo>
                    <a:lnTo>
                      <a:pt x="8" y="166"/>
                    </a:lnTo>
                    <a:lnTo>
                      <a:pt x="10" y="168"/>
                    </a:lnTo>
                    <a:lnTo>
                      <a:pt x="16" y="168"/>
                    </a:lnTo>
                    <a:lnTo>
                      <a:pt x="16" y="168"/>
                    </a:lnTo>
                    <a:lnTo>
                      <a:pt x="20" y="166"/>
                    </a:lnTo>
                    <a:lnTo>
                      <a:pt x="20" y="164"/>
                    </a:lnTo>
                    <a:lnTo>
                      <a:pt x="22" y="162"/>
                    </a:lnTo>
                    <a:lnTo>
                      <a:pt x="26" y="166"/>
                    </a:lnTo>
                    <a:lnTo>
                      <a:pt x="26" y="166"/>
                    </a:lnTo>
                    <a:lnTo>
                      <a:pt x="32" y="168"/>
                    </a:lnTo>
                    <a:lnTo>
                      <a:pt x="36" y="166"/>
                    </a:lnTo>
                    <a:lnTo>
                      <a:pt x="38" y="164"/>
                    </a:lnTo>
                    <a:lnTo>
                      <a:pt x="44" y="162"/>
                    </a:lnTo>
                    <a:lnTo>
                      <a:pt x="44" y="162"/>
                    </a:lnTo>
                    <a:lnTo>
                      <a:pt x="48" y="160"/>
                    </a:lnTo>
                    <a:lnTo>
                      <a:pt x="50" y="156"/>
                    </a:lnTo>
                    <a:lnTo>
                      <a:pt x="50" y="154"/>
                    </a:lnTo>
                    <a:lnTo>
                      <a:pt x="48" y="152"/>
                    </a:lnTo>
                    <a:lnTo>
                      <a:pt x="40" y="152"/>
                    </a:lnTo>
                    <a:lnTo>
                      <a:pt x="40" y="152"/>
                    </a:lnTo>
                    <a:lnTo>
                      <a:pt x="28" y="152"/>
                    </a:lnTo>
                    <a:lnTo>
                      <a:pt x="24" y="150"/>
                    </a:lnTo>
                    <a:lnTo>
                      <a:pt x="22" y="146"/>
                    </a:lnTo>
                    <a:lnTo>
                      <a:pt x="22" y="146"/>
                    </a:lnTo>
                    <a:lnTo>
                      <a:pt x="20" y="144"/>
                    </a:lnTo>
                    <a:lnTo>
                      <a:pt x="18" y="142"/>
                    </a:lnTo>
                    <a:lnTo>
                      <a:pt x="16" y="140"/>
                    </a:lnTo>
                    <a:lnTo>
                      <a:pt x="14" y="138"/>
                    </a:lnTo>
                    <a:lnTo>
                      <a:pt x="14" y="138"/>
                    </a:lnTo>
                    <a:lnTo>
                      <a:pt x="22" y="142"/>
                    </a:lnTo>
                    <a:lnTo>
                      <a:pt x="24" y="142"/>
                    </a:lnTo>
                    <a:lnTo>
                      <a:pt x="26" y="146"/>
                    </a:lnTo>
                    <a:lnTo>
                      <a:pt x="26" y="146"/>
                    </a:lnTo>
                    <a:lnTo>
                      <a:pt x="28" y="148"/>
                    </a:lnTo>
                    <a:lnTo>
                      <a:pt x="32" y="148"/>
                    </a:lnTo>
                    <a:lnTo>
                      <a:pt x="40" y="148"/>
                    </a:lnTo>
                    <a:lnTo>
                      <a:pt x="40" y="148"/>
                    </a:lnTo>
                    <a:lnTo>
                      <a:pt x="50" y="150"/>
                    </a:lnTo>
                    <a:lnTo>
                      <a:pt x="48" y="148"/>
                    </a:lnTo>
                    <a:lnTo>
                      <a:pt x="48" y="148"/>
                    </a:lnTo>
                    <a:lnTo>
                      <a:pt x="42" y="144"/>
                    </a:lnTo>
                    <a:lnTo>
                      <a:pt x="42" y="142"/>
                    </a:lnTo>
                    <a:lnTo>
                      <a:pt x="44" y="144"/>
                    </a:lnTo>
                    <a:lnTo>
                      <a:pt x="44" y="144"/>
                    </a:lnTo>
                    <a:lnTo>
                      <a:pt x="50" y="144"/>
                    </a:lnTo>
                    <a:lnTo>
                      <a:pt x="54" y="144"/>
                    </a:lnTo>
                    <a:lnTo>
                      <a:pt x="56" y="142"/>
                    </a:lnTo>
                    <a:lnTo>
                      <a:pt x="52" y="138"/>
                    </a:lnTo>
                    <a:lnTo>
                      <a:pt x="52" y="138"/>
                    </a:lnTo>
                    <a:lnTo>
                      <a:pt x="50" y="134"/>
                    </a:lnTo>
                    <a:lnTo>
                      <a:pt x="48" y="132"/>
                    </a:lnTo>
                    <a:lnTo>
                      <a:pt x="48" y="130"/>
                    </a:lnTo>
                    <a:lnTo>
                      <a:pt x="44" y="130"/>
                    </a:lnTo>
                    <a:lnTo>
                      <a:pt x="44" y="130"/>
                    </a:lnTo>
                    <a:lnTo>
                      <a:pt x="50" y="130"/>
                    </a:lnTo>
                    <a:lnTo>
                      <a:pt x="52" y="132"/>
                    </a:lnTo>
                    <a:lnTo>
                      <a:pt x="54" y="134"/>
                    </a:lnTo>
                    <a:lnTo>
                      <a:pt x="58" y="136"/>
                    </a:lnTo>
                    <a:lnTo>
                      <a:pt x="58" y="136"/>
                    </a:lnTo>
                    <a:lnTo>
                      <a:pt x="60" y="134"/>
                    </a:lnTo>
                    <a:lnTo>
                      <a:pt x="58" y="132"/>
                    </a:lnTo>
                    <a:lnTo>
                      <a:pt x="52" y="128"/>
                    </a:lnTo>
                    <a:lnTo>
                      <a:pt x="52" y="128"/>
                    </a:lnTo>
                    <a:lnTo>
                      <a:pt x="60" y="130"/>
                    </a:lnTo>
                    <a:lnTo>
                      <a:pt x="60" y="126"/>
                    </a:lnTo>
                    <a:lnTo>
                      <a:pt x="60" y="126"/>
                    </a:lnTo>
                    <a:lnTo>
                      <a:pt x="66" y="126"/>
                    </a:lnTo>
                    <a:lnTo>
                      <a:pt x="68" y="124"/>
                    </a:lnTo>
                    <a:lnTo>
                      <a:pt x="68" y="124"/>
                    </a:lnTo>
                    <a:lnTo>
                      <a:pt x="72" y="128"/>
                    </a:lnTo>
                    <a:lnTo>
                      <a:pt x="74" y="126"/>
                    </a:lnTo>
                    <a:lnTo>
                      <a:pt x="74" y="126"/>
                    </a:lnTo>
                    <a:lnTo>
                      <a:pt x="78" y="124"/>
                    </a:lnTo>
                    <a:lnTo>
                      <a:pt x="78" y="124"/>
                    </a:lnTo>
                    <a:lnTo>
                      <a:pt x="80" y="126"/>
                    </a:lnTo>
                    <a:lnTo>
                      <a:pt x="82" y="128"/>
                    </a:lnTo>
                    <a:lnTo>
                      <a:pt x="82" y="128"/>
                    </a:lnTo>
                    <a:lnTo>
                      <a:pt x="88" y="134"/>
                    </a:lnTo>
                    <a:lnTo>
                      <a:pt x="90" y="134"/>
                    </a:lnTo>
                    <a:lnTo>
                      <a:pt x="96" y="136"/>
                    </a:lnTo>
                    <a:lnTo>
                      <a:pt x="96" y="136"/>
                    </a:lnTo>
                    <a:lnTo>
                      <a:pt x="102" y="140"/>
                    </a:lnTo>
                    <a:lnTo>
                      <a:pt x="108" y="146"/>
                    </a:lnTo>
                    <a:lnTo>
                      <a:pt x="110" y="152"/>
                    </a:lnTo>
                    <a:lnTo>
                      <a:pt x="110" y="154"/>
                    </a:lnTo>
                    <a:lnTo>
                      <a:pt x="110" y="156"/>
                    </a:lnTo>
                    <a:lnTo>
                      <a:pt x="110" y="156"/>
                    </a:lnTo>
                    <a:lnTo>
                      <a:pt x="108" y="158"/>
                    </a:lnTo>
                    <a:lnTo>
                      <a:pt x="110" y="160"/>
                    </a:lnTo>
                    <a:lnTo>
                      <a:pt x="112" y="162"/>
                    </a:lnTo>
                    <a:lnTo>
                      <a:pt x="114" y="160"/>
                    </a:lnTo>
                    <a:lnTo>
                      <a:pt x="114" y="160"/>
                    </a:lnTo>
                    <a:lnTo>
                      <a:pt x="116" y="160"/>
                    </a:lnTo>
                    <a:lnTo>
                      <a:pt x="118" y="160"/>
                    </a:lnTo>
                    <a:lnTo>
                      <a:pt x="118" y="160"/>
                    </a:lnTo>
                    <a:lnTo>
                      <a:pt x="116" y="162"/>
                    </a:lnTo>
                    <a:lnTo>
                      <a:pt x="116" y="162"/>
                    </a:lnTo>
                    <a:lnTo>
                      <a:pt x="116" y="164"/>
                    </a:lnTo>
                    <a:lnTo>
                      <a:pt x="116" y="168"/>
                    </a:lnTo>
                    <a:lnTo>
                      <a:pt x="118" y="172"/>
                    </a:lnTo>
                    <a:lnTo>
                      <a:pt x="124" y="172"/>
                    </a:lnTo>
                    <a:lnTo>
                      <a:pt x="124" y="172"/>
                    </a:lnTo>
                    <a:lnTo>
                      <a:pt x="126" y="170"/>
                    </a:lnTo>
                    <a:lnTo>
                      <a:pt x="126" y="170"/>
                    </a:lnTo>
                    <a:lnTo>
                      <a:pt x="126" y="172"/>
                    </a:lnTo>
                    <a:lnTo>
                      <a:pt x="128" y="176"/>
                    </a:lnTo>
                    <a:lnTo>
                      <a:pt x="128" y="176"/>
                    </a:lnTo>
                    <a:lnTo>
                      <a:pt x="130" y="182"/>
                    </a:lnTo>
                    <a:lnTo>
                      <a:pt x="130" y="186"/>
                    </a:lnTo>
                    <a:lnTo>
                      <a:pt x="132" y="186"/>
                    </a:lnTo>
                    <a:lnTo>
                      <a:pt x="138" y="188"/>
                    </a:lnTo>
                    <a:lnTo>
                      <a:pt x="138" y="188"/>
                    </a:lnTo>
                    <a:lnTo>
                      <a:pt x="150" y="190"/>
                    </a:lnTo>
                    <a:lnTo>
                      <a:pt x="156" y="190"/>
                    </a:lnTo>
                    <a:lnTo>
                      <a:pt x="160" y="190"/>
                    </a:lnTo>
                    <a:lnTo>
                      <a:pt x="164" y="192"/>
                    </a:lnTo>
                    <a:lnTo>
                      <a:pt x="164" y="192"/>
                    </a:lnTo>
                    <a:lnTo>
                      <a:pt x="168" y="194"/>
                    </a:lnTo>
                    <a:lnTo>
                      <a:pt x="172" y="196"/>
                    </a:lnTo>
                    <a:lnTo>
                      <a:pt x="186" y="196"/>
                    </a:lnTo>
                    <a:lnTo>
                      <a:pt x="186" y="196"/>
                    </a:lnTo>
                    <a:lnTo>
                      <a:pt x="184" y="198"/>
                    </a:lnTo>
                    <a:lnTo>
                      <a:pt x="186" y="200"/>
                    </a:lnTo>
                    <a:lnTo>
                      <a:pt x="196" y="202"/>
                    </a:lnTo>
                    <a:lnTo>
                      <a:pt x="196" y="202"/>
                    </a:lnTo>
                    <a:lnTo>
                      <a:pt x="196" y="200"/>
                    </a:lnTo>
                    <a:lnTo>
                      <a:pt x="194" y="198"/>
                    </a:lnTo>
                    <a:lnTo>
                      <a:pt x="192" y="198"/>
                    </a:lnTo>
                    <a:lnTo>
                      <a:pt x="192" y="196"/>
                    </a:lnTo>
                    <a:lnTo>
                      <a:pt x="192" y="196"/>
                    </a:lnTo>
                    <a:lnTo>
                      <a:pt x="192" y="196"/>
                    </a:lnTo>
                    <a:lnTo>
                      <a:pt x="198" y="196"/>
                    </a:lnTo>
                    <a:lnTo>
                      <a:pt x="202" y="194"/>
                    </a:lnTo>
                    <a:lnTo>
                      <a:pt x="202" y="194"/>
                    </a:lnTo>
                    <a:lnTo>
                      <a:pt x="202" y="194"/>
                    </a:lnTo>
                    <a:lnTo>
                      <a:pt x="198" y="194"/>
                    </a:lnTo>
                    <a:lnTo>
                      <a:pt x="194" y="192"/>
                    </a:lnTo>
                    <a:lnTo>
                      <a:pt x="190" y="190"/>
                    </a:lnTo>
                    <a:lnTo>
                      <a:pt x="190" y="190"/>
                    </a:lnTo>
                    <a:lnTo>
                      <a:pt x="186" y="188"/>
                    </a:lnTo>
                    <a:lnTo>
                      <a:pt x="182" y="186"/>
                    </a:lnTo>
                    <a:lnTo>
                      <a:pt x="180" y="184"/>
                    </a:lnTo>
                    <a:lnTo>
                      <a:pt x="184" y="182"/>
                    </a:lnTo>
                    <a:lnTo>
                      <a:pt x="184" y="182"/>
                    </a:lnTo>
                    <a:lnTo>
                      <a:pt x="188" y="182"/>
                    </a:lnTo>
                    <a:lnTo>
                      <a:pt x="188" y="180"/>
                    </a:lnTo>
                    <a:lnTo>
                      <a:pt x="186" y="178"/>
                    </a:lnTo>
                    <a:lnTo>
                      <a:pt x="180" y="176"/>
                    </a:lnTo>
                    <a:lnTo>
                      <a:pt x="180" y="176"/>
                    </a:lnTo>
                    <a:lnTo>
                      <a:pt x="176" y="176"/>
                    </a:lnTo>
                    <a:lnTo>
                      <a:pt x="172" y="174"/>
                    </a:lnTo>
                    <a:lnTo>
                      <a:pt x="172" y="170"/>
                    </a:lnTo>
                    <a:lnTo>
                      <a:pt x="174" y="166"/>
                    </a:lnTo>
                    <a:lnTo>
                      <a:pt x="174" y="166"/>
                    </a:lnTo>
                    <a:lnTo>
                      <a:pt x="174" y="164"/>
                    </a:lnTo>
                    <a:lnTo>
                      <a:pt x="174" y="162"/>
                    </a:lnTo>
                    <a:lnTo>
                      <a:pt x="170" y="160"/>
                    </a:lnTo>
                    <a:lnTo>
                      <a:pt x="166" y="162"/>
                    </a:lnTo>
                    <a:lnTo>
                      <a:pt x="166" y="162"/>
                    </a:lnTo>
                    <a:lnTo>
                      <a:pt x="164" y="162"/>
                    </a:lnTo>
                    <a:lnTo>
                      <a:pt x="164" y="158"/>
                    </a:lnTo>
                    <a:lnTo>
                      <a:pt x="162" y="156"/>
                    </a:lnTo>
                    <a:lnTo>
                      <a:pt x="160" y="154"/>
                    </a:lnTo>
                    <a:lnTo>
                      <a:pt x="160" y="154"/>
                    </a:lnTo>
                    <a:lnTo>
                      <a:pt x="158" y="152"/>
                    </a:lnTo>
                    <a:lnTo>
                      <a:pt x="158" y="152"/>
                    </a:lnTo>
                    <a:lnTo>
                      <a:pt x="160" y="150"/>
                    </a:lnTo>
                    <a:lnTo>
                      <a:pt x="158" y="148"/>
                    </a:lnTo>
                    <a:lnTo>
                      <a:pt x="158" y="148"/>
                    </a:lnTo>
                    <a:lnTo>
                      <a:pt x="158" y="144"/>
                    </a:lnTo>
                    <a:lnTo>
                      <a:pt x="158" y="140"/>
                    </a:lnTo>
                    <a:lnTo>
                      <a:pt x="156" y="138"/>
                    </a:lnTo>
                    <a:lnTo>
                      <a:pt x="154" y="138"/>
                    </a:lnTo>
                    <a:lnTo>
                      <a:pt x="154" y="138"/>
                    </a:lnTo>
                    <a:lnTo>
                      <a:pt x="152" y="136"/>
                    </a:lnTo>
                    <a:lnTo>
                      <a:pt x="150" y="134"/>
                    </a:lnTo>
                    <a:lnTo>
                      <a:pt x="150" y="134"/>
                    </a:lnTo>
                    <a:lnTo>
                      <a:pt x="148" y="132"/>
                    </a:lnTo>
                    <a:lnTo>
                      <a:pt x="148" y="132"/>
                    </a:lnTo>
                    <a:lnTo>
                      <a:pt x="146" y="128"/>
                    </a:lnTo>
                    <a:lnTo>
                      <a:pt x="146" y="124"/>
                    </a:lnTo>
                    <a:lnTo>
                      <a:pt x="146" y="122"/>
                    </a:lnTo>
                    <a:lnTo>
                      <a:pt x="144" y="120"/>
                    </a:lnTo>
                    <a:lnTo>
                      <a:pt x="144" y="120"/>
                    </a:lnTo>
                    <a:lnTo>
                      <a:pt x="144" y="122"/>
                    </a:lnTo>
                    <a:lnTo>
                      <a:pt x="142" y="120"/>
                    </a:lnTo>
                    <a:lnTo>
                      <a:pt x="142" y="116"/>
                    </a:lnTo>
                    <a:lnTo>
                      <a:pt x="142" y="112"/>
                    </a:lnTo>
                    <a:lnTo>
                      <a:pt x="140" y="110"/>
                    </a:lnTo>
                    <a:lnTo>
                      <a:pt x="138" y="110"/>
                    </a:lnTo>
                    <a:lnTo>
                      <a:pt x="138" y="110"/>
                    </a:lnTo>
                    <a:lnTo>
                      <a:pt x="136" y="110"/>
                    </a:lnTo>
                    <a:lnTo>
                      <a:pt x="136" y="106"/>
                    </a:lnTo>
                    <a:lnTo>
                      <a:pt x="136" y="102"/>
                    </a:lnTo>
                    <a:lnTo>
                      <a:pt x="136" y="98"/>
                    </a:lnTo>
                    <a:lnTo>
                      <a:pt x="136" y="98"/>
                    </a:lnTo>
                    <a:lnTo>
                      <a:pt x="136" y="98"/>
                    </a:lnTo>
                    <a:lnTo>
                      <a:pt x="136" y="98"/>
                    </a:lnTo>
                    <a:lnTo>
                      <a:pt x="140" y="98"/>
                    </a:lnTo>
                    <a:lnTo>
                      <a:pt x="144" y="98"/>
                    </a:lnTo>
                    <a:lnTo>
                      <a:pt x="144" y="98"/>
                    </a:lnTo>
                    <a:lnTo>
                      <a:pt x="144" y="96"/>
                    </a:lnTo>
                    <a:lnTo>
                      <a:pt x="144" y="96"/>
                    </a:lnTo>
                    <a:lnTo>
                      <a:pt x="144" y="96"/>
                    </a:lnTo>
                    <a:lnTo>
                      <a:pt x="146" y="96"/>
                    </a:lnTo>
                    <a:lnTo>
                      <a:pt x="148" y="98"/>
                    </a:lnTo>
                    <a:lnTo>
                      <a:pt x="152" y="96"/>
                    </a:lnTo>
                    <a:lnTo>
                      <a:pt x="152" y="94"/>
                    </a:lnTo>
                    <a:lnTo>
                      <a:pt x="152" y="90"/>
                    </a:lnTo>
                    <a:lnTo>
                      <a:pt x="152" y="90"/>
                    </a:lnTo>
                    <a:lnTo>
                      <a:pt x="150" y="86"/>
                    </a:lnTo>
                    <a:lnTo>
                      <a:pt x="148" y="84"/>
                    </a:lnTo>
                    <a:lnTo>
                      <a:pt x="138" y="80"/>
                    </a:lnTo>
                    <a:lnTo>
                      <a:pt x="130" y="76"/>
                    </a:lnTo>
                    <a:lnTo>
                      <a:pt x="122" y="72"/>
                    </a:lnTo>
                    <a:lnTo>
                      <a:pt x="122" y="72"/>
                    </a:lnTo>
                    <a:lnTo>
                      <a:pt x="118" y="70"/>
                    </a:lnTo>
                    <a:lnTo>
                      <a:pt x="116" y="70"/>
                    </a:lnTo>
                    <a:lnTo>
                      <a:pt x="114" y="70"/>
                    </a:lnTo>
                    <a:lnTo>
                      <a:pt x="114" y="68"/>
                    </a:lnTo>
                    <a:lnTo>
                      <a:pt x="114" y="68"/>
                    </a:lnTo>
                    <a:lnTo>
                      <a:pt x="114" y="66"/>
                    </a:lnTo>
                    <a:lnTo>
                      <a:pt x="112" y="66"/>
                    </a:lnTo>
                    <a:lnTo>
                      <a:pt x="110" y="66"/>
                    </a:lnTo>
                    <a:lnTo>
                      <a:pt x="108" y="66"/>
                    </a:lnTo>
                    <a:lnTo>
                      <a:pt x="108" y="66"/>
                    </a:lnTo>
                    <a:lnTo>
                      <a:pt x="106" y="64"/>
                    </a:lnTo>
                    <a:lnTo>
                      <a:pt x="104" y="64"/>
                    </a:lnTo>
                    <a:lnTo>
                      <a:pt x="102" y="64"/>
                    </a:lnTo>
                    <a:lnTo>
                      <a:pt x="104" y="60"/>
                    </a:lnTo>
                    <a:lnTo>
                      <a:pt x="104" y="60"/>
                    </a:lnTo>
                    <a:lnTo>
                      <a:pt x="106" y="58"/>
                    </a:lnTo>
                    <a:lnTo>
                      <a:pt x="106" y="56"/>
                    </a:lnTo>
                    <a:lnTo>
                      <a:pt x="106" y="54"/>
                    </a:lnTo>
                    <a:lnTo>
                      <a:pt x="104" y="50"/>
                    </a:lnTo>
                    <a:lnTo>
                      <a:pt x="104" y="50"/>
                    </a:lnTo>
                    <a:lnTo>
                      <a:pt x="104" y="48"/>
                    </a:lnTo>
                    <a:lnTo>
                      <a:pt x="102" y="48"/>
                    </a:lnTo>
                    <a:lnTo>
                      <a:pt x="100" y="46"/>
                    </a:lnTo>
                    <a:lnTo>
                      <a:pt x="96" y="44"/>
                    </a:lnTo>
                    <a:lnTo>
                      <a:pt x="96" y="44"/>
                    </a:lnTo>
                    <a:lnTo>
                      <a:pt x="94" y="40"/>
                    </a:lnTo>
                    <a:lnTo>
                      <a:pt x="92" y="40"/>
                    </a:lnTo>
                    <a:lnTo>
                      <a:pt x="92" y="40"/>
                    </a:lnTo>
                    <a:lnTo>
                      <a:pt x="90" y="38"/>
                    </a:lnTo>
                    <a:lnTo>
                      <a:pt x="90" y="38"/>
                    </a:lnTo>
                    <a:lnTo>
                      <a:pt x="90" y="36"/>
                    </a:lnTo>
                    <a:lnTo>
                      <a:pt x="88" y="34"/>
                    </a:lnTo>
                    <a:lnTo>
                      <a:pt x="84" y="34"/>
                    </a:lnTo>
                    <a:lnTo>
                      <a:pt x="78" y="32"/>
                    </a:lnTo>
                    <a:lnTo>
                      <a:pt x="76" y="32"/>
                    </a:lnTo>
                    <a:lnTo>
                      <a:pt x="72" y="28"/>
                    </a:lnTo>
                    <a:lnTo>
                      <a:pt x="72" y="28"/>
                    </a:lnTo>
                    <a:lnTo>
                      <a:pt x="68" y="22"/>
                    </a:lnTo>
                    <a:lnTo>
                      <a:pt x="64" y="20"/>
                    </a:lnTo>
                    <a:lnTo>
                      <a:pt x="56" y="16"/>
                    </a:lnTo>
                    <a:lnTo>
                      <a:pt x="50" y="16"/>
                    </a:lnTo>
                    <a:lnTo>
                      <a:pt x="46" y="14"/>
                    </a:lnTo>
                    <a:lnTo>
                      <a:pt x="46" y="14"/>
                    </a:lnTo>
                    <a:lnTo>
                      <a:pt x="40" y="10"/>
                    </a:lnTo>
                    <a:lnTo>
                      <a:pt x="32" y="6"/>
                    </a:lnTo>
                    <a:lnTo>
                      <a:pt x="16" y="0"/>
                    </a:lnTo>
                    <a:lnTo>
                      <a:pt x="16" y="0"/>
                    </a:lnTo>
                    <a:lnTo>
                      <a:pt x="12" y="52"/>
                    </a:lnTo>
                    <a:lnTo>
                      <a:pt x="8" y="98"/>
                    </a:lnTo>
                    <a:lnTo>
                      <a:pt x="0" y="164"/>
                    </a:lnTo>
                    <a:lnTo>
                      <a:pt x="0" y="1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1" name="Freeform 199">
                <a:extLst>
                  <a:ext uri="{FF2B5EF4-FFF2-40B4-BE49-F238E27FC236}">
                    <a16:creationId xmlns:a16="http://schemas.microsoft.com/office/drawing/2014/main" id="{869E0E09-F62E-4435-8CFA-B20152E65D71}"/>
                  </a:ext>
                </a:extLst>
              </p:cNvPr>
              <p:cNvSpPr>
                <a:spLocks/>
              </p:cNvSpPr>
              <p:nvPr/>
            </p:nvSpPr>
            <p:spPr bwMode="auto">
              <a:xfrm>
                <a:off x="4044532" y="2157175"/>
                <a:ext cx="97843" cy="233170"/>
              </a:xfrm>
              <a:custGeom>
                <a:avLst/>
                <a:gdLst/>
                <a:ahLst/>
                <a:cxnLst>
                  <a:cxn ang="0">
                    <a:pos x="50" y="158"/>
                  </a:cxn>
                  <a:cxn ang="0">
                    <a:pos x="50" y="132"/>
                  </a:cxn>
                  <a:cxn ang="0">
                    <a:pos x="48" y="120"/>
                  </a:cxn>
                  <a:cxn ang="0">
                    <a:pos x="50" y="118"/>
                  </a:cxn>
                  <a:cxn ang="0">
                    <a:pos x="48" y="88"/>
                  </a:cxn>
                  <a:cxn ang="0">
                    <a:pos x="52" y="86"/>
                  </a:cxn>
                  <a:cxn ang="0">
                    <a:pos x="50" y="80"/>
                  </a:cxn>
                  <a:cxn ang="0">
                    <a:pos x="52" y="78"/>
                  </a:cxn>
                  <a:cxn ang="0">
                    <a:pos x="54" y="72"/>
                  </a:cxn>
                  <a:cxn ang="0">
                    <a:pos x="58" y="68"/>
                  </a:cxn>
                  <a:cxn ang="0">
                    <a:pos x="62" y="64"/>
                  </a:cxn>
                  <a:cxn ang="0">
                    <a:pos x="64" y="56"/>
                  </a:cxn>
                  <a:cxn ang="0">
                    <a:pos x="62" y="54"/>
                  </a:cxn>
                  <a:cxn ang="0">
                    <a:pos x="62" y="52"/>
                  </a:cxn>
                  <a:cxn ang="0">
                    <a:pos x="64" y="50"/>
                  </a:cxn>
                  <a:cxn ang="0">
                    <a:pos x="68" y="44"/>
                  </a:cxn>
                  <a:cxn ang="0">
                    <a:pos x="66" y="34"/>
                  </a:cxn>
                  <a:cxn ang="0">
                    <a:pos x="64" y="30"/>
                  </a:cxn>
                  <a:cxn ang="0">
                    <a:pos x="64" y="22"/>
                  </a:cxn>
                  <a:cxn ang="0">
                    <a:pos x="62" y="20"/>
                  </a:cxn>
                  <a:cxn ang="0">
                    <a:pos x="62" y="10"/>
                  </a:cxn>
                  <a:cxn ang="0">
                    <a:pos x="52" y="2"/>
                  </a:cxn>
                  <a:cxn ang="0">
                    <a:pos x="42" y="2"/>
                  </a:cxn>
                  <a:cxn ang="0">
                    <a:pos x="34" y="6"/>
                  </a:cxn>
                  <a:cxn ang="0">
                    <a:pos x="24" y="10"/>
                  </a:cxn>
                  <a:cxn ang="0">
                    <a:pos x="16" y="16"/>
                  </a:cxn>
                  <a:cxn ang="0">
                    <a:pos x="14" y="20"/>
                  </a:cxn>
                  <a:cxn ang="0">
                    <a:pos x="10" y="24"/>
                  </a:cxn>
                  <a:cxn ang="0">
                    <a:pos x="8" y="24"/>
                  </a:cxn>
                  <a:cxn ang="0">
                    <a:pos x="6" y="30"/>
                  </a:cxn>
                  <a:cxn ang="0">
                    <a:pos x="2" y="30"/>
                  </a:cxn>
                  <a:cxn ang="0">
                    <a:pos x="0" y="42"/>
                  </a:cxn>
                  <a:cxn ang="0">
                    <a:pos x="4" y="54"/>
                  </a:cxn>
                  <a:cxn ang="0">
                    <a:pos x="12" y="58"/>
                  </a:cxn>
                  <a:cxn ang="0">
                    <a:pos x="16" y="64"/>
                  </a:cxn>
                  <a:cxn ang="0">
                    <a:pos x="16" y="78"/>
                  </a:cxn>
                  <a:cxn ang="0">
                    <a:pos x="20" y="84"/>
                  </a:cxn>
                  <a:cxn ang="0">
                    <a:pos x="24" y="86"/>
                  </a:cxn>
                  <a:cxn ang="0">
                    <a:pos x="24" y="92"/>
                  </a:cxn>
                  <a:cxn ang="0">
                    <a:pos x="26" y="134"/>
                  </a:cxn>
                  <a:cxn ang="0">
                    <a:pos x="24" y="138"/>
                  </a:cxn>
                  <a:cxn ang="0">
                    <a:pos x="22" y="142"/>
                  </a:cxn>
                  <a:cxn ang="0">
                    <a:pos x="24" y="148"/>
                  </a:cxn>
                  <a:cxn ang="0">
                    <a:pos x="30" y="154"/>
                  </a:cxn>
                  <a:cxn ang="0">
                    <a:pos x="32" y="160"/>
                  </a:cxn>
                  <a:cxn ang="0">
                    <a:pos x="40" y="160"/>
                  </a:cxn>
                  <a:cxn ang="0">
                    <a:pos x="40" y="158"/>
                  </a:cxn>
                  <a:cxn ang="0">
                    <a:pos x="40" y="156"/>
                  </a:cxn>
                  <a:cxn ang="0">
                    <a:pos x="44" y="158"/>
                  </a:cxn>
                  <a:cxn ang="0">
                    <a:pos x="44" y="158"/>
                  </a:cxn>
                  <a:cxn ang="0">
                    <a:pos x="50" y="158"/>
                  </a:cxn>
                </a:cxnLst>
                <a:rect l="0" t="0" r="r" b="b"/>
                <a:pathLst>
                  <a:path w="68" h="160">
                    <a:moveTo>
                      <a:pt x="50" y="158"/>
                    </a:moveTo>
                    <a:lnTo>
                      <a:pt x="50" y="158"/>
                    </a:lnTo>
                    <a:lnTo>
                      <a:pt x="50" y="144"/>
                    </a:lnTo>
                    <a:lnTo>
                      <a:pt x="50" y="132"/>
                    </a:lnTo>
                    <a:lnTo>
                      <a:pt x="50" y="124"/>
                    </a:lnTo>
                    <a:lnTo>
                      <a:pt x="48" y="120"/>
                    </a:lnTo>
                    <a:lnTo>
                      <a:pt x="48" y="120"/>
                    </a:lnTo>
                    <a:lnTo>
                      <a:pt x="50" y="118"/>
                    </a:lnTo>
                    <a:lnTo>
                      <a:pt x="50" y="110"/>
                    </a:lnTo>
                    <a:lnTo>
                      <a:pt x="48" y="88"/>
                    </a:lnTo>
                    <a:lnTo>
                      <a:pt x="48" y="88"/>
                    </a:lnTo>
                    <a:lnTo>
                      <a:pt x="52" y="86"/>
                    </a:lnTo>
                    <a:lnTo>
                      <a:pt x="52" y="82"/>
                    </a:lnTo>
                    <a:lnTo>
                      <a:pt x="50" y="80"/>
                    </a:lnTo>
                    <a:lnTo>
                      <a:pt x="52" y="78"/>
                    </a:lnTo>
                    <a:lnTo>
                      <a:pt x="52" y="78"/>
                    </a:lnTo>
                    <a:lnTo>
                      <a:pt x="54" y="74"/>
                    </a:lnTo>
                    <a:lnTo>
                      <a:pt x="54" y="72"/>
                    </a:lnTo>
                    <a:lnTo>
                      <a:pt x="56" y="70"/>
                    </a:lnTo>
                    <a:lnTo>
                      <a:pt x="58" y="68"/>
                    </a:lnTo>
                    <a:lnTo>
                      <a:pt x="58" y="68"/>
                    </a:lnTo>
                    <a:lnTo>
                      <a:pt x="62" y="64"/>
                    </a:lnTo>
                    <a:lnTo>
                      <a:pt x="64" y="60"/>
                    </a:lnTo>
                    <a:lnTo>
                      <a:pt x="64" y="56"/>
                    </a:lnTo>
                    <a:lnTo>
                      <a:pt x="62" y="54"/>
                    </a:lnTo>
                    <a:lnTo>
                      <a:pt x="62" y="54"/>
                    </a:lnTo>
                    <a:lnTo>
                      <a:pt x="62" y="52"/>
                    </a:lnTo>
                    <a:lnTo>
                      <a:pt x="62" y="52"/>
                    </a:lnTo>
                    <a:lnTo>
                      <a:pt x="64" y="50"/>
                    </a:lnTo>
                    <a:lnTo>
                      <a:pt x="64" y="50"/>
                    </a:lnTo>
                    <a:lnTo>
                      <a:pt x="66" y="48"/>
                    </a:lnTo>
                    <a:lnTo>
                      <a:pt x="68" y="44"/>
                    </a:lnTo>
                    <a:lnTo>
                      <a:pt x="68" y="40"/>
                    </a:lnTo>
                    <a:lnTo>
                      <a:pt x="66" y="34"/>
                    </a:lnTo>
                    <a:lnTo>
                      <a:pt x="66" y="34"/>
                    </a:lnTo>
                    <a:lnTo>
                      <a:pt x="64" y="30"/>
                    </a:lnTo>
                    <a:lnTo>
                      <a:pt x="64" y="26"/>
                    </a:lnTo>
                    <a:lnTo>
                      <a:pt x="64" y="22"/>
                    </a:lnTo>
                    <a:lnTo>
                      <a:pt x="62" y="20"/>
                    </a:lnTo>
                    <a:lnTo>
                      <a:pt x="62" y="20"/>
                    </a:lnTo>
                    <a:lnTo>
                      <a:pt x="60" y="18"/>
                    </a:lnTo>
                    <a:lnTo>
                      <a:pt x="62" y="10"/>
                    </a:lnTo>
                    <a:lnTo>
                      <a:pt x="62" y="10"/>
                    </a:lnTo>
                    <a:lnTo>
                      <a:pt x="52" y="2"/>
                    </a:lnTo>
                    <a:lnTo>
                      <a:pt x="46" y="0"/>
                    </a:lnTo>
                    <a:lnTo>
                      <a:pt x="42" y="2"/>
                    </a:lnTo>
                    <a:lnTo>
                      <a:pt x="34" y="6"/>
                    </a:lnTo>
                    <a:lnTo>
                      <a:pt x="34" y="6"/>
                    </a:lnTo>
                    <a:lnTo>
                      <a:pt x="28" y="10"/>
                    </a:lnTo>
                    <a:lnTo>
                      <a:pt x="24" y="10"/>
                    </a:lnTo>
                    <a:lnTo>
                      <a:pt x="18" y="12"/>
                    </a:lnTo>
                    <a:lnTo>
                      <a:pt x="16" y="16"/>
                    </a:lnTo>
                    <a:lnTo>
                      <a:pt x="16" y="16"/>
                    </a:lnTo>
                    <a:lnTo>
                      <a:pt x="14" y="20"/>
                    </a:lnTo>
                    <a:lnTo>
                      <a:pt x="10" y="22"/>
                    </a:lnTo>
                    <a:lnTo>
                      <a:pt x="10" y="24"/>
                    </a:lnTo>
                    <a:lnTo>
                      <a:pt x="8" y="24"/>
                    </a:lnTo>
                    <a:lnTo>
                      <a:pt x="8" y="24"/>
                    </a:lnTo>
                    <a:lnTo>
                      <a:pt x="8" y="32"/>
                    </a:lnTo>
                    <a:lnTo>
                      <a:pt x="6" y="30"/>
                    </a:lnTo>
                    <a:lnTo>
                      <a:pt x="6" y="30"/>
                    </a:lnTo>
                    <a:lnTo>
                      <a:pt x="2" y="30"/>
                    </a:lnTo>
                    <a:lnTo>
                      <a:pt x="2" y="30"/>
                    </a:lnTo>
                    <a:lnTo>
                      <a:pt x="0" y="42"/>
                    </a:lnTo>
                    <a:lnTo>
                      <a:pt x="2" y="50"/>
                    </a:lnTo>
                    <a:lnTo>
                      <a:pt x="4" y="54"/>
                    </a:lnTo>
                    <a:lnTo>
                      <a:pt x="12" y="58"/>
                    </a:lnTo>
                    <a:lnTo>
                      <a:pt x="12" y="58"/>
                    </a:lnTo>
                    <a:lnTo>
                      <a:pt x="14" y="60"/>
                    </a:lnTo>
                    <a:lnTo>
                      <a:pt x="16" y="64"/>
                    </a:lnTo>
                    <a:lnTo>
                      <a:pt x="16" y="70"/>
                    </a:lnTo>
                    <a:lnTo>
                      <a:pt x="16" y="78"/>
                    </a:lnTo>
                    <a:lnTo>
                      <a:pt x="18" y="80"/>
                    </a:lnTo>
                    <a:lnTo>
                      <a:pt x="20" y="84"/>
                    </a:lnTo>
                    <a:lnTo>
                      <a:pt x="20" y="84"/>
                    </a:lnTo>
                    <a:lnTo>
                      <a:pt x="24" y="86"/>
                    </a:lnTo>
                    <a:lnTo>
                      <a:pt x="24" y="92"/>
                    </a:lnTo>
                    <a:lnTo>
                      <a:pt x="24" y="92"/>
                    </a:lnTo>
                    <a:lnTo>
                      <a:pt x="26" y="134"/>
                    </a:lnTo>
                    <a:lnTo>
                      <a:pt x="26" y="134"/>
                    </a:lnTo>
                    <a:lnTo>
                      <a:pt x="26" y="136"/>
                    </a:lnTo>
                    <a:lnTo>
                      <a:pt x="24" y="138"/>
                    </a:lnTo>
                    <a:lnTo>
                      <a:pt x="24" y="138"/>
                    </a:lnTo>
                    <a:lnTo>
                      <a:pt x="22" y="142"/>
                    </a:lnTo>
                    <a:lnTo>
                      <a:pt x="22" y="142"/>
                    </a:lnTo>
                    <a:lnTo>
                      <a:pt x="24" y="148"/>
                    </a:lnTo>
                    <a:lnTo>
                      <a:pt x="26" y="152"/>
                    </a:lnTo>
                    <a:lnTo>
                      <a:pt x="30" y="154"/>
                    </a:lnTo>
                    <a:lnTo>
                      <a:pt x="32" y="160"/>
                    </a:lnTo>
                    <a:lnTo>
                      <a:pt x="32" y="160"/>
                    </a:lnTo>
                    <a:lnTo>
                      <a:pt x="38" y="160"/>
                    </a:lnTo>
                    <a:lnTo>
                      <a:pt x="40" y="160"/>
                    </a:lnTo>
                    <a:lnTo>
                      <a:pt x="40" y="158"/>
                    </a:lnTo>
                    <a:lnTo>
                      <a:pt x="40" y="158"/>
                    </a:lnTo>
                    <a:lnTo>
                      <a:pt x="38" y="158"/>
                    </a:lnTo>
                    <a:lnTo>
                      <a:pt x="40" y="156"/>
                    </a:lnTo>
                    <a:lnTo>
                      <a:pt x="44" y="158"/>
                    </a:lnTo>
                    <a:lnTo>
                      <a:pt x="44" y="158"/>
                    </a:lnTo>
                    <a:lnTo>
                      <a:pt x="44" y="158"/>
                    </a:lnTo>
                    <a:lnTo>
                      <a:pt x="44" y="158"/>
                    </a:lnTo>
                    <a:lnTo>
                      <a:pt x="50" y="158"/>
                    </a:lnTo>
                    <a:lnTo>
                      <a:pt x="50" y="15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2" name="Freeform 201">
                <a:extLst>
                  <a:ext uri="{FF2B5EF4-FFF2-40B4-BE49-F238E27FC236}">
                    <a16:creationId xmlns:a16="http://schemas.microsoft.com/office/drawing/2014/main" id="{7E815837-DC72-4A74-AB8D-4752A139FB5E}"/>
                  </a:ext>
                </a:extLst>
              </p:cNvPr>
              <p:cNvSpPr>
                <a:spLocks/>
              </p:cNvSpPr>
              <p:nvPr/>
            </p:nvSpPr>
            <p:spPr bwMode="auto">
              <a:xfrm>
                <a:off x="5287703" y="1192430"/>
                <a:ext cx="34533" cy="14572"/>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3" name="Freeform 202">
                <a:extLst>
                  <a:ext uri="{FF2B5EF4-FFF2-40B4-BE49-F238E27FC236}">
                    <a16:creationId xmlns:a16="http://schemas.microsoft.com/office/drawing/2014/main" id="{9CE516F6-B4DC-4CB8-A1D7-A506F181DC9A}"/>
                  </a:ext>
                </a:extLst>
              </p:cNvPr>
              <p:cNvSpPr>
                <a:spLocks/>
              </p:cNvSpPr>
              <p:nvPr/>
            </p:nvSpPr>
            <p:spPr bwMode="auto">
              <a:xfrm>
                <a:off x="5230150" y="1137053"/>
                <a:ext cx="106477" cy="69952"/>
              </a:xfrm>
              <a:custGeom>
                <a:avLst/>
                <a:gdLst/>
                <a:ahLst/>
                <a:cxnLst>
                  <a:cxn ang="0">
                    <a:pos x="28" y="0"/>
                  </a:cxn>
                  <a:cxn ang="0">
                    <a:pos x="28" y="0"/>
                  </a:cxn>
                  <a:cxn ang="0">
                    <a:pos x="34" y="2"/>
                  </a:cxn>
                  <a:cxn ang="0">
                    <a:pos x="40" y="6"/>
                  </a:cxn>
                  <a:cxn ang="0">
                    <a:pos x="40" y="6"/>
                  </a:cxn>
                  <a:cxn ang="0">
                    <a:pos x="44" y="8"/>
                  </a:cxn>
                  <a:cxn ang="0">
                    <a:pos x="44" y="12"/>
                  </a:cxn>
                  <a:cxn ang="0">
                    <a:pos x="44" y="12"/>
                  </a:cxn>
                  <a:cxn ang="0">
                    <a:pos x="46" y="18"/>
                  </a:cxn>
                  <a:cxn ang="0">
                    <a:pos x="48" y="18"/>
                  </a:cxn>
                  <a:cxn ang="0">
                    <a:pos x="50" y="20"/>
                  </a:cxn>
                  <a:cxn ang="0">
                    <a:pos x="52" y="24"/>
                  </a:cxn>
                  <a:cxn ang="0">
                    <a:pos x="52" y="24"/>
                  </a:cxn>
                  <a:cxn ang="0">
                    <a:pos x="52" y="30"/>
                  </a:cxn>
                  <a:cxn ang="0">
                    <a:pos x="56" y="32"/>
                  </a:cxn>
                  <a:cxn ang="0">
                    <a:pos x="62" y="36"/>
                  </a:cxn>
                  <a:cxn ang="0">
                    <a:pos x="70" y="38"/>
                  </a:cxn>
                  <a:cxn ang="0">
                    <a:pos x="72" y="40"/>
                  </a:cxn>
                  <a:cxn ang="0">
                    <a:pos x="74" y="42"/>
                  </a:cxn>
                  <a:cxn ang="0">
                    <a:pos x="74" y="42"/>
                  </a:cxn>
                  <a:cxn ang="0">
                    <a:pos x="64" y="48"/>
                  </a:cxn>
                  <a:cxn ang="0">
                    <a:pos x="64" y="48"/>
                  </a:cxn>
                  <a:cxn ang="0">
                    <a:pos x="58" y="42"/>
                  </a:cxn>
                  <a:cxn ang="0">
                    <a:pos x="52" y="40"/>
                  </a:cxn>
                  <a:cxn ang="0">
                    <a:pos x="46" y="38"/>
                  </a:cxn>
                  <a:cxn ang="0">
                    <a:pos x="40" y="38"/>
                  </a:cxn>
                  <a:cxn ang="0">
                    <a:pos x="40" y="38"/>
                  </a:cxn>
                  <a:cxn ang="0">
                    <a:pos x="38" y="36"/>
                  </a:cxn>
                  <a:cxn ang="0">
                    <a:pos x="34" y="34"/>
                  </a:cxn>
                  <a:cxn ang="0">
                    <a:pos x="28" y="30"/>
                  </a:cxn>
                  <a:cxn ang="0">
                    <a:pos x="28" y="30"/>
                  </a:cxn>
                  <a:cxn ang="0">
                    <a:pos x="24" y="26"/>
                  </a:cxn>
                  <a:cxn ang="0">
                    <a:pos x="22" y="24"/>
                  </a:cxn>
                  <a:cxn ang="0">
                    <a:pos x="20" y="22"/>
                  </a:cxn>
                  <a:cxn ang="0">
                    <a:pos x="12" y="20"/>
                  </a:cxn>
                  <a:cxn ang="0">
                    <a:pos x="12" y="20"/>
                  </a:cxn>
                  <a:cxn ang="0">
                    <a:pos x="6" y="18"/>
                  </a:cxn>
                  <a:cxn ang="0">
                    <a:pos x="4" y="18"/>
                  </a:cxn>
                  <a:cxn ang="0">
                    <a:pos x="4" y="16"/>
                  </a:cxn>
                  <a:cxn ang="0">
                    <a:pos x="4" y="12"/>
                  </a:cxn>
                  <a:cxn ang="0">
                    <a:pos x="4" y="8"/>
                  </a:cxn>
                  <a:cxn ang="0">
                    <a:pos x="4" y="6"/>
                  </a:cxn>
                  <a:cxn ang="0">
                    <a:pos x="0" y="2"/>
                  </a:cxn>
                  <a:cxn ang="0">
                    <a:pos x="0" y="2"/>
                  </a:cxn>
                  <a:cxn ang="0">
                    <a:pos x="18" y="2"/>
                  </a:cxn>
                  <a:cxn ang="0">
                    <a:pos x="28" y="0"/>
                  </a:cxn>
                  <a:cxn ang="0">
                    <a:pos x="28" y="0"/>
                  </a:cxn>
                </a:cxnLst>
                <a:rect l="0" t="0" r="r" b="b"/>
                <a:pathLst>
                  <a:path w="74" h="48">
                    <a:moveTo>
                      <a:pt x="28" y="0"/>
                    </a:moveTo>
                    <a:lnTo>
                      <a:pt x="28" y="0"/>
                    </a:lnTo>
                    <a:lnTo>
                      <a:pt x="34" y="2"/>
                    </a:lnTo>
                    <a:lnTo>
                      <a:pt x="40" y="6"/>
                    </a:lnTo>
                    <a:lnTo>
                      <a:pt x="40" y="6"/>
                    </a:lnTo>
                    <a:lnTo>
                      <a:pt x="44" y="8"/>
                    </a:lnTo>
                    <a:lnTo>
                      <a:pt x="44" y="12"/>
                    </a:lnTo>
                    <a:lnTo>
                      <a:pt x="44" y="12"/>
                    </a:lnTo>
                    <a:lnTo>
                      <a:pt x="46" y="18"/>
                    </a:lnTo>
                    <a:lnTo>
                      <a:pt x="48" y="18"/>
                    </a:lnTo>
                    <a:lnTo>
                      <a:pt x="50" y="20"/>
                    </a:lnTo>
                    <a:lnTo>
                      <a:pt x="52" y="24"/>
                    </a:lnTo>
                    <a:lnTo>
                      <a:pt x="52" y="24"/>
                    </a:lnTo>
                    <a:lnTo>
                      <a:pt x="52" y="30"/>
                    </a:lnTo>
                    <a:lnTo>
                      <a:pt x="56" y="32"/>
                    </a:lnTo>
                    <a:lnTo>
                      <a:pt x="62" y="36"/>
                    </a:lnTo>
                    <a:lnTo>
                      <a:pt x="70" y="38"/>
                    </a:lnTo>
                    <a:lnTo>
                      <a:pt x="72" y="40"/>
                    </a:lnTo>
                    <a:lnTo>
                      <a:pt x="74" y="42"/>
                    </a:lnTo>
                    <a:lnTo>
                      <a:pt x="74" y="42"/>
                    </a:lnTo>
                    <a:lnTo>
                      <a:pt x="64" y="48"/>
                    </a:lnTo>
                    <a:lnTo>
                      <a:pt x="64" y="48"/>
                    </a:lnTo>
                    <a:lnTo>
                      <a:pt x="58" y="42"/>
                    </a:lnTo>
                    <a:lnTo>
                      <a:pt x="52" y="40"/>
                    </a:lnTo>
                    <a:lnTo>
                      <a:pt x="46" y="38"/>
                    </a:lnTo>
                    <a:lnTo>
                      <a:pt x="40" y="38"/>
                    </a:lnTo>
                    <a:lnTo>
                      <a:pt x="40" y="38"/>
                    </a:lnTo>
                    <a:lnTo>
                      <a:pt x="38" y="36"/>
                    </a:lnTo>
                    <a:lnTo>
                      <a:pt x="34" y="34"/>
                    </a:lnTo>
                    <a:lnTo>
                      <a:pt x="28" y="30"/>
                    </a:lnTo>
                    <a:lnTo>
                      <a:pt x="28" y="30"/>
                    </a:lnTo>
                    <a:lnTo>
                      <a:pt x="24" y="26"/>
                    </a:lnTo>
                    <a:lnTo>
                      <a:pt x="22" y="24"/>
                    </a:lnTo>
                    <a:lnTo>
                      <a:pt x="20" y="22"/>
                    </a:lnTo>
                    <a:lnTo>
                      <a:pt x="12" y="20"/>
                    </a:lnTo>
                    <a:lnTo>
                      <a:pt x="12" y="20"/>
                    </a:lnTo>
                    <a:lnTo>
                      <a:pt x="6" y="18"/>
                    </a:lnTo>
                    <a:lnTo>
                      <a:pt x="4" y="18"/>
                    </a:lnTo>
                    <a:lnTo>
                      <a:pt x="4" y="16"/>
                    </a:lnTo>
                    <a:lnTo>
                      <a:pt x="4" y="12"/>
                    </a:lnTo>
                    <a:lnTo>
                      <a:pt x="4" y="8"/>
                    </a:lnTo>
                    <a:lnTo>
                      <a:pt x="4" y="6"/>
                    </a:lnTo>
                    <a:lnTo>
                      <a:pt x="0" y="2"/>
                    </a:lnTo>
                    <a:lnTo>
                      <a:pt x="0" y="2"/>
                    </a:lnTo>
                    <a:lnTo>
                      <a:pt x="18" y="2"/>
                    </a:lnTo>
                    <a:lnTo>
                      <a:pt x="28" y="0"/>
                    </a:lnTo>
                    <a:lnTo>
                      <a:pt x="28"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4" name="Freeform 203">
                <a:extLst>
                  <a:ext uri="{FF2B5EF4-FFF2-40B4-BE49-F238E27FC236}">
                    <a16:creationId xmlns:a16="http://schemas.microsoft.com/office/drawing/2014/main" id="{09A07118-7C18-4AB1-B60A-7ED04DA3649B}"/>
                  </a:ext>
                </a:extLst>
              </p:cNvPr>
              <p:cNvSpPr>
                <a:spLocks/>
              </p:cNvSpPr>
              <p:nvPr/>
            </p:nvSpPr>
            <p:spPr bwMode="auto">
              <a:xfrm>
                <a:off x="5376914" y="1501383"/>
                <a:ext cx="54676" cy="40805"/>
              </a:xfrm>
              <a:custGeom>
                <a:avLst/>
                <a:gdLst/>
                <a:ahLst/>
                <a:cxnLst>
                  <a:cxn ang="0">
                    <a:pos x="0" y="18"/>
                  </a:cxn>
                  <a:cxn ang="0">
                    <a:pos x="0" y="18"/>
                  </a:cxn>
                  <a:cxn ang="0">
                    <a:pos x="6" y="16"/>
                  </a:cxn>
                  <a:cxn ang="0">
                    <a:pos x="10" y="12"/>
                  </a:cxn>
                  <a:cxn ang="0">
                    <a:pos x="14" y="4"/>
                  </a:cxn>
                  <a:cxn ang="0">
                    <a:pos x="16" y="2"/>
                  </a:cxn>
                  <a:cxn ang="0">
                    <a:pos x="20" y="0"/>
                  </a:cxn>
                  <a:cxn ang="0">
                    <a:pos x="24" y="2"/>
                  </a:cxn>
                  <a:cxn ang="0">
                    <a:pos x="30" y="4"/>
                  </a:cxn>
                  <a:cxn ang="0">
                    <a:pos x="30" y="4"/>
                  </a:cxn>
                  <a:cxn ang="0">
                    <a:pos x="36" y="6"/>
                  </a:cxn>
                  <a:cxn ang="0">
                    <a:pos x="38" y="8"/>
                  </a:cxn>
                  <a:cxn ang="0">
                    <a:pos x="36" y="12"/>
                  </a:cxn>
                  <a:cxn ang="0">
                    <a:pos x="38" y="12"/>
                  </a:cxn>
                  <a:cxn ang="0">
                    <a:pos x="38" y="12"/>
                  </a:cxn>
                  <a:cxn ang="0">
                    <a:pos x="38" y="14"/>
                  </a:cxn>
                  <a:cxn ang="0">
                    <a:pos x="38" y="14"/>
                  </a:cxn>
                  <a:cxn ang="0">
                    <a:pos x="34" y="16"/>
                  </a:cxn>
                  <a:cxn ang="0">
                    <a:pos x="30" y="20"/>
                  </a:cxn>
                  <a:cxn ang="0">
                    <a:pos x="28" y="24"/>
                  </a:cxn>
                  <a:cxn ang="0">
                    <a:pos x="30" y="28"/>
                  </a:cxn>
                  <a:cxn ang="0">
                    <a:pos x="30" y="28"/>
                  </a:cxn>
                  <a:cxn ang="0">
                    <a:pos x="22" y="28"/>
                  </a:cxn>
                  <a:cxn ang="0">
                    <a:pos x="18" y="28"/>
                  </a:cxn>
                  <a:cxn ang="0">
                    <a:pos x="16" y="26"/>
                  </a:cxn>
                  <a:cxn ang="0">
                    <a:pos x="16" y="24"/>
                  </a:cxn>
                  <a:cxn ang="0">
                    <a:pos x="14" y="22"/>
                  </a:cxn>
                  <a:cxn ang="0">
                    <a:pos x="12" y="20"/>
                  </a:cxn>
                  <a:cxn ang="0">
                    <a:pos x="8" y="18"/>
                  </a:cxn>
                  <a:cxn ang="0">
                    <a:pos x="0" y="18"/>
                  </a:cxn>
                  <a:cxn ang="0">
                    <a:pos x="0" y="18"/>
                  </a:cxn>
                </a:cxnLst>
                <a:rect l="0" t="0" r="r" b="b"/>
                <a:pathLst>
                  <a:path w="38" h="28">
                    <a:moveTo>
                      <a:pt x="0" y="18"/>
                    </a:moveTo>
                    <a:lnTo>
                      <a:pt x="0" y="18"/>
                    </a:lnTo>
                    <a:lnTo>
                      <a:pt x="6" y="16"/>
                    </a:lnTo>
                    <a:lnTo>
                      <a:pt x="10" y="12"/>
                    </a:lnTo>
                    <a:lnTo>
                      <a:pt x="14" y="4"/>
                    </a:lnTo>
                    <a:lnTo>
                      <a:pt x="16" y="2"/>
                    </a:lnTo>
                    <a:lnTo>
                      <a:pt x="20" y="0"/>
                    </a:lnTo>
                    <a:lnTo>
                      <a:pt x="24" y="2"/>
                    </a:lnTo>
                    <a:lnTo>
                      <a:pt x="30" y="4"/>
                    </a:lnTo>
                    <a:lnTo>
                      <a:pt x="30" y="4"/>
                    </a:lnTo>
                    <a:lnTo>
                      <a:pt x="36" y="6"/>
                    </a:lnTo>
                    <a:lnTo>
                      <a:pt x="38" y="8"/>
                    </a:lnTo>
                    <a:lnTo>
                      <a:pt x="36" y="12"/>
                    </a:lnTo>
                    <a:lnTo>
                      <a:pt x="38" y="12"/>
                    </a:lnTo>
                    <a:lnTo>
                      <a:pt x="38" y="12"/>
                    </a:lnTo>
                    <a:lnTo>
                      <a:pt x="38" y="14"/>
                    </a:lnTo>
                    <a:lnTo>
                      <a:pt x="38" y="14"/>
                    </a:lnTo>
                    <a:lnTo>
                      <a:pt x="34" y="16"/>
                    </a:lnTo>
                    <a:lnTo>
                      <a:pt x="30" y="20"/>
                    </a:lnTo>
                    <a:lnTo>
                      <a:pt x="28" y="24"/>
                    </a:lnTo>
                    <a:lnTo>
                      <a:pt x="30" y="28"/>
                    </a:lnTo>
                    <a:lnTo>
                      <a:pt x="30" y="28"/>
                    </a:lnTo>
                    <a:lnTo>
                      <a:pt x="22" y="28"/>
                    </a:lnTo>
                    <a:lnTo>
                      <a:pt x="18" y="28"/>
                    </a:lnTo>
                    <a:lnTo>
                      <a:pt x="16" y="26"/>
                    </a:lnTo>
                    <a:lnTo>
                      <a:pt x="16" y="24"/>
                    </a:lnTo>
                    <a:lnTo>
                      <a:pt x="14" y="22"/>
                    </a:lnTo>
                    <a:lnTo>
                      <a:pt x="12" y="20"/>
                    </a:lnTo>
                    <a:lnTo>
                      <a:pt x="8" y="18"/>
                    </a:lnTo>
                    <a:lnTo>
                      <a:pt x="0" y="18"/>
                    </a:lnTo>
                    <a:lnTo>
                      <a:pt x="0"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5" name="Freeform 204">
                <a:extLst>
                  <a:ext uri="{FF2B5EF4-FFF2-40B4-BE49-F238E27FC236}">
                    <a16:creationId xmlns:a16="http://schemas.microsoft.com/office/drawing/2014/main" id="{7882C1F5-1D59-4B56-A7D0-2D9A03EF8F94}"/>
                  </a:ext>
                </a:extLst>
              </p:cNvPr>
              <p:cNvSpPr>
                <a:spLocks/>
              </p:cNvSpPr>
              <p:nvPr/>
            </p:nvSpPr>
            <p:spPr bwMode="auto">
              <a:xfrm>
                <a:off x="5270437" y="1116650"/>
                <a:ext cx="146763" cy="119500"/>
              </a:xfrm>
              <a:custGeom>
                <a:avLst/>
                <a:gdLst/>
                <a:ahLst/>
                <a:cxnLst>
                  <a:cxn ang="0">
                    <a:pos x="46" y="56"/>
                  </a:cxn>
                  <a:cxn ang="0">
                    <a:pos x="58" y="48"/>
                  </a:cxn>
                  <a:cxn ang="0">
                    <a:pos x="60" y="50"/>
                  </a:cxn>
                  <a:cxn ang="0">
                    <a:pos x="66" y="56"/>
                  </a:cxn>
                  <a:cxn ang="0">
                    <a:pos x="64" y="58"/>
                  </a:cxn>
                  <a:cxn ang="0">
                    <a:pos x="68" y="64"/>
                  </a:cxn>
                  <a:cxn ang="0">
                    <a:pos x="62" y="70"/>
                  </a:cxn>
                  <a:cxn ang="0">
                    <a:pos x="72" y="76"/>
                  </a:cxn>
                  <a:cxn ang="0">
                    <a:pos x="82" y="82"/>
                  </a:cxn>
                  <a:cxn ang="0">
                    <a:pos x="88" y="80"/>
                  </a:cxn>
                  <a:cxn ang="0">
                    <a:pos x="82" y="66"/>
                  </a:cxn>
                  <a:cxn ang="0">
                    <a:pos x="84" y="60"/>
                  </a:cxn>
                  <a:cxn ang="0">
                    <a:pos x="86" y="64"/>
                  </a:cxn>
                  <a:cxn ang="0">
                    <a:pos x="90" y="66"/>
                  </a:cxn>
                  <a:cxn ang="0">
                    <a:pos x="90" y="64"/>
                  </a:cxn>
                  <a:cxn ang="0">
                    <a:pos x="88" y="58"/>
                  </a:cxn>
                  <a:cxn ang="0">
                    <a:pos x="90" y="54"/>
                  </a:cxn>
                  <a:cxn ang="0">
                    <a:pos x="90" y="48"/>
                  </a:cxn>
                  <a:cxn ang="0">
                    <a:pos x="92" y="40"/>
                  </a:cxn>
                  <a:cxn ang="0">
                    <a:pos x="94" y="40"/>
                  </a:cxn>
                  <a:cxn ang="0">
                    <a:pos x="102" y="40"/>
                  </a:cxn>
                  <a:cxn ang="0">
                    <a:pos x="102" y="38"/>
                  </a:cxn>
                  <a:cxn ang="0">
                    <a:pos x="96" y="30"/>
                  </a:cxn>
                  <a:cxn ang="0">
                    <a:pos x="94" y="30"/>
                  </a:cxn>
                  <a:cxn ang="0">
                    <a:pos x="90" y="30"/>
                  </a:cxn>
                  <a:cxn ang="0">
                    <a:pos x="80" y="24"/>
                  </a:cxn>
                  <a:cxn ang="0">
                    <a:pos x="70" y="12"/>
                  </a:cxn>
                  <a:cxn ang="0">
                    <a:pos x="58" y="0"/>
                  </a:cxn>
                  <a:cxn ang="0">
                    <a:pos x="52" y="4"/>
                  </a:cxn>
                  <a:cxn ang="0">
                    <a:pos x="36" y="8"/>
                  </a:cxn>
                  <a:cxn ang="0">
                    <a:pos x="22" y="2"/>
                  </a:cxn>
                  <a:cxn ang="0">
                    <a:pos x="26" y="14"/>
                  </a:cxn>
                  <a:cxn ang="0">
                    <a:pos x="26" y="16"/>
                  </a:cxn>
                  <a:cxn ang="0">
                    <a:pos x="16" y="14"/>
                  </a:cxn>
                  <a:cxn ang="0">
                    <a:pos x="0" y="14"/>
                  </a:cxn>
                  <a:cxn ang="0">
                    <a:pos x="6" y="16"/>
                  </a:cxn>
                  <a:cxn ang="0">
                    <a:pos x="12" y="20"/>
                  </a:cxn>
                  <a:cxn ang="0">
                    <a:pos x="16" y="26"/>
                  </a:cxn>
                  <a:cxn ang="0">
                    <a:pos x="18" y="32"/>
                  </a:cxn>
                  <a:cxn ang="0">
                    <a:pos x="22" y="34"/>
                  </a:cxn>
                  <a:cxn ang="0">
                    <a:pos x="24" y="38"/>
                  </a:cxn>
                  <a:cxn ang="0">
                    <a:pos x="28" y="46"/>
                  </a:cxn>
                  <a:cxn ang="0">
                    <a:pos x="42" y="52"/>
                  </a:cxn>
                  <a:cxn ang="0">
                    <a:pos x="46" y="56"/>
                  </a:cxn>
                </a:cxnLst>
                <a:rect l="0" t="0" r="r" b="b"/>
                <a:pathLst>
                  <a:path w="102" h="82">
                    <a:moveTo>
                      <a:pt x="46" y="56"/>
                    </a:moveTo>
                    <a:lnTo>
                      <a:pt x="46" y="56"/>
                    </a:lnTo>
                    <a:lnTo>
                      <a:pt x="56" y="48"/>
                    </a:lnTo>
                    <a:lnTo>
                      <a:pt x="58" y="48"/>
                    </a:lnTo>
                    <a:lnTo>
                      <a:pt x="60" y="50"/>
                    </a:lnTo>
                    <a:lnTo>
                      <a:pt x="60" y="50"/>
                    </a:lnTo>
                    <a:lnTo>
                      <a:pt x="66" y="54"/>
                    </a:lnTo>
                    <a:lnTo>
                      <a:pt x="66" y="56"/>
                    </a:lnTo>
                    <a:lnTo>
                      <a:pt x="64" y="58"/>
                    </a:lnTo>
                    <a:lnTo>
                      <a:pt x="64" y="58"/>
                    </a:lnTo>
                    <a:lnTo>
                      <a:pt x="68" y="60"/>
                    </a:lnTo>
                    <a:lnTo>
                      <a:pt x="68" y="64"/>
                    </a:lnTo>
                    <a:lnTo>
                      <a:pt x="66" y="68"/>
                    </a:lnTo>
                    <a:lnTo>
                      <a:pt x="62" y="70"/>
                    </a:lnTo>
                    <a:lnTo>
                      <a:pt x="62" y="70"/>
                    </a:lnTo>
                    <a:lnTo>
                      <a:pt x="72" y="76"/>
                    </a:lnTo>
                    <a:lnTo>
                      <a:pt x="78" y="80"/>
                    </a:lnTo>
                    <a:lnTo>
                      <a:pt x="82" y="82"/>
                    </a:lnTo>
                    <a:lnTo>
                      <a:pt x="88" y="80"/>
                    </a:lnTo>
                    <a:lnTo>
                      <a:pt x="88" y="80"/>
                    </a:lnTo>
                    <a:lnTo>
                      <a:pt x="84" y="70"/>
                    </a:lnTo>
                    <a:lnTo>
                      <a:pt x="82" y="66"/>
                    </a:lnTo>
                    <a:lnTo>
                      <a:pt x="82" y="62"/>
                    </a:lnTo>
                    <a:lnTo>
                      <a:pt x="84" y="60"/>
                    </a:lnTo>
                    <a:lnTo>
                      <a:pt x="84" y="60"/>
                    </a:lnTo>
                    <a:lnTo>
                      <a:pt x="86" y="64"/>
                    </a:lnTo>
                    <a:lnTo>
                      <a:pt x="88" y="66"/>
                    </a:lnTo>
                    <a:lnTo>
                      <a:pt x="90" y="66"/>
                    </a:lnTo>
                    <a:lnTo>
                      <a:pt x="90" y="66"/>
                    </a:lnTo>
                    <a:lnTo>
                      <a:pt x="90" y="64"/>
                    </a:lnTo>
                    <a:lnTo>
                      <a:pt x="88" y="60"/>
                    </a:lnTo>
                    <a:lnTo>
                      <a:pt x="88" y="58"/>
                    </a:lnTo>
                    <a:lnTo>
                      <a:pt x="90" y="54"/>
                    </a:lnTo>
                    <a:lnTo>
                      <a:pt x="90" y="54"/>
                    </a:lnTo>
                    <a:lnTo>
                      <a:pt x="90" y="50"/>
                    </a:lnTo>
                    <a:lnTo>
                      <a:pt x="90" y="48"/>
                    </a:lnTo>
                    <a:lnTo>
                      <a:pt x="90" y="44"/>
                    </a:lnTo>
                    <a:lnTo>
                      <a:pt x="92" y="40"/>
                    </a:lnTo>
                    <a:lnTo>
                      <a:pt x="92" y="40"/>
                    </a:lnTo>
                    <a:lnTo>
                      <a:pt x="94" y="40"/>
                    </a:lnTo>
                    <a:lnTo>
                      <a:pt x="98" y="40"/>
                    </a:lnTo>
                    <a:lnTo>
                      <a:pt x="102" y="40"/>
                    </a:lnTo>
                    <a:lnTo>
                      <a:pt x="102" y="40"/>
                    </a:lnTo>
                    <a:lnTo>
                      <a:pt x="102" y="38"/>
                    </a:lnTo>
                    <a:lnTo>
                      <a:pt x="100" y="34"/>
                    </a:lnTo>
                    <a:lnTo>
                      <a:pt x="96" y="30"/>
                    </a:lnTo>
                    <a:lnTo>
                      <a:pt x="94" y="30"/>
                    </a:lnTo>
                    <a:lnTo>
                      <a:pt x="94" y="30"/>
                    </a:lnTo>
                    <a:lnTo>
                      <a:pt x="92" y="32"/>
                    </a:lnTo>
                    <a:lnTo>
                      <a:pt x="90" y="30"/>
                    </a:lnTo>
                    <a:lnTo>
                      <a:pt x="80" y="24"/>
                    </a:lnTo>
                    <a:lnTo>
                      <a:pt x="80" y="24"/>
                    </a:lnTo>
                    <a:lnTo>
                      <a:pt x="76" y="18"/>
                    </a:lnTo>
                    <a:lnTo>
                      <a:pt x="70" y="12"/>
                    </a:lnTo>
                    <a:lnTo>
                      <a:pt x="66" y="6"/>
                    </a:lnTo>
                    <a:lnTo>
                      <a:pt x="58" y="0"/>
                    </a:lnTo>
                    <a:lnTo>
                      <a:pt x="58" y="0"/>
                    </a:lnTo>
                    <a:lnTo>
                      <a:pt x="52" y="4"/>
                    </a:lnTo>
                    <a:lnTo>
                      <a:pt x="44" y="8"/>
                    </a:lnTo>
                    <a:lnTo>
                      <a:pt x="36" y="8"/>
                    </a:lnTo>
                    <a:lnTo>
                      <a:pt x="22" y="2"/>
                    </a:lnTo>
                    <a:lnTo>
                      <a:pt x="22" y="2"/>
                    </a:lnTo>
                    <a:lnTo>
                      <a:pt x="24" y="10"/>
                    </a:lnTo>
                    <a:lnTo>
                      <a:pt x="26" y="14"/>
                    </a:lnTo>
                    <a:lnTo>
                      <a:pt x="26" y="16"/>
                    </a:lnTo>
                    <a:lnTo>
                      <a:pt x="26" y="16"/>
                    </a:lnTo>
                    <a:lnTo>
                      <a:pt x="20" y="16"/>
                    </a:lnTo>
                    <a:lnTo>
                      <a:pt x="16" y="14"/>
                    </a:lnTo>
                    <a:lnTo>
                      <a:pt x="10" y="14"/>
                    </a:lnTo>
                    <a:lnTo>
                      <a:pt x="0" y="14"/>
                    </a:lnTo>
                    <a:lnTo>
                      <a:pt x="0" y="14"/>
                    </a:lnTo>
                    <a:lnTo>
                      <a:pt x="6" y="16"/>
                    </a:lnTo>
                    <a:lnTo>
                      <a:pt x="12" y="20"/>
                    </a:lnTo>
                    <a:lnTo>
                      <a:pt x="12" y="20"/>
                    </a:lnTo>
                    <a:lnTo>
                      <a:pt x="16" y="22"/>
                    </a:lnTo>
                    <a:lnTo>
                      <a:pt x="16" y="26"/>
                    </a:lnTo>
                    <a:lnTo>
                      <a:pt x="16" y="26"/>
                    </a:lnTo>
                    <a:lnTo>
                      <a:pt x="18" y="32"/>
                    </a:lnTo>
                    <a:lnTo>
                      <a:pt x="20" y="32"/>
                    </a:lnTo>
                    <a:lnTo>
                      <a:pt x="22" y="34"/>
                    </a:lnTo>
                    <a:lnTo>
                      <a:pt x="24" y="38"/>
                    </a:lnTo>
                    <a:lnTo>
                      <a:pt x="24" y="38"/>
                    </a:lnTo>
                    <a:lnTo>
                      <a:pt x="24" y="44"/>
                    </a:lnTo>
                    <a:lnTo>
                      <a:pt x="28" y="46"/>
                    </a:lnTo>
                    <a:lnTo>
                      <a:pt x="34" y="50"/>
                    </a:lnTo>
                    <a:lnTo>
                      <a:pt x="42" y="52"/>
                    </a:lnTo>
                    <a:lnTo>
                      <a:pt x="44" y="54"/>
                    </a:lnTo>
                    <a:lnTo>
                      <a:pt x="46" y="56"/>
                    </a:lnTo>
                    <a:lnTo>
                      <a:pt x="46" y="5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6" name="Freeform 215">
                <a:extLst>
                  <a:ext uri="{FF2B5EF4-FFF2-40B4-BE49-F238E27FC236}">
                    <a16:creationId xmlns:a16="http://schemas.microsoft.com/office/drawing/2014/main" id="{C5FFAE4A-F2AB-48BD-938F-2169A85A4A50}"/>
                  </a:ext>
                </a:extLst>
              </p:cNvPr>
              <p:cNvSpPr>
                <a:spLocks/>
              </p:cNvSpPr>
              <p:nvPr/>
            </p:nvSpPr>
            <p:spPr bwMode="auto">
              <a:xfrm>
                <a:off x="4251726" y="1142881"/>
                <a:ext cx="34533" cy="69952"/>
              </a:xfrm>
              <a:custGeom>
                <a:avLst/>
                <a:gdLst/>
                <a:ahLst/>
                <a:cxnLst>
                  <a:cxn ang="0">
                    <a:pos x="14" y="0"/>
                  </a:cxn>
                  <a:cxn ang="0">
                    <a:pos x="18" y="2"/>
                  </a:cxn>
                  <a:cxn ang="0">
                    <a:pos x="20" y="4"/>
                  </a:cxn>
                  <a:cxn ang="0">
                    <a:pos x="22" y="8"/>
                  </a:cxn>
                  <a:cxn ang="0">
                    <a:pos x="24" y="14"/>
                  </a:cxn>
                  <a:cxn ang="0">
                    <a:pos x="24" y="18"/>
                  </a:cxn>
                  <a:cxn ang="0">
                    <a:pos x="22" y="20"/>
                  </a:cxn>
                  <a:cxn ang="0">
                    <a:pos x="22" y="22"/>
                  </a:cxn>
                  <a:cxn ang="0">
                    <a:pos x="22" y="28"/>
                  </a:cxn>
                  <a:cxn ang="0">
                    <a:pos x="22" y="32"/>
                  </a:cxn>
                  <a:cxn ang="0">
                    <a:pos x="22" y="34"/>
                  </a:cxn>
                  <a:cxn ang="0">
                    <a:pos x="22" y="40"/>
                  </a:cxn>
                  <a:cxn ang="0">
                    <a:pos x="22" y="44"/>
                  </a:cxn>
                  <a:cxn ang="0">
                    <a:pos x="20" y="42"/>
                  </a:cxn>
                  <a:cxn ang="0">
                    <a:pos x="14" y="40"/>
                  </a:cxn>
                  <a:cxn ang="0">
                    <a:pos x="16" y="44"/>
                  </a:cxn>
                  <a:cxn ang="0">
                    <a:pos x="14" y="46"/>
                  </a:cxn>
                  <a:cxn ang="0">
                    <a:pos x="10" y="46"/>
                  </a:cxn>
                  <a:cxn ang="0">
                    <a:pos x="8" y="46"/>
                  </a:cxn>
                  <a:cxn ang="0">
                    <a:pos x="8" y="46"/>
                  </a:cxn>
                  <a:cxn ang="0">
                    <a:pos x="4" y="42"/>
                  </a:cxn>
                  <a:cxn ang="0">
                    <a:pos x="4" y="40"/>
                  </a:cxn>
                  <a:cxn ang="0">
                    <a:pos x="4" y="28"/>
                  </a:cxn>
                  <a:cxn ang="0">
                    <a:pos x="4" y="28"/>
                  </a:cxn>
                  <a:cxn ang="0">
                    <a:pos x="4" y="26"/>
                  </a:cxn>
                  <a:cxn ang="0">
                    <a:pos x="4" y="22"/>
                  </a:cxn>
                  <a:cxn ang="0">
                    <a:pos x="6" y="20"/>
                  </a:cxn>
                  <a:cxn ang="0">
                    <a:pos x="4" y="14"/>
                  </a:cxn>
                  <a:cxn ang="0">
                    <a:pos x="0" y="12"/>
                  </a:cxn>
                  <a:cxn ang="0">
                    <a:pos x="0" y="8"/>
                  </a:cxn>
                  <a:cxn ang="0">
                    <a:pos x="0" y="4"/>
                  </a:cxn>
                  <a:cxn ang="0">
                    <a:pos x="2" y="4"/>
                  </a:cxn>
                  <a:cxn ang="0">
                    <a:pos x="8" y="4"/>
                  </a:cxn>
                  <a:cxn ang="0">
                    <a:pos x="10" y="2"/>
                  </a:cxn>
                  <a:cxn ang="0">
                    <a:pos x="14" y="0"/>
                  </a:cxn>
                </a:cxnLst>
                <a:rect l="0" t="0" r="r" b="b"/>
                <a:pathLst>
                  <a:path w="24" h="48">
                    <a:moveTo>
                      <a:pt x="14" y="0"/>
                    </a:moveTo>
                    <a:lnTo>
                      <a:pt x="14" y="0"/>
                    </a:lnTo>
                    <a:lnTo>
                      <a:pt x="16" y="0"/>
                    </a:lnTo>
                    <a:lnTo>
                      <a:pt x="18" y="2"/>
                    </a:lnTo>
                    <a:lnTo>
                      <a:pt x="18" y="2"/>
                    </a:lnTo>
                    <a:lnTo>
                      <a:pt x="20" y="4"/>
                    </a:lnTo>
                    <a:lnTo>
                      <a:pt x="22" y="8"/>
                    </a:lnTo>
                    <a:lnTo>
                      <a:pt x="22" y="8"/>
                    </a:lnTo>
                    <a:lnTo>
                      <a:pt x="22" y="10"/>
                    </a:lnTo>
                    <a:lnTo>
                      <a:pt x="24" y="14"/>
                    </a:lnTo>
                    <a:lnTo>
                      <a:pt x="24" y="14"/>
                    </a:lnTo>
                    <a:lnTo>
                      <a:pt x="24" y="18"/>
                    </a:lnTo>
                    <a:lnTo>
                      <a:pt x="24" y="18"/>
                    </a:lnTo>
                    <a:lnTo>
                      <a:pt x="22" y="20"/>
                    </a:lnTo>
                    <a:lnTo>
                      <a:pt x="22" y="22"/>
                    </a:lnTo>
                    <a:lnTo>
                      <a:pt x="22" y="22"/>
                    </a:lnTo>
                    <a:lnTo>
                      <a:pt x="24" y="24"/>
                    </a:lnTo>
                    <a:lnTo>
                      <a:pt x="22" y="28"/>
                    </a:lnTo>
                    <a:lnTo>
                      <a:pt x="22" y="28"/>
                    </a:lnTo>
                    <a:lnTo>
                      <a:pt x="22" y="32"/>
                    </a:lnTo>
                    <a:lnTo>
                      <a:pt x="22" y="34"/>
                    </a:lnTo>
                    <a:lnTo>
                      <a:pt x="22" y="34"/>
                    </a:lnTo>
                    <a:lnTo>
                      <a:pt x="22" y="36"/>
                    </a:lnTo>
                    <a:lnTo>
                      <a:pt x="22" y="40"/>
                    </a:lnTo>
                    <a:lnTo>
                      <a:pt x="22" y="42"/>
                    </a:lnTo>
                    <a:lnTo>
                      <a:pt x="22" y="44"/>
                    </a:lnTo>
                    <a:lnTo>
                      <a:pt x="22" y="44"/>
                    </a:lnTo>
                    <a:lnTo>
                      <a:pt x="20" y="42"/>
                    </a:lnTo>
                    <a:lnTo>
                      <a:pt x="18" y="42"/>
                    </a:lnTo>
                    <a:lnTo>
                      <a:pt x="14" y="40"/>
                    </a:lnTo>
                    <a:lnTo>
                      <a:pt x="14" y="40"/>
                    </a:lnTo>
                    <a:lnTo>
                      <a:pt x="16" y="44"/>
                    </a:lnTo>
                    <a:lnTo>
                      <a:pt x="16" y="46"/>
                    </a:lnTo>
                    <a:lnTo>
                      <a:pt x="14" y="46"/>
                    </a:lnTo>
                    <a:lnTo>
                      <a:pt x="14" y="46"/>
                    </a:lnTo>
                    <a:lnTo>
                      <a:pt x="10" y="46"/>
                    </a:lnTo>
                    <a:lnTo>
                      <a:pt x="8" y="48"/>
                    </a:lnTo>
                    <a:lnTo>
                      <a:pt x="8" y="46"/>
                    </a:lnTo>
                    <a:lnTo>
                      <a:pt x="8" y="46"/>
                    </a:lnTo>
                    <a:lnTo>
                      <a:pt x="8" y="46"/>
                    </a:lnTo>
                    <a:lnTo>
                      <a:pt x="6" y="44"/>
                    </a:lnTo>
                    <a:lnTo>
                      <a:pt x="4" y="42"/>
                    </a:lnTo>
                    <a:lnTo>
                      <a:pt x="4" y="40"/>
                    </a:lnTo>
                    <a:lnTo>
                      <a:pt x="4" y="40"/>
                    </a:lnTo>
                    <a:lnTo>
                      <a:pt x="4" y="32"/>
                    </a:lnTo>
                    <a:lnTo>
                      <a:pt x="4" y="28"/>
                    </a:lnTo>
                    <a:lnTo>
                      <a:pt x="4" y="28"/>
                    </a:lnTo>
                    <a:lnTo>
                      <a:pt x="4" y="28"/>
                    </a:lnTo>
                    <a:lnTo>
                      <a:pt x="6" y="26"/>
                    </a:lnTo>
                    <a:lnTo>
                      <a:pt x="4" y="26"/>
                    </a:lnTo>
                    <a:lnTo>
                      <a:pt x="4" y="24"/>
                    </a:lnTo>
                    <a:lnTo>
                      <a:pt x="4" y="22"/>
                    </a:lnTo>
                    <a:lnTo>
                      <a:pt x="4" y="22"/>
                    </a:lnTo>
                    <a:lnTo>
                      <a:pt x="6" y="20"/>
                    </a:lnTo>
                    <a:lnTo>
                      <a:pt x="6" y="16"/>
                    </a:lnTo>
                    <a:lnTo>
                      <a:pt x="4" y="14"/>
                    </a:lnTo>
                    <a:lnTo>
                      <a:pt x="4" y="14"/>
                    </a:lnTo>
                    <a:lnTo>
                      <a:pt x="0" y="12"/>
                    </a:lnTo>
                    <a:lnTo>
                      <a:pt x="0" y="8"/>
                    </a:lnTo>
                    <a:lnTo>
                      <a:pt x="0" y="8"/>
                    </a:lnTo>
                    <a:lnTo>
                      <a:pt x="0" y="4"/>
                    </a:lnTo>
                    <a:lnTo>
                      <a:pt x="0" y="4"/>
                    </a:lnTo>
                    <a:lnTo>
                      <a:pt x="2" y="4"/>
                    </a:lnTo>
                    <a:lnTo>
                      <a:pt x="2" y="4"/>
                    </a:lnTo>
                    <a:lnTo>
                      <a:pt x="6" y="6"/>
                    </a:lnTo>
                    <a:lnTo>
                      <a:pt x="8" y="4"/>
                    </a:lnTo>
                    <a:lnTo>
                      <a:pt x="8" y="4"/>
                    </a:lnTo>
                    <a:lnTo>
                      <a:pt x="10" y="2"/>
                    </a:lnTo>
                    <a:lnTo>
                      <a:pt x="14" y="0"/>
                    </a:lnTo>
                    <a:lnTo>
                      <a:pt x="14"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7" name="Freeform 220">
                <a:extLst>
                  <a:ext uri="{FF2B5EF4-FFF2-40B4-BE49-F238E27FC236}">
                    <a16:creationId xmlns:a16="http://schemas.microsoft.com/office/drawing/2014/main" id="{674180A1-4660-4895-9478-B9DFB0954B4C}"/>
                  </a:ext>
                </a:extLst>
              </p:cNvPr>
              <p:cNvSpPr>
                <a:spLocks/>
              </p:cNvSpPr>
              <p:nvPr/>
            </p:nvSpPr>
            <p:spPr bwMode="auto">
              <a:xfrm>
                <a:off x="4551010" y="1102078"/>
                <a:ext cx="51799" cy="90353"/>
              </a:xfrm>
              <a:custGeom>
                <a:avLst/>
                <a:gdLst/>
                <a:ahLst/>
                <a:cxnLst>
                  <a:cxn ang="0">
                    <a:pos x="26" y="62"/>
                  </a:cxn>
                  <a:cxn ang="0">
                    <a:pos x="18" y="56"/>
                  </a:cxn>
                  <a:cxn ang="0">
                    <a:pos x="18" y="54"/>
                  </a:cxn>
                  <a:cxn ang="0">
                    <a:pos x="14" y="52"/>
                  </a:cxn>
                  <a:cxn ang="0">
                    <a:pos x="10" y="50"/>
                  </a:cxn>
                  <a:cxn ang="0">
                    <a:pos x="8" y="44"/>
                  </a:cxn>
                  <a:cxn ang="0">
                    <a:pos x="6" y="42"/>
                  </a:cxn>
                  <a:cxn ang="0">
                    <a:pos x="8" y="42"/>
                  </a:cxn>
                  <a:cxn ang="0">
                    <a:pos x="12" y="44"/>
                  </a:cxn>
                  <a:cxn ang="0">
                    <a:pos x="12" y="42"/>
                  </a:cxn>
                  <a:cxn ang="0">
                    <a:pos x="8" y="38"/>
                  </a:cxn>
                  <a:cxn ang="0">
                    <a:pos x="6" y="36"/>
                  </a:cxn>
                  <a:cxn ang="0">
                    <a:pos x="6" y="30"/>
                  </a:cxn>
                  <a:cxn ang="0">
                    <a:pos x="6" y="30"/>
                  </a:cxn>
                  <a:cxn ang="0">
                    <a:pos x="8" y="26"/>
                  </a:cxn>
                  <a:cxn ang="0">
                    <a:pos x="8" y="26"/>
                  </a:cxn>
                  <a:cxn ang="0">
                    <a:pos x="6" y="24"/>
                  </a:cxn>
                  <a:cxn ang="0">
                    <a:pos x="6" y="20"/>
                  </a:cxn>
                  <a:cxn ang="0">
                    <a:pos x="4" y="14"/>
                  </a:cxn>
                  <a:cxn ang="0">
                    <a:pos x="2" y="12"/>
                  </a:cxn>
                  <a:cxn ang="0">
                    <a:pos x="6" y="10"/>
                  </a:cxn>
                  <a:cxn ang="0">
                    <a:pos x="4" y="10"/>
                  </a:cxn>
                  <a:cxn ang="0">
                    <a:pos x="0" y="8"/>
                  </a:cxn>
                  <a:cxn ang="0">
                    <a:pos x="2" y="6"/>
                  </a:cxn>
                  <a:cxn ang="0">
                    <a:pos x="0" y="4"/>
                  </a:cxn>
                  <a:cxn ang="0">
                    <a:pos x="0" y="2"/>
                  </a:cxn>
                  <a:cxn ang="0">
                    <a:pos x="6" y="0"/>
                  </a:cxn>
                  <a:cxn ang="0">
                    <a:pos x="12" y="0"/>
                  </a:cxn>
                  <a:cxn ang="0">
                    <a:pos x="18" y="4"/>
                  </a:cxn>
                  <a:cxn ang="0">
                    <a:pos x="20" y="10"/>
                  </a:cxn>
                  <a:cxn ang="0">
                    <a:pos x="22" y="16"/>
                  </a:cxn>
                  <a:cxn ang="0">
                    <a:pos x="24" y="18"/>
                  </a:cxn>
                  <a:cxn ang="0">
                    <a:pos x="26" y="22"/>
                  </a:cxn>
                  <a:cxn ang="0">
                    <a:pos x="32" y="26"/>
                  </a:cxn>
                  <a:cxn ang="0">
                    <a:pos x="36" y="36"/>
                  </a:cxn>
                  <a:cxn ang="0">
                    <a:pos x="36" y="40"/>
                  </a:cxn>
                  <a:cxn ang="0">
                    <a:pos x="32" y="50"/>
                  </a:cxn>
                  <a:cxn ang="0">
                    <a:pos x="30" y="56"/>
                  </a:cxn>
                  <a:cxn ang="0">
                    <a:pos x="26" y="58"/>
                  </a:cxn>
                  <a:cxn ang="0">
                    <a:pos x="26" y="60"/>
                  </a:cxn>
                  <a:cxn ang="0">
                    <a:pos x="26" y="62"/>
                  </a:cxn>
                </a:cxnLst>
                <a:rect l="0" t="0" r="r" b="b"/>
                <a:pathLst>
                  <a:path w="36" h="62">
                    <a:moveTo>
                      <a:pt x="26" y="62"/>
                    </a:moveTo>
                    <a:lnTo>
                      <a:pt x="26" y="62"/>
                    </a:lnTo>
                    <a:lnTo>
                      <a:pt x="22" y="60"/>
                    </a:lnTo>
                    <a:lnTo>
                      <a:pt x="18" y="56"/>
                    </a:lnTo>
                    <a:lnTo>
                      <a:pt x="18" y="54"/>
                    </a:lnTo>
                    <a:lnTo>
                      <a:pt x="18" y="54"/>
                    </a:lnTo>
                    <a:lnTo>
                      <a:pt x="16" y="52"/>
                    </a:lnTo>
                    <a:lnTo>
                      <a:pt x="14" y="52"/>
                    </a:lnTo>
                    <a:lnTo>
                      <a:pt x="12" y="52"/>
                    </a:lnTo>
                    <a:lnTo>
                      <a:pt x="10" y="50"/>
                    </a:lnTo>
                    <a:lnTo>
                      <a:pt x="10" y="50"/>
                    </a:lnTo>
                    <a:lnTo>
                      <a:pt x="8" y="44"/>
                    </a:lnTo>
                    <a:lnTo>
                      <a:pt x="6" y="42"/>
                    </a:lnTo>
                    <a:lnTo>
                      <a:pt x="6" y="42"/>
                    </a:lnTo>
                    <a:lnTo>
                      <a:pt x="6" y="40"/>
                    </a:lnTo>
                    <a:lnTo>
                      <a:pt x="8" y="42"/>
                    </a:lnTo>
                    <a:lnTo>
                      <a:pt x="8" y="42"/>
                    </a:lnTo>
                    <a:lnTo>
                      <a:pt x="12" y="44"/>
                    </a:lnTo>
                    <a:lnTo>
                      <a:pt x="12" y="44"/>
                    </a:lnTo>
                    <a:lnTo>
                      <a:pt x="12" y="42"/>
                    </a:lnTo>
                    <a:lnTo>
                      <a:pt x="12" y="42"/>
                    </a:lnTo>
                    <a:lnTo>
                      <a:pt x="8" y="38"/>
                    </a:lnTo>
                    <a:lnTo>
                      <a:pt x="6" y="36"/>
                    </a:lnTo>
                    <a:lnTo>
                      <a:pt x="6" y="36"/>
                    </a:lnTo>
                    <a:lnTo>
                      <a:pt x="6" y="32"/>
                    </a:lnTo>
                    <a:lnTo>
                      <a:pt x="6" y="30"/>
                    </a:lnTo>
                    <a:lnTo>
                      <a:pt x="6" y="30"/>
                    </a:lnTo>
                    <a:lnTo>
                      <a:pt x="6" y="30"/>
                    </a:lnTo>
                    <a:lnTo>
                      <a:pt x="8" y="26"/>
                    </a:lnTo>
                    <a:lnTo>
                      <a:pt x="8" y="26"/>
                    </a:lnTo>
                    <a:lnTo>
                      <a:pt x="8" y="26"/>
                    </a:lnTo>
                    <a:lnTo>
                      <a:pt x="8" y="26"/>
                    </a:lnTo>
                    <a:lnTo>
                      <a:pt x="6" y="26"/>
                    </a:lnTo>
                    <a:lnTo>
                      <a:pt x="6" y="24"/>
                    </a:lnTo>
                    <a:lnTo>
                      <a:pt x="6" y="20"/>
                    </a:lnTo>
                    <a:lnTo>
                      <a:pt x="6" y="20"/>
                    </a:lnTo>
                    <a:lnTo>
                      <a:pt x="6" y="16"/>
                    </a:lnTo>
                    <a:lnTo>
                      <a:pt x="4" y="14"/>
                    </a:lnTo>
                    <a:lnTo>
                      <a:pt x="2" y="12"/>
                    </a:lnTo>
                    <a:lnTo>
                      <a:pt x="2" y="12"/>
                    </a:lnTo>
                    <a:lnTo>
                      <a:pt x="2" y="12"/>
                    </a:lnTo>
                    <a:lnTo>
                      <a:pt x="6" y="10"/>
                    </a:lnTo>
                    <a:lnTo>
                      <a:pt x="6" y="10"/>
                    </a:lnTo>
                    <a:lnTo>
                      <a:pt x="4" y="10"/>
                    </a:lnTo>
                    <a:lnTo>
                      <a:pt x="4" y="10"/>
                    </a:lnTo>
                    <a:lnTo>
                      <a:pt x="0" y="8"/>
                    </a:lnTo>
                    <a:lnTo>
                      <a:pt x="0" y="8"/>
                    </a:lnTo>
                    <a:lnTo>
                      <a:pt x="2" y="6"/>
                    </a:lnTo>
                    <a:lnTo>
                      <a:pt x="2" y="6"/>
                    </a:lnTo>
                    <a:lnTo>
                      <a:pt x="0" y="4"/>
                    </a:lnTo>
                    <a:lnTo>
                      <a:pt x="0" y="4"/>
                    </a:lnTo>
                    <a:lnTo>
                      <a:pt x="0" y="2"/>
                    </a:lnTo>
                    <a:lnTo>
                      <a:pt x="0" y="2"/>
                    </a:lnTo>
                    <a:lnTo>
                      <a:pt x="6" y="0"/>
                    </a:lnTo>
                    <a:lnTo>
                      <a:pt x="6" y="0"/>
                    </a:lnTo>
                    <a:lnTo>
                      <a:pt x="12" y="0"/>
                    </a:lnTo>
                    <a:lnTo>
                      <a:pt x="16" y="2"/>
                    </a:lnTo>
                    <a:lnTo>
                      <a:pt x="18" y="4"/>
                    </a:lnTo>
                    <a:lnTo>
                      <a:pt x="18" y="4"/>
                    </a:lnTo>
                    <a:lnTo>
                      <a:pt x="20" y="10"/>
                    </a:lnTo>
                    <a:lnTo>
                      <a:pt x="22" y="16"/>
                    </a:lnTo>
                    <a:lnTo>
                      <a:pt x="22" y="16"/>
                    </a:lnTo>
                    <a:lnTo>
                      <a:pt x="22" y="18"/>
                    </a:lnTo>
                    <a:lnTo>
                      <a:pt x="24" y="18"/>
                    </a:lnTo>
                    <a:lnTo>
                      <a:pt x="24" y="20"/>
                    </a:lnTo>
                    <a:lnTo>
                      <a:pt x="26" y="22"/>
                    </a:lnTo>
                    <a:lnTo>
                      <a:pt x="26" y="22"/>
                    </a:lnTo>
                    <a:lnTo>
                      <a:pt x="32" y="26"/>
                    </a:lnTo>
                    <a:lnTo>
                      <a:pt x="34" y="30"/>
                    </a:lnTo>
                    <a:lnTo>
                      <a:pt x="36" y="36"/>
                    </a:lnTo>
                    <a:lnTo>
                      <a:pt x="36" y="36"/>
                    </a:lnTo>
                    <a:lnTo>
                      <a:pt x="36" y="40"/>
                    </a:lnTo>
                    <a:lnTo>
                      <a:pt x="34" y="44"/>
                    </a:lnTo>
                    <a:lnTo>
                      <a:pt x="32" y="50"/>
                    </a:lnTo>
                    <a:lnTo>
                      <a:pt x="32" y="50"/>
                    </a:lnTo>
                    <a:lnTo>
                      <a:pt x="30" y="56"/>
                    </a:lnTo>
                    <a:lnTo>
                      <a:pt x="26" y="58"/>
                    </a:lnTo>
                    <a:lnTo>
                      <a:pt x="26" y="58"/>
                    </a:lnTo>
                    <a:lnTo>
                      <a:pt x="26" y="58"/>
                    </a:lnTo>
                    <a:lnTo>
                      <a:pt x="26" y="60"/>
                    </a:lnTo>
                    <a:lnTo>
                      <a:pt x="26" y="60"/>
                    </a:lnTo>
                    <a:lnTo>
                      <a:pt x="26" y="62"/>
                    </a:lnTo>
                    <a:lnTo>
                      <a:pt x="26" y="6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8" name="Freeform 225">
                <a:extLst>
                  <a:ext uri="{FF2B5EF4-FFF2-40B4-BE49-F238E27FC236}">
                    <a16:creationId xmlns:a16="http://schemas.microsoft.com/office/drawing/2014/main" id="{269B4540-A04C-4B9D-BEC2-E37A057964F0}"/>
                  </a:ext>
                </a:extLst>
              </p:cNvPr>
              <p:cNvSpPr>
                <a:spLocks/>
              </p:cNvSpPr>
              <p:nvPr/>
            </p:nvSpPr>
            <p:spPr bwMode="auto">
              <a:xfrm>
                <a:off x="4519355" y="737748"/>
                <a:ext cx="71943" cy="23317"/>
              </a:xfrm>
              <a:custGeom>
                <a:avLst/>
                <a:gdLst/>
                <a:ahLst/>
                <a:cxnLst>
                  <a:cxn ang="0">
                    <a:pos x="2" y="14"/>
                  </a:cxn>
                  <a:cxn ang="0">
                    <a:pos x="2" y="14"/>
                  </a:cxn>
                  <a:cxn ang="0">
                    <a:pos x="4" y="12"/>
                  </a:cxn>
                  <a:cxn ang="0">
                    <a:pos x="8" y="12"/>
                  </a:cxn>
                  <a:cxn ang="0">
                    <a:pos x="8" y="12"/>
                  </a:cxn>
                  <a:cxn ang="0">
                    <a:pos x="8" y="10"/>
                  </a:cxn>
                  <a:cxn ang="0">
                    <a:pos x="6" y="10"/>
                  </a:cxn>
                  <a:cxn ang="0">
                    <a:pos x="2" y="10"/>
                  </a:cxn>
                  <a:cxn ang="0">
                    <a:pos x="2" y="10"/>
                  </a:cxn>
                  <a:cxn ang="0">
                    <a:pos x="2" y="10"/>
                  </a:cxn>
                  <a:cxn ang="0">
                    <a:pos x="0" y="8"/>
                  </a:cxn>
                  <a:cxn ang="0">
                    <a:pos x="0" y="8"/>
                  </a:cxn>
                  <a:cxn ang="0">
                    <a:pos x="0" y="8"/>
                  </a:cxn>
                  <a:cxn ang="0">
                    <a:pos x="4" y="8"/>
                  </a:cxn>
                  <a:cxn ang="0">
                    <a:pos x="4" y="8"/>
                  </a:cxn>
                  <a:cxn ang="0">
                    <a:pos x="8" y="8"/>
                  </a:cxn>
                  <a:cxn ang="0">
                    <a:pos x="10" y="6"/>
                  </a:cxn>
                  <a:cxn ang="0">
                    <a:pos x="10" y="6"/>
                  </a:cxn>
                  <a:cxn ang="0">
                    <a:pos x="14" y="4"/>
                  </a:cxn>
                  <a:cxn ang="0">
                    <a:pos x="18" y="2"/>
                  </a:cxn>
                  <a:cxn ang="0">
                    <a:pos x="18" y="2"/>
                  </a:cxn>
                  <a:cxn ang="0">
                    <a:pos x="20" y="0"/>
                  </a:cxn>
                  <a:cxn ang="0">
                    <a:pos x="20" y="0"/>
                  </a:cxn>
                  <a:cxn ang="0">
                    <a:pos x="20" y="4"/>
                  </a:cxn>
                  <a:cxn ang="0">
                    <a:pos x="20" y="6"/>
                  </a:cxn>
                  <a:cxn ang="0">
                    <a:pos x="24" y="2"/>
                  </a:cxn>
                  <a:cxn ang="0">
                    <a:pos x="24" y="2"/>
                  </a:cxn>
                  <a:cxn ang="0">
                    <a:pos x="28" y="4"/>
                  </a:cxn>
                  <a:cxn ang="0">
                    <a:pos x="30" y="4"/>
                  </a:cxn>
                  <a:cxn ang="0">
                    <a:pos x="30" y="4"/>
                  </a:cxn>
                  <a:cxn ang="0">
                    <a:pos x="38" y="4"/>
                  </a:cxn>
                  <a:cxn ang="0">
                    <a:pos x="44" y="2"/>
                  </a:cxn>
                  <a:cxn ang="0">
                    <a:pos x="48" y="4"/>
                  </a:cxn>
                  <a:cxn ang="0">
                    <a:pos x="48" y="4"/>
                  </a:cxn>
                  <a:cxn ang="0">
                    <a:pos x="50" y="6"/>
                  </a:cxn>
                  <a:cxn ang="0">
                    <a:pos x="50" y="8"/>
                  </a:cxn>
                  <a:cxn ang="0">
                    <a:pos x="48" y="12"/>
                  </a:cxn>
                  <a:cxn ang="0">
                    <a:pos x="48" y="12"/>
                  </a:cxn>
                  <a:cxn ang="0">
                    <a:pos x="46" y="14"/>
                  </a:cxn>
                  <a:cxn ang="0">
                    <a:pos x="42" y="14"/>
                  </a:cxn>
                  <a:cxn ang="0">
                    <a:pos x="38" y="12"/>
                  </a:cxn>
                  <a:cxn ang="0">
                    <a:pos x="32" y="14"/>
                  </a:cxn>
                  <a:cxn ang="0">
                    <a:pos x="32" y="14"/>
                  </a:cxn>
                  <a:cxn ang="0">
                    <a:pos x="28" y="16"/>
                  </a:cxn>
                  <a:cxn ang="0">
                    <a:pos x="22" y="16"/>
                  </a:cxn>
                  <a:cxn ang="0">
                    <a:pos x="16" y="14"/>
                  </a:cxn>
                  <a:cxn ang="0">
                    <a:pos x="2" y="14"/>
                  </a:cxn>
                  <a:cxn ang="0">
                    <a:pos x="2" y="14"/>
                  </a:cxn>
                </a:cxnLst>
                <a:rect l="0" t="0" r="r" b="b"/>
                <a:pathLst>
                  <a:path w="50" h="16">
                    <a:moveTo>
                      <a:pt x="2" y="14"/>
                    </a:moveTo>
                    <a:lnTo>
                      <a:pt x="2" y="14"/>
                    </a:lnTo>
                    <a:lnTo>
                      <a:pt x="4" y="12"/>
                    </a:lnTo>
                    <a:lnTo>
                      <a:pt x="8" y="12"/>
                    </a:lnTo>
                    <a:lnTo>
                      <a:pt x="8" y="12"/>
                    </a:lnTo>
                    <a:lnTo>
                      <a:pt x="8" y="10"/>
                    </a:lnTo>
                    <a:lnTo>
                      <a:pt x="6" y="10"/>
                    </a:lnTo>
                    <a:lnTo>
                      <a:pt x="2" y="10"/>
                    </a:lnTo>
                    <a:lnTo>
                      <a:pt x="2" y="10"/>
                    </a:lnTo>
                    <a:lnTo>
                      <a:pt x="2" y="10"/>
                    </a:lnTo>
                    <a:lnTo>
                      <a:pt x="0" y="8"/>
                    </a:lnTo>
                    <a:lnTo>
                      <a:pt x="0" y="8"/>
                    </a:lnTo>
                    <a:lnTo>
                      <a:pt x="0" y="8"/>
                    </a:lnTo>
                    <a:lnTo>
                      <a:pt x="4" y="8"/>
                    </a:lnTo>
                    <a:lnTo>
                      <a:pt x="4" y="8"/>
                    </a:lnTo>
                    <a:lnTo>
                      <a:pt x="8" y="8"/>
                    </a:lnTo>
                    <a:lnTo>
                      <a:pt x="10" y="6"/>
                    </a:lnTo>
                    <a:lnTo>
                      <a:pt x="10" y="6"/>
                    </a:lnTo>
                    <a:lnTo>
                      <a:pt x="14" y="4"/>
                    </a:lnTo>
                    <a:lnTo>
                      <a:pt x="18" y="2"/>
                    </a:lnTo>
                    <a:lnTo>
                      <a:pt x="18" y="2"/>
                    </a:lnTo>
                    <a:lnTo>
                      <a:pt x="20" y="0"/>
                    </a:lnTo>
                    <a:lnTo>
                      <a:pt x="20" y="0"/>
                    </a:lnTo>
                    <a:lnTo>
                      <a:pt x="20" y="4"/>
                    </a:lnTo>
                    <a:lnTo>
                      <a:pt x="20" y="6"/>
                    </a:lnTo>
                    <a:lnTo>
                      <a:pt x="24" y="2"/>
                    </a:lnTo>
                    <a:lnTo>
                      <a:pt x="24" y="2"/>
                    </a:lnTo>
                    <a:lnTo>
                      <a:pt x="28" y="4"/>
                    </a:lnTo>
                    <a:lnTo>
                      <a:pt x="30" y="4"/>
                    </a:lnTo>
                    <a:lnTo>
                      <a:pt x="30" y="4"/>
                    </a:lnTo>
                    <a:lnTo>
                      <a:pt x="38" y="4"/>
                    </a:lnTo>
                    <a:lnTo>
                      <a:pt x="44" y="2"/>
                    </a:lnTo>
                    <a:lnTo>
                      <a:pt x="48" y="4"/>
                    </a:lnTo>
                    <a:lnTo>
                      <a:pt x="48" y="4"/>
                    </a:lnTo>
                    <a:lnTo>
                      <a:pt x="50" y="6"/>
                    </a:lnTo>
                    <a:lnTo>
                      <a:pt x="50" y="8"/>
                    </a:lnTo>
                    <a:lnTo>
                      <a:pt x="48" y="12"/>
                    </a:lnTo>
                    <a:lnTo>
                      <a:pt x="48" y="12"/>
                    </a:lnTo>
                    <a:lnTo>
                      <a:pt x="46" y="14"/>
                    </a:lnTo>
                    <a:lnTo>
                      <a:pt x="42" y="14"/>
                    </a:lnTo>
                    <a:lnTo>
                      <a:pt x="38" y="12"/>
                    </a:lnTo>
                    <a:lnTo>
                      <a:pt x="32" y="14"/>
                    </a:lnTo>
                    <a:lnTo>
                      <a:pt x="32" y="14"/>
                    </a:lnTo>
                    <a:lnTo>
                      <a:pt x="28" y="16"/>
                    </a:lnTo>
                    <a:lnTo>
                      <a:pt x="22" y="16"/>
                    </a:lnTo>
                    <a:lnTo>
                      <a:pt x="16" y="14"/>
                    </a:lnTo>
                    <a:lnTo>
                      <a:pt x="2" y="14"/>
                    </a:lnTo>
                    <a:lnTo>
                      <a:pt x="2" y="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9" name="Freeform 233">
                <a:extLst>
                  <a:ext uri="{FF2B5EF4-FFF2-40B4-BE49-F238E27FC236}">
                    <a16:creationId xmlns:a16="http://schemas.microsoft.com/office/drawing/2014/main" id="{D9BE84AE-4D40-495C-A556-C3A8E119910E}"/>
                  </a:ext>
                </a:extLst>
              </p:cNvPr>
              <p:cNvSpPr>
                <a:spLocks/>
              </p:cNvSpPr>
              <p:nvPr/>
            </p:nvSpPr>
            <p:spPr bwMode="auto">
              <a:xfrm>
                <a:off x="4611441" y="691115"/>
                <a:ext cx="253238" cy="142817"/>
              </a:xfrm>
              <a:custGeom>
                <a:avLst/>
                <a:gdLst/>
                <a:ahLst/>
                <a:cxnLst>
                  <a:cxn ang="0">
                    <a:pos x="144" y="58"/>
                  </a:cxn>
                  <a:cxn ang="0">
                    <a:pos x="146" y="50"/>
                  </a:cxn>
                  <a:cxn ang="0">
                    <a:pos x="152" y="52"/>
                  </a:cxn>
                  <a:cxn ang="0">
                    <a:pos x="168" y="52"/>
                  </a:cxn>
                  <a:cxn ang="0">
                    <a:pos x="176" y="46"/>
                  </a:cxn>
                  <a:cxn ang="0">
                    <a:pos x="172" y="42"/>
                  </a:cxn>
                  <a:cxn ang="0">
                    <a:pos x="162" y="36"/>
                  </a:cxn>
                  <a:cxn ang="0">
                    <a:pos x="154" y="36"/>
                  </a:cxn>
                  <a:cxn ang="0">
                    <a:pos x="152" y="34"/>
                  </a:cxn>
                  <a:cxn ang="0">
                    <a:pos x="148" y="30"/>
                  </a:cxn>
                  <a:cxn ang="0">
                    <a:pos x="140" y="30"/>
                  </a:cxn>
                  <a:cxn ang="0">
                    <a:pos x="124" y="22"/>
                  </a:cxn>
                  <a:cxn ang="0">
                    <a:pos x="120" y="16"/>
                  </a:cxn>
                  <a:cxn ang="0">
                    <a:pos x="116" y="10"/>
                  </a:cxn>
                  <a:cxn ang="0">
                    <a:pos x="114" y="4"/>
                  </a:cxn>
                  <a:cxn ang="0">
                    <a:pos x="106" y="0"/>
                  </a:cxn>
                  <a:cxn ang="0">
                    <a:pos x="96" y="6"/>
                  </a:cxn>
                  <a:cxn ang="0">
                    <a:pos x="90" y="6"/>
                  </a:cxn>
                  <a:cxn ang="0">
                    <a:pos x="88" y="4"/>
                  </a:cxn>
                  <a:cxn ang="0">
                    <a:pos x="68" y="2"/>
                  </a:cxn>
                  <a:cxn ang="0">
                    <a:pos x="66" y="6"/>
                  </a:cxn>
                  <a:cxn ang="0">
                    <a:pos x="68" y="14"/>
                  </a:cxn>
                  <a:cxn ang="0">
                    <a:pos x="58" y="16"/>
                  </a:cxn>
                  <a:cxn ang="0">
                    <a:pos x="52" y="22"/>
                  </a:cxn>
                  <a:cxn ang="0">
                    <a:pos x="50" y="28"/>
                  </a:cxn>
                  <a:cxn ang="0">
                    <a:pos x="52" y="32"/>
                  </a:cxn>
                  <a:cxn ang="0">
                    <a:pos x="42" y="34"/>
                  </a:cxn>
                  <a:cxn ang="0">
                    <a:pos x="36" y="38"/>
                  </a:cxn>
                  <a:cxn ang="0">
                    <a:pos x="30" y="44"/>
                  </a:cxn>
                  <a:cxn ang="0">
                    <a:pos x="30" y="50"/>
                  </a:cxn>
                  <a:cxn ang="0">
                    <a:pos x="32" y="54"/>
                  </a:cxn>
                  <a:cxn ang="0">
                    <a:pos x="26" y="54"/>
                  </a:cxn>
                  <a:cxn ang="0">
                    <a:pos x="16" y="56"/>
                  </a:cxn>
                  <a:cxn ang="0">
                    <a:pos x="0" y="52"/>
                  </a:cxn>
                  <a:cxn ang="0">
                    <a:pos x="4" y="62"/>
                  </a:cxn>
                  <a:cxn ang="0">
                    <a:pos x="10" y="68"/>
                  </a:cxn>
                  <a:cxn ang="0">
                    <a:pos x="4" y="76"/>
                  </a:cxn>
                  <a:cxn ang="0">
                    <a:pos x="4" y="86"/>
                  </a:cxn>
                  <a:cxn ang="0">
                    <a:pos x="12" y="92"/>
                  </a:cxn>
                  <a:cxn ang="0">
                    <a:pos x="26" y="90"/>
                  </a:cxn>
                  <a:cxn ang="0">
                    <a:pos x="44" y="88"/>
                  </a:cxn>
                  <a:cxn ang="0">
                    <a:pos x="76" y="98"/>
                  </a:cxn>
                  <a:cxn ang="0">
                    <a:pos x="92" y="92"/>
                  </a:cxn>
                  <a:cxn ang="0">
                    <a:pos x="96" y="96"/>
                  </a:cxn>
                  <a:cxn ang="0">
                    <a:pos x="106" y="94"/>
                  </a:cxn>
                  <a:cxn ang="0">
                    <a:pos x="112" y="92"/>
                  </a:cxn>
                  <a:cxn ang="0">
                    <a:pos x="118" y="88"/>
                  </a:cxn>
                  <a:cxn ang="0">
                    <a:pos x="126" y="90"/>
                  </a:cxn>
                  <a:cxn ang="0">
                    <a:pos x="142" y="92"/>
                  </a:cxn>
                  <a:cxn ang="0">
                    <a:pos x="144" y="88"/>
                  </a:cxn>
                  <a:cxn ang="0">
                    <a:pos x="140" y="72"/>
                  </a:cxn>
                  <a:cxn ang="0">
                    <a:pos x="154" y="70"/>
                  </a:cxn>
                </a:cxnLst>
                <a:rect l="0" t="0" r="r" b="b"/>
                <a:pathLst>
                  <a:path w="176" h="98">
                    <a:moveTo>
                      <a:pt x="154" y="70"/>
                    </a:moveTo>
                    <a:lnTo>
                      <a:pt x="154" y="70"/>
                    </a:lnTo>
                    <a:lnTo>
                      <a:pt x="144" y="58"/>
                    </a:lnTo>
                    <a:lnTo>
                      <a:pt x="144" y="54"/>
                    </a:lnTo>
                    <a:lnTo>
                      <a:pt x="144" y="52"/>
                    </a:lnTo>
                    <a:lnTo>
                      <a:pt x="146" y="50"/>
                    </a:lnTo>
                    <a:lnTo>
                      <a:pt x="148" y="50"/>
                    </a:lnTo>
                    <a:lnTo>
                      <a:pt x="152" y="52"/>
                    </a:lnTo>
                    <a:lnTo>
                      <a:pt x="152" y="52"/>
                    </a:lnTo>
                    <a:lnTo>
                      <a:pt x="156" y="54"/>
                    </a:lnTo>
                    <a:lnTo>
                      <a:pt x="160" y="54"/>
                    </a:lnTo>
                    <a:lnTo>
                      <a:pt x="168" y="52"/>
                    </a:lnTo>
                    <a:lnTo>
                      <a:pt x="168" y="52"/>
                    </a:lnTo>
                    <a:lnTo>
                      <a:pt x="174" y="50"/>
                    </a:lnTo>
                    <a:lnTo>
                      <a:pt x="176" y="46"/>
                    </a:lnTo>
                    <a:lnTo>
                      <a:pt x="174" y="44"/>
                    </a:lnTo>
                    <a:lnTo>
                      <a:pt x="172" y="42"/>
                    </a:lnTo>
                    <a:lnTo>
                      <a:pt x="172" y="42"/>
                    </a:lnTo>
                    <a:lnTo>
                      <a:pt x="168" y="40"/>
                    </a:lnTo>
                    <a:lnTo>
                      <a:pt x="166" y="40"/>
                    </a:lnTo>
                    <a:lnTo>
                      <a:pt x="162" y="36"/>
                    </a:lnTo>
                    <a:lnTo>
                      <a:pt x="162" y="36"/>
                    </a:lnTo>
                    <a:lnTo>
                      <a:pt x="158" y="36"/>
                    </a:lnTo>
                    <a:lnTo>
                      <a:pt x="154" y="36"/>
                    </a:lnTo>
                    <a:lnTo>
                      <a:pt x="154" y="36"/>
                    </a:lnTo>
                    <a:lnTo>
                      <a:pt x="150" y="34"/>
                    </a:lnTo>
                    <a:lnTo>
                      <a:pt x="152" y="34"/>
                    </a:lnTo>
                    <a:lnTo>
                      <a:pt x="152" y="32"/>
                    </a:lnTo>
                    <a:lnTo>
                      <a:pt x="148" y="30"/>
                    </a:lnTo>
                    <a:lnTo>
                      <a:pt x="148" y="30"/>
                    </a:lnTo>
                    <a:lnTo>
                      <a:pt x="144" y="30"/>
                    </a:lnTo>
                    <a:lnTo>
                      <a:pt x="140" y="30"/>
                    </a:lnTo>
                    <a:lnTo>
                      <a:pt x="140" y="30"/>
                    </a:lnTo>
                    <a:lnTo>
                      <a:pt x="126" y="24"/>
                    </a:lnTo>
                    <a:lnTo>
                      <a:pt x="124" y="22"/>
                    </a:lnTo>
                    <a:lnTo>
                      <a:pt x="124" y="22"/>
                    </a:lnTo>
                    <a:lnTo>
                      <a:pt x="124" y="22"/>
                    </a:lnTo>
                    <a:lnTo>
                      <a:pt x="124" y="18"/>
                    </a:lnTo>
                    <a:lnTo>
                      <a:pt x="120" y="16"/>
                    </a:lnTo>
                    <a:lnTo>
                      <a:pt x="120" y="16"/>
                    </a:lnTo>
                    <a:lnTo>
                      <a:pt x="116" y="12"/>
                    </a:lnTo>
                    <a:lnTo>
                      <a:pt x="116" y="10"/>
                    </a:lnTo>
                    <a:lnTo>
                      <a:pt x="118" y="8"/>
                    </a:lnTo>
                    <a:lnTo>
                      <a:pt x="118" y="6"/>
                    </a:lnTo>
                    <a:lnTo>
                      <a:pt x="114" y="4"/>
                    </a:lnTo>
                    <a:lnTo>
                      <a:pt x="114" y="4"/>
                    </a:lnTo>
                    <a:lnTo>
                      <a:pt x="110" y="2"/>
                    </a:lnTo>
                    <a:lnTo>
                      <a:pt x="106" y="0"/>
                    </a:lnTo>
                    <a:lnTo>
                      <a:pt x="104" y="0"/>
                    </a:lnTo>
                    <a:lnTo>
                      <a:pt x="104" y="0"/>
                    </a:lnTo>
                    <a:lnTo>
                      <a:pt x="96" y="6"/>
                    </a:lnTo>
                    <a:lnTo>
                      <a:pt x="92" y="8"/>
                    </a:lnTo>
                    <a:lnTo>
                      <a:pt x="92" y="8"/>
                    </a:lnTo>
                    <a:lnTo>
                      <a:pt x="90" y="6"/>
                    </a:lnTo>
                    <a:lnTo>
                      <a:pt x="90" y="6"/>
                    </a:lnTo>
                    <a:lnTo>
                      <a:pt x="90" y="6"/>
                    </a:lnTo>
                    <a:lnTo>
                      <a:pt x="88" y="4"/>
                    </a:lnTo>
                    <a:lnTo>
                      <a:pt x="80" y="4"/>
                    </a:lnTo>
                    <a:lnTo>
                      <a:pt x="72" y="4"/>
                    </a:lnTo>
                    <a:lnTo>
                      <a:pt x="68" y="2"/>
                    </a:lnTo>
                    <a:lnTo>
                      <a:pt x="68" y="2"/>
                    </a:lnTo>
                    <a:lnTo>
                      <a:pt x="66" y="4"/>
                    </a:lnTo>
                    <a:lnTo>
                      <a:pt x="66" y="6"/>
                    </a:lnTo>
                    <a:lnTo>
                      <a:pt x="68" y="10"/>
                    </a:lnTo>
                    <a:lnTo>
                      <a:pt x="70" y="14"/>
                    </a:lnTo>
                    <a:lnTo>
                      <a:pt x="68" y="14"/>
                    </a:lnTo>
                    <a:lnTo>
                      <a:pt x="64" y="14"/>
                    </a:lnTo>
                    <a:lnTo>
                      <a:pt x="64" y="14"/>
                    </a:lnTo>
                    <a:lnTo>
                      <a:pt x="58" y="16"/>
                    </a:lnTo>
                    <a:lnTo>
                      <a:pt x="56" y="18"/>
                    </a:lnTo>
                    <a:lnTo>
                      <a:pt x="56" y="20"/>
                    </a:lnTo>
                    <a:lnTo>
                      <a:pt x="52" y="22"/>
                    </a:lnTo>
                    <a:lnTo>
                      <a:pt x="52" y="22"/>
                    </a:lnTo>
                    <a:lnTo>
                      <a:pt x="50" y="26"/>
                    </a:lnTo>
                    <a:lnTo>
                      <a:pt x="50" y="28"/>
                    </a:lnTo>
                    <a:lnTo>
                      <a:pt x="52" y="28"/>
                    </a:lnTo>
                    <a:lnTo>
                      <a:pt x="52" y="32"/>
                    </a:lnTo>
                    <a:lnTo>
                      <a:pt x="52" y="32"/>
                    </a:lnTo>
                    <a:lnTo>
                      <a:pt x="50" y="34"/>
                    </a:lnTo>
                    <a:lnTo>
                      <a:pt x="46" y="34"/>
                    </a:lnTo>
                    <a:lnTo>
                      <a:pt x="42" y="34"/>
                    </a:lnTo>
                    <a:lnTo>
                      <a:pt x="40" y="36"/>
                    </a:lnTo>
                    <a:lnTo>
                      <a:pt x="40" y="36"/>
                    </a:lnTo>
                    <a:lnTo>
                      <a:pt x="36" y="38"/>
                    </a:lnTo>
                    <a:lnTo>
                      <a:pt x="34" y="38"/>
                    </a:lnTo>
                    <a:lnTo>
                      <a:pt x="32" y="40"/>
                    </a:lnTo>
                    <a:lnTo>
                      <a:pt x="30" y="44"/>
                    </a:lnTo>
                    <a:lnTo>
                      <a:pt x="30" y="44"/>
                    </a:lnTo>
                    <a:lnTo>
                      <a:pt x="30" y="48"/>
                    </a:lnTo>
                    <a:lnTo>
                      <a:pt x="30" y="50"/>
                    </a:lnTo>
                    <a:lnTo>
                      <a:pt x="32" y="52"/>
                    </a:lnTo>
                    <a:lnTo>
                      <a:pt x="32" y="54"/>
                    </a:lnTo>
                    <a:lnTo>
                      <a:pt x="32" y="54"/>
                    </a:lnTo>
                    <a:lnTo>
                      <a:pt x="30" y="54"/>
                    </a:lnTo>
                    <a:lnTo>
                      <a:pt x="28" y="54"/>
                    </a:lnTo>
                    <a:lnTo>
                      <a:pt x="26" y="54"/>
                    </a:lnTo>
                    <a:lnTo>
                      <a:pt x="22" y="54"/>
                    </a:lnTo>
                    <a:lnTo>
                      <a:pt x="22" y="54"/>
                    </a:lnTo>
                    <a:lnTo>
                      <a:pt x="16" y="56"/>
                    </a:lnTo>
                    <a:lnTo>
                      <a:pt x="12" y="56"/>
                    </a:lnTo>
                    <a:lnTo>
                      <a:pt x="8" y="54"/>
                    </a:lnTo>
                    <a:lnTo>
                      <a:pt x="0" y="52"/>
                    </a:lnTo>
                    <a:lnTo>
                      <a:pt x="0" y="52"/>
                    </a:lnTo>
                    <a:lnTo>
                      <a:pt x="2" y="56"/>
                    </a:lnTo>
                    <a:lnTo>
                      <a:pt x="4" y="62"/>
                    </a:lnTo>
                    <a:lnTo>
                      <a:pt x="4" y="62"/>
                    </a:lnTo>
                    <a:lnTo>
                      <a:pt x="8" y="64"/>
                    </a:lnTo>
                    <a:lnTo>
                      <a:pt x="10" y="68"/>
                    </a:lnTo>
                    <a:lnTo>
                      <a:pt x="10" y="72"/>
                    </a:lnTo>
                    <a:lnTo>
                      <a:pt x="4" y="76"/>
                    </a:lnTo>
                    <a:lnTo>
                      <a:pt x="4" y="76"/>
                    </a:lnTo>
                    <a:lnTo>
                      <a:pt x="0" y="78"/>
                    </a:lnTo>
                    <a:lnTo>
                      <a:pt x="0" y="82"/>
                    </a:lnTo>
                    <a:lnTo>
                      <a:pt x="4" y="86"/>
                    </a:lnTo>
                    <a:lnTo>
                      <a:pt x="6" y="96"/>
                    </a:lnTo>
                    <a:lnTo>
                      <a:pt x="6" y="96"/>
                    </a:lnTo>
                    <a:lnTo>
                      <a:pt x="12" y="92"/>
                    </a:lnTo>
                    <a:lnTo>
                      <a:pt x="14" y="92"/>
                    </a:lnTo>
                    <a:lnTo>
                      <a:pt x="16" y="94"/>
                    </a:lnTo>
                    <a:lnTo>
                      <a:pt x="26" y="90"/>
                    </a:lnTo>
                    <a:lnTo>
                      <a:pt x="26" y="90"/>
                    </a:lnTo>
                    <a:lnTo>
                      <a:pt x="36" y="88"/>
                    </a:lnTo>
                    <a:lnTo>
                      <a:pt x="44" y="88"/>
                    </a:lnTo>
                    <a:lnTo>
                      <a:pt x="58" y="92"/>
                    </a:lnTo>
                    <a:lnTo>
                      <a:pt x="70" y="96"/>
                    </a:lnTo>
                    <a:lnTo>
                      <a:pt x="76" y="98"/>
                    </a:lnTo>
                    <a:lnTo>
                      <a:pt x="84" y="96"/>
                    </a:lnTo>
                    <a:lnTo>
                      <a:pt x="84" y="96"/>
                    </a:lnTo>
                    <a:lnTo>
                      <a:pt x="92" y="92"/>
                    </a:lnTo>
                    <a:lnTo>
                      <a:pt x="94" y="94"/>
                    </a:lnTo>
                    <a:lnTo>
                      <a:pt x="94" y="94"/>
                    </a:lnTo>
                    <a:lnTo>
                      <a:pt x="96" y="96"/>
                    </a:lnTo>
                    <a:lnTo>
                      <a:pt x="100" y="96"/>
                    </a:lnTo>
                    <a:lnTo>
                      <a:pt x="100" y="96"/>
                    </a:lnTo>
                    <a:lnTo>
                      <a:pt x="106" y="94"/>
                    </a:lnTo>
                    <a:lnTo>
                      <a:pt x="106" y="94"/>
                    </a:lnTo>
                    <a:lnTo>
                      <a:pt x="108" y="96"/>
                    </a:lnTo>
                    <a:lnTo>
                      <a:pt x="112" y="92"/>
                    </a:lnTo>
                    <a:lnTo>
                      <a:pt x="112" y="92"/>
                    </a:lnTo>
                    <a:lnTo>
                      <a:pt x="116" y="88"/>
                    </a:lnTo>
                    <a:lnTo>
                      <a:pt x="118" y="88"/>
                    </a:lnTo>
                    <a:lnTo>
                      <a:pt x="120" y="90"/>
                    </a:lnTo>
                    <a:lnTo>
                      <a:pt x="126" y="90"/>
                    </a:lnTo>
                    <a:lnTo>
                      <a:pt x="126" y="90"/>
                    </a:lnTo>
                    <a:lnTo>
                      <a:pt x="132" y="90"/>
                    </a:lnTo>
                    <a:lnTo>
                      <a:pt x="138" y="92"/>
                    </a:lnTo>
                    <a:lnTo>
                      <a:pt x="142" y="92"/>
                    </a:lnTo>
                    <a:lnTo>
                      <a:pt x="144" y="90"/>
                    </a:lnTo>
                    <a:lnTo>
                      <a:pt x="144" y="88"/>
                    </a:lnTo>
                    <a:lnTo>
                      <a:pt x="144" y="88"/>
                    </a:lnTo>
                    <a:lnTo>
                      <a:pt x="142" y="82"/>
                    </a:lnTo>
                    <a:lnTo>
                      <a:pt x="140" y="76"/>
                    </a:lnTo>
                    <a:lnTo>
                      <a:pt x="140" y="72"/>
                    </a:lnTo>
                    <a:lnTo>
                      <a:pt x="142" y="70"/>
                    </a:lnTo>
                    <a:lnTo>
                      <a:pt x="146" y="70"/>
                    </a:lnTo>
                    <a:lnTo>
                      <a:pt x="154" y="70"/>
                    </a:lnTo>
                    <a:lnTo>
                      <a:pt x="154" y="7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0" name="Freeform 237">
                <a:extLst>
                  <a:ext uri="{FF2B5EF4-FFF2-40B4-BE49-F238E27FC236}">
                    <a16:creationId xmlns:a16="http://schemas.microsoft.com/office/drawing/2014/main" id="{1C30EA3C-3659-47F1-B0C1-3BE56E3D99AC}"/>
                  </a:ext>
                </a:extLst>
              </p:cNvPr>
              <p:cNvSpPr>
                <a:spLocks/>
              </p:cNvSpPr>
              <p:nvPr/>
            </p:nvSpPr>
            <p:spPr bwMode="auto">
              <a:xfrm>
                <a:off x="5086265" y="1052528"/>
                <a:ext cx="221583" cy="87440"/>
              </a:xfrm>
              <a:custGeom>
                <a:avLst/>
                <a:gdLst/>
                <a:ahLst/>
                <a:cxnLst>
                  <a:cxn ang="0">
                    <a:pos x="0" y="2"/>
                  </a:cxn>
                  <a:cxn ang="0">
                    <a:pos x="10" y="6"/>
                  </a:cxn>
                  <a:cxn ang="0">
                    <a:pos x="28" y="16"/>
                  </a:cxn>
                  <a:cxn ang="0">
                    <a:pos x="36" y="20"/>
                  </a:cxn>
                  <a:cxn ang="0">
                    <a:pos x="44" y="22"/>
                  </a:cxn>
                  <a:cxn ang="0">
                    <a:pos x="46" y="26"/>
                  </a:cxn>
                  <a:cxn ang="0">
                    <a:pos x="50" y="30"/>
                  </a:cxn>
                  <a:cxn ang="0">
                    <a:pos x="54" y="38"/>
                  </a:cxn>
                  <a:cxn ang="0">
                    <a:pos x="54" y="48"/>
                  </a:cxn>
                  <a:cxn ang="0">
                    <a:pos x="62" y="48"/>
                  </a:cxn>
                  <a:cxn ang="0">
                    <a:pos x="78" y="52"/>
                  </a:cxn>
                  <a:cxn ang="0">
                    <a:pos x="88" y="50"/>
                  </a:cxn>
                  <a:cxn ang="0">
                    <a:pos x="92" y="50"/>
                  </a:cxn>
                  <a:cxn ang="0">
                    <a:pos x="90" y="56"/>
                  </a:cxn>
                  <a:cxn ang="0">
                    <a:pos x="94" y="60"/>
                  </a:cxn>
                  <a:cxn ang="0">
                    <a:pos x="100" y="60"/>
                  </a:cxn>
                  <a:cxn ang="0">
                    <a:pos x="128" y="58"/>
                  </a:cxn>
                  <a:cxn ang="0">
                    <a:pos x="138" y="58"/>
                  </a:cxn>
                  <a:cxn ang="0">
                    <a:pos x="148" y="60"/>
                  </a:cxn>
                  <a:cxn ang="0">
                    <a:pos x="154" y="60"/>
                  </a:cxn>
                  <a:cxn ang="0">
                    <a:pos x="152" y="54"/>
                  </a:cxn>
                  <a:cxn ang="0">
                    <a:pos x="150" y="46"/>
                  </a:cxn>
                  <a:cxn ang="0">
                    <a:pos x="128" y="32"/>
                  </a:cxn>
                  <a:cxn ang="0">
                    <a:pos x="116" y="24"/>
                  </a:cxn>
                  <a:cxn ang="0">
                    <a:pos x="108" y="22"/>
                  </a:cxn>
                  <a:cxn ang="0">
                    <a:pos x="94" y="24"/>
                  </a:cxn>
                  <a:cxn ang="0">
                    <a:pos x="78" y="18"/>
                  </a:cxn>
                  <a:cxn ang="0">
                    <a:pos x="72" y="14"/>
                  </a:cxn>
                  <a:cxn ang="0">
                    <a:pos x="54" y="10"/>
                  </a:cxn>
                  <a:cxn ang="0">
                    <a:pos x="24" y="4"/>
                  </a:cxn>
                  <a:cxn ang="0">
                    <a:pos x="14" y="0"/>
                  </a:cxn>
                  <a:cxn ang="0">
                    <a:pos x="2" y="2"/>
                  </a:cxn>
                  <a:cxn ang="0">
                    <a:pos x="0" y="2"/>
                  </a:cxn>
                </a:cxnLst>
                <a:rect l="0" t="0" r="r" b="b"/>
                <a:pathLst>
                  <a:path w="154" h="60">
                    <a:moveTo>
                      <a:pt x="0" y="2"/>
                    </a:moveTo>
                    <a:lnTo>
                      <a:pt x="0" y="2"/>
                    </a:lnTo>
                    <a:lnTo>
                      <a:pt x="6" y="6"/>
                    </a:lnTo>
                    <a:lnTo>
                      <a:pt x="10" y="6"/>
                    </a:lnTo>
                    <a:lnTo>
                      <a:pt x="16" y="8"/>
                    </a:lnTo>
                    <a:lnTo>
                      <a:pt x="28" y="16"/>
                    </a:lnTo>
                    <a:lnTo>
                      <a:pt x="28" y="16"/>
                    </a:lnTo>
                    <a:lnTo>
                      <a:pt x="36" y="20"/>
                    </a:lnTo>
                    <a:lnTo>
                      <a:pt x="40" y="20"/>
                    </a:lnTo>
                    <a:lnTo>
                      <a:pt x="44" y="22"/>
                    </a:lnTo>
                    <a:lnTo>
                      <a:pt x="46" y="26"/>
                    </a:lnTo>
                    <a:lnTo>
                      <a:pt x="46" y="26"/>
                    </a:lnTo>
                    <a:lnTo>
                      <a:pt x="48" y="28"/>
                    </a:lnTo>
                    <a:lnTo>
                      <a:pt x="50" y="30"/>
                    </a:lnTo>
                    <a:lnTo>
                      <a:pt x="52" y="32"/>
                    </a:lnTo>
                    <a:lnTo>
                      <a:pt x="54" y="38"/>
                    </a:lnTo>
                    <a:lnTo>
                      <a:pt x="54" y="38"/>
                    </a:lnTo>
                    <a:lnTo>
                      <a:pt x="54" y="48"/>
                    </a:lnTo>
                    <a:lnTo>
                      <a:pt x="54" y="48"/>
                    </a:lnTo>
                    <a:lnTo>
                      <a:pt x="62" y="48"/>
                    </a:lnTo>
                    <a:lnTo>
                      <a:pt x="68" y="50"/>
                    </a:lnTo>
                    <a:lnTo>
                      <a:pt x="78" y="52"/>
                    </a:lnTo>
                    <a:lnTo>
                      <a:pt x="88" y="50"/>
                    </a:lnTo>
                    <a:lnTo>
                      <a:pt x="88" y="50"/>
                    </a:lnTo>
                    <a:lnTo>
                      <a:pt x="92" y="48"/>
                    </a:lnTo>
                    <a:lnTo>
                      <a:pt x="92" y="50"/>
                    </a:lnTo>
                    <a:lnTo>
                      <a:pt x="92" y="52"/>
                    </a:lnTo>
                    <a:lnTo>
                      <a:pt x="90" y="56"/>
                    </a:lnTo>
                    <a:lnTo>
                      <a:pt x="92" y="58"/>
                    </a:lnTo>
                    <a:lnTo>
                      <a:pt x="94" y="60"/>
                    </a:lnTo>
                    <a:lnTo>
                      <a:pt x="100" y="60"/>
                    </a:lnTo>
                    <a:lnTo>
                      <a:pt x="100" y="60"/>
                    </a:lnTo>
                    <a:lnTo>
                      <a:pt x="118" y="60"/>
                    </a:lnTo>
                    <a:lnTo>
                      <a:pt x="128" y="58"/>
                    </a:lnTo>
                    <a:lnTo>
                      <a:pt x="128" y="58"/>
                    </a:lnTo>
                    <a:lnTo>
                      <a:pt x="138" y="58"/>
                    </a:lnTo>
                    <a:lnTo>
                      <a:pt x="144" y="58"/>
                    </a:lnTo>
                    <a:lnTo>
                      <a:pt x="148" y="60"/>
                    </a:lnTo>
                    <a:lnTo>
                      <a:pt x="154" y="60"/>
                    </a:lnTo>
                    <a:lnTo>
                      <a:pt x="154" y="60"/>
                    </a:lnTo>
                    <a:lnTo>
                      <a:pt x="154" y="58"/>
                    </a:lnTo>
                    <a:lnTo>
                      <a:pt x="152" y="54"/>
                    </a:lnTo>
                    <a:lnTo>
                      <a:pt x="150" y="46"/>
                    </a:lnTo>
                    <a:lnTo>
                      <a:pt x="150" y="46"/>
                    </a:lnTo>
                    <a:lnTo>
                      <a:pt x="134" y="38"/>
                    </a:lnTo>
                    <a:lnTo>
                      <a:pt x="128" y="32"/>
                    </a:lnTo>
                    <a:lnTo>
                      <a:pt x="124" y="28"/>
                    </a:lnTo>
                    <a:lnTo>
                      <a:pt x="116" y="24"/>
                    </a:lnTo>
                    <a:lnTo>
                      <a:pt x="116" y="24"/>
                    </a:lnTo>
                    <a:lnTo>
                      <a:pt x="108" y="22"/>
                    </a:lnTo>
                    <a:lnTo>
                      <a:pt x="102" y="22"/>
                    </a:lnTo>
                    <a:lnTo>
                      <a:pt x="94" y="24"/>
                    </a:lnTo>
                    <a:lnTo>
                      <a:pt x="88" y="24"/>
                    </a:lnTo>
                    <a:lnTo>
                      <a:pt x="78" y="18"/>
                    </a:lnTo>
                    <a:lnTo>
                      <a:pt x="78" y="18"/>
                    </a:lnTo>
                    <a:lnTo>
                      <a:pt x="72" y="14"/>
                    </a:lnTo>
                    <a:lnTo>
                      <a:pt x="66" y="12"/>
                    </a:lnTo>
                    <a:lnTo>
                      <a:pt x="54" y="10"/>
                    </a:lnTo>
                    <a:lnTo>
                      <a:pt x="40" y="8"/>
                    </a:lnTo>
                    <a:lnTo>
                      <a:pt x="24" y="4"/>
                    </a:lnTo>
                    <a:lnTo>
                      <a:pt x="24" y="4"/>
                    </a:lnTo>
                    <a:lnTo>
                      <a:pt x="14" y="0"/>
                    </a:lnTo>
                    <a:lnTo>
                      <a:pt x="6" y="0"/>
                    </a:lnTo>
                    <a:lnTo>
                      <a:pt x="2" y="2"/>
                    </a:lnTo>
                    <a:lnTo>
                      <a:pt x="0" y="2"/>
                    </a:lnTo>
                    <a:lnTo>
                      <a:pt x="0"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1" name="Freeform 241">
                <a:extLst>
                  <a:ext uri="{FF2B5EF4-FFF2-40B4-BE49-F238E27FC236}">
                    <a16:creationId xmlns:a16="http://schemas.microsoft.com/office/drawing/2014/main" id="{2A94D7FB-949E-4829-B72C-F13B285BA6F0}"/>
                  </a:ext>
                </a:extLst>
              </p:cNvPr>
              <p:cNvSpPr>
                <a:spLocks/>
              </p:cNvSpPr>
              <p:nvPr/>
            </p:nvSpPr>
            <p:spPr bwMode="auto">
              <a:xfrm>
                <a:off x="5028709" y="1355650"/>
                <a:ext cx="51799" cy="49548"/>
              </a:xfrm>
              <a:custGeom>
                <a:avLst/>
                <a:gdLst/>
                <a:ahLst/>
                <a:cxnLst>
                  <a:cxn ang="0">
                    <a:pos x="14" y="4"/>
                  </a:cxn>
                  <a:cxn ang="0">
                    <a:pos x="14" y="4"/>
                  </a:cxn>
                  <a:cxn ang="0">
                    <a:pos x="12" y="8"/>
                  </a:cxn>
                  <a:cxn ang="0">
                    <a:pos x="10" y="10"/>
                  </a:cxn>
                  <a:cxn ang="0">
                    <a:pos x="8" y="12"/>
                  </a:cxn>
                  <a:cxn ang="0">
                    <a:pos x="6" y="16"/>
                  </a:cxn>
                  <a:cxn ang="0">
                    <a:pos x="6" y="16"/>
                  </a:cxn>
                  <a:cxn ang="0">
                    <a:pos x="4" y="22"/>
                  </a:cxn>
                  <a:cxn ang="0">
                    <a:pos x="2" y="24"/>
                  </a:cxn>
                  <a:cxn ang="0">
                    <a:pos x="0" y="28"/>
                  </a:cxn>
                  <a:cxn ang="0">
                    <a:pos x="0" y="34"/>
                  </a:cxn>
                  <a:cxn ang="0">
                    <a:pos x="18" y="34"/>
                  </a:cxn>
                  <a:cxn ang="0">
                    <a:pos x="18" y="34"/>
                  </a:cxn>
                  <a:cxn ang="0">
                    <a:pos x="22" y="30"/>
                  </a:cxn>
                  <a:cxn ang="0">
                    <a:pos x="22" y="28"/>
                  </a:cxn>
                  <a:cxn ang="0">
                    <a:pos x="20" y="26"/>
                  </a:cxn>
                  <a:cxn ang="0">
                    <a:pos x="22" y="24"/>
                  </a:cxn>
                  <a:cxn ang="0">
                    <a:pos x="22" y="24"/>
                  </a:cxn>
                  <a:cxn ang="0">
                    <a:pos x="26" y="22"/>
                  </a:cxn>
                  <a:cxn ang="0">
                    <a:pos x="28" y="22"/>
                  </a:cxn>
                  <a:cxn ang="0">
                    <a:pos x="30" y="22"/>
                  </a:cxn>
                  <a:cxn ang="0">
                    <a:pos x="32" y="22"/>
                  </a:cxn>
                  <a:cxn ang="0">
                    <a:pos x="32" y="22"/>
                  </a:cxn>
                  <a:cxn ang="0">
                    <a:pos x="34" y="20"/>
                  </a:cxn>
                  <a:cxn ang="0">
                    <a:pos x="32" y="18"/>
                  </a:cxn>
                  <a:cxn ang="0">
                    <a:pos x="32" y="16"/>
                  </a:cxn>
                  <a:cxn ang="0">
                    <a:pos x="34" y="14"/>
                  </a:cxn>
                  <a:cxn ang="0">
                    <a:pos x="34" y="14"/>
                  </a:cxn>
                  <a:cxn ang="0">
                    <a:pos x="36" y="12"/>
                  </a:cxn>
                  <a:cxn ang="0">
                    <a:pos x="36" y="10"/>
                  </a:cxn>
                  <a:cxn ang="0">
                    <a:pos x="34" y="6"/>
                  </a:cxn>
                  <a:cxn ang="0">
                    <a:pos x="30" y="2"/>
                  </a:cxn>
                  <a:cxn ang="0">
                    <a:pos x="26" y="0"/>
                  </a:cxn>
                  <a:cxn ang="0">
                    <a:pos x="26" y="0"/>
                  </a:cxn>
                  <a:cxn ang="0">
                    <a:pos x="20" y="0"/>
                  </a:cxn>
                  <a:cxn ang="0">
                    <a:pos x="14" y="4"/>
                  </a:cxn>
                  <a:cxn ang="0">
                    <a:pos x="14" y="4"/>
                  </a:cxn>
                </a:cxnLst>
                <a:rect l="0" t="0" r="r" b="b"/>
                <a:pathLst>
                  <a:path w="36" h="34">
                    <a:moveTo>
                      <a:pt x="14" y="4"/>
                    </a:moveTo>
                    <a:lnTo>
                      <a:pt x="14" y="4"/>
                    </a:lnTo>
                    <a:lnTo>
                      <a:pt x="12" y="8"/>
                    </a:lnTo>
                    <a:lnTo>
                      <a:pt x="10" y="10"/>
                    </a:lnTo>
                    <a:lnTo>
                      <a:pt x="8" y="12"/>
                    </a:lnTo>
                    <a:lnTo>
                      <a:pt x="6" y="16"/>
                    </a:lnTo>
                    <a:lnTo>
                      <a:pt x="6" y="16"/>
                    </a:lnTo>
                    <a:lnTo>
                      <a:pt x="4" y="22"/>
                    </a:lnTo>
                    <a:lnTo>
                      <a:pt x="2" y="24"/>
                    </a:lnTo>
                    <a:lnTo>
                      <a:pt x="0" y="28"/>
                    </a:lnTo>
                    <a:lnTo>
                      <a:pt x="0" y="34"/>
                    </a:lnTo>
                    <a:lnTo>
                      <a:pt x="18" y="34"/>
                    </a:lnTo>
                    <a:lnTo>
                      <a:pt x="18" y="34"/>
                    </a:lnTo>
                    <a:lnTo>
                      <a:pt x="22" y="30"/>
                    </a:lnTo>
                    <a:lnTo>
                      <a:pt x="22" y="28"/>
                    </a:lnTo>
                    <a:lnTo>
                      <a:pt x="20" y="26"/>
                    </a:lnTo>
                    <a:lnTo>
                      <a:pt x="22" y="24"/>
                    </a:lnTo>
                    <a:lnTo>
                      <a:pt x="22" y="24"/>
                    </a:lnTo>
                    <a:lnTo>
                      <a:pt x="26" y="22"/>
                    </a:lnTo>
                    <a:lnTo>
                      <a:pt x="28" y="22"/>
                    </a:lnTo>
                    <a:lnTo>
                      <a:pt x="30" y="22"/>
                    </a:lnTo>
                    <a:lnTo>
                      <a:pt x="32" y="22"/>
                    </a:lnTo>
                    <a:lnTo>
                      <a:pt x="32" y="22"/>
                    </a:lnTo>
                    <a:lnTo>
                      <a:pt x="34" y="20"/>
                    </a:lnTo>
                    <a:lnTo>
                      <a:pt x="32" y="18"/>
                    </a:lnTo>
                    <a:lnTo>
                      <a:pt x="32" y="16"/>
                    </a:lnTo>
                    <a:lnTo>
                      <a:pt x="34" y="14"/>
                    </a:lnTo>
                    <a:lnTo>
                      <a:pt x="34" y="14"/>
                    </a:lnTo>
                    <a:lnTo>
                      <a:pt x="36" y="12"/>
                    </a:lnTo>
                    <a:lnTo>
                      <a:pt x="36" y="10"/>
                    </a:lnTo>
                    <a:lnTo>
                      <a:pt x="34" y="6"/>
                    </a:lnTo>
                    <a:lnTo>
                      <a:pt x="30" y="2"/>
                    </a:lnTo>
                    <a:lnTo>
                      <a:pt x="26" y="0"/>
                    </a:lnTo>
                    <a:lnTo>
                      <a:pt x="26" y="0"/>
                    </a:lnTo>
                    <a:lnTo>
                      <a:pt x="20" y="0"/>
                    </a:lnTo>
                    <a:lnTo>
                      <a:pt x="14" y="4"/>
                    </a:lnTo>
                    <a:lnTo>
                      <a:pt x="14" y="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2" name="Freeform 242">
                <a:extLst>
                  <a:ext uri="{FF2B5EF4-FFF2-40B4-BE49-F238E27FC236}">
                    <a16:creationId xmlns:a16="http://schemas.microsoft.com/office/drawing/2014/main" id="{0A59553D-5DFB-4E44-85F6-DF567827FDF4}"/>
                  </a:ext>
                </a:extLst>
              </p:cNvPr>
              <p:cNvSpPr>
                <a:spLocks/>
              </p:cNvSpPr>
              <p:nvPr/>
            </p:nvSpPr>
            <p:spPr bwMode="auto">
              <a:xfrm>
                <a:off x="4740938" y="1113735"/>
                <a:ext cx="86332" cy="61208"/>
              </a:xfrm>
              <a:custGeom>
                <a:avLst/>
                <a:gdLst/>
                <a:ahLst/>
                <a:cxnLst>
                  <a:cxn ang="0">
                    <a:pos x="0" y="28"/>
                  </a:cxn>
                  <a:cxn ang="0">
                    <a:pos x="2" y="28"/>
                  </a:cxn>
                  <a:cxn ang="0">
                    <a:pos x="6" y="30"/>
                  </a:cxn>
                  <a:cxn ang="0">
                    <a:pos x="8" y="36"/>
                  </a:cxn>
                  <a:cxn ang="0">
                    <a:pos x="10" y="36"/>
                  </a:cxn>
                  <a:cxn ang="0">
                    <a:pos x="20" y="30"/>
                  </a:cxn>
                  <a:cxn ang="0">
                    <a:pos x="24" y="30"/>
                  </a:cxn>
                  <a:cxn ang="0">
                    <a:pos x="24" y="32"/>
                  </a:cxn>
                  <a:cxn ang="0">
                    <a:pos x="22" y="32"/>
                  </a:cxn>
                  <a:cxn ang="0">
                    <a:pos x="12" y="40"/>
                  </a:cxn>
                  <a:cxn ang="0">
                    <a:pos x="10" y="42"/>
                  </a:cxn>
                  <a:cxn ang="0">
                    <a:pos x="18" y="40"/>
                  </a:cxn>
                  <a:cxn ang="0">
                    <a:pos x="30" y="32"/>
                  </a:cxn>
                  <a:cxn ang="0">
                    <a:pos x="32" y="30"/>
                  </a:cxn>
                  <a:cxn ang="0">
                    <a:pos x="34" y="28"/>
                  </a:cxn>
                  <a:cxn ang="0">
                    <a:pos x="34" y="26"/>
                  </a:cxn>
                  <a:cxn ang="0">
                    <a:pos x="38" y="24"/>
                  </a:cxn>
                  <a:cxn ang="0">
                    <a:pos x="42" y="20"/>
                  </a:cxn>
                  <a:cxn ang="0">
                    <a:pos x="44" y="22"/>
                  </a:cxn>
                  <a:cxn ang="0">
                    <a:pos x="48" y="24"/>
                  </a:cxn>
                  <a:cxn ang="0">
                    <a:pos x="50" y="22"/>
                  </a:cxn>
                  <a:cxn ang="0">
                    <a:pos x="56" y="22"/>
                  </a:cxn>
                  <a:cxn ang="0">
                    <a:pos x="60" y="18"/>
                  </a:cxn>
                  <a:cxn ang="0">
                    <a:pos x="60" y="18"/>
                  </a:cxn>
                  <a:cxn ang="0">
                    <a:pos x="52" y="14"/>
                  </a:cxn>
                  <a:cxn ang="0">
                    <a:pos x="42" y="8"/>
                  </a:cxn>
                  <a:cxn ang="0">
                    <a:pos x="36" y="2"/>
                  </a:cxn>
                  <a:cxn ang="0">
                    <a:pos x="18" y="0"/>
                  </a:cxn>
                  <a:cxn ang="0">
                    <a:pos x="16" y="0"/>
                  </a:cxn>
                  <a:cxn ang="0">
                    <a:pos x="8" y="4"/>
                  </a:cxn>
                  <a:cxn ang="0">
                    <a:pos x="4" y="4"/>
                  </a:cxn>
                  <a:cxn ang="0">
                    <a:pos x="2" y="8"/>
                  </a:cxn>
                  <a:cxn ang="0">
                    <a:pos x="6" y="10"/>
                  </a:cxn>
                  <a:cxn ang="0">
                    <a:pos x="6" y="12"/>
                  </a:cxn>
                  <a:cxn ang="0">
                    <a:pos x="4" y="16"/>
                  </a:cxn>
                  <a:cxn ang="0">
                    <a:pos x="0" y="18"/>
                  </a:cxn>
                  <a:cxn ang="0">
                    <a:pos x="2" y="22"/>
                  </a:cxn>
                  <a:cxn ang="0">
                    <a:pos x="0" y="28"/>
                  </a:cxn>
                </a:cxnLst>
                <a:rect l="0" t="0" r="r" b="b"/>
                <a:pathLst>
                  <a:path w="60" h="42">
                    <a:moveTo>
                      <a:pt x="0" y="28"/>
                    </a:moveTo>
                    <a:lnTo>
                      <a:pt x="0" y="28"/>
                    </a:lnTo>
                    <a:lnTo>
                      <a:pt x="0" y="28"/>
                    </a:lnTo>
                    <a:lnTo>
                      <a:pt x="2" y="28"/>
                    </a:lnTo>
                    <a:lnTo>
                      <a:pt x="6" y="30"/>
                    </a:lnTo>
                    <a:lnTo>
                      <a:pt x="6" y="30"/>
                    </a:lnTo>
                    <a:lnTo>
                      <a:pt x="6" y="34"/>
                    </a:lnTo>
                    <a:lnTo>
                      <a:pt x="8" y="36"/>
                    </a:lnTo>
                    <a:lnTo>
                      <a:pt x="10" y="36"/>
                    </a:lnTo>
                    <a:lnTo>
                      <a:pt x="10" y="36"/>
                    </a:lnTo>
                    <a:lnTo>
                      <a:pt x="14" y="34"/>
                    </a:lnTo>
                    <a:lnTo>
                      <a:pt x="20" y="30"/>
                    </a:lnTo>
                    <a:lnTo>
                      <a:pt x="20" y="30"/>
                    </a:lnTo>
                    <a:lnTo>
                      <a:pt x="24" y="30"/>
                    </a:lnTo>
                    <a:lnTo>
                      <a:pt x="24" y="30"/>
                    </a:lnTo>
                    <a:lnTo>
                      <a:pt x="24" y="32"/>
                    </a:lnTo>
                    <a:lnTo>
                      <a:pt x="22" y="32"/>
                    </a:lnTo>
                    <a:lnTo>
                      <a:pt x="22" y="32"/>
                    </a:lnTo>
                    <a:lnTo>
                      <a:pt x="16" y="34"/>
                    </a:lnTo>
                    <a:lnTo>
                      <a:pt x="12" y="40"/>
                    </a:lnTo>
                    <a:lnTo>
                      <a:pt x="12" y="40"/>
                    </a:lnTo>
                    <a:lnTo>
                      <a:pt x="10" y="42"/>
                    </a:lnTo>
                    <a:lnTo>
                      <a:pt x="12" y="42"/>
                    </a:lnTo>
                    <a:lnTo>
                      <a:pt x="18" y="40"/>
                    </a:lnTo>
                    <a:lnTo>
                      <a:pt x="18" y="40"/>
                    </a:lnTo>
                    <a:lnTo>
                      <a:pt x="30" y="32"/>
                    </a:lnTo>
                    <a:lnTo>
                      <a:pt x="30" y="32"/>
                    </a:lnTo>
                    <a:lnTo>
                      <a:pt x="32" y="30"/>
                    </a:lnTo>
                    <a:lnTo>
                      <a:pt x="32" y="28"/>
                    </a:lnTo>
                    <a:lnTo>
                      <a:pt x="34" y="28"/>
                    </a:lnTo>
                    <a:lnTo>
                      <a:pt x="34" y="26"/>
                    </a:lnTo>
                    <a:lnTo>
                      <a:pt x="34" y="26"/>
                    </a:lnTo>
                    <a:lnTo>
                      <a:pt x="36" y="26"/>
                    </a:lnTo>
                    <a:lnTo>
                      <a:pt x="38" y="24"/>
                    </a:lnTo>
                    <a:lnTo>
                      <a:pt x="38" y="22"/>
                    </a:lnTo>
                    <a:lnTo>
                      <a:pt x="42" y="20"/>
                    </a:lnTo>
                    <a:lnTo>
                      <a:pt x="42" y="20"/>
                    </a:lnTo>
                    <a:lnTo>
                      <a:pt x="44" y="22"/>
                    </a:lnTo>
                    <a:lnTo>
                      <a:pt x="46" y="22"/>
                    </a:lnTo>
                    <a:lnTo>
                      <a:pt x="48" y="24"/>
                    </a:lnTo>
                    <a:lnTo>
                      <a:pt x="50" y="22"/>
                    </a:lnTo>
                    <a:lnTo>
                      <a:pt x="50" y="22"/>
                    </a:lnTo>
                    <a:lnTo>
                      <a:pt x="52" y="22"/>
                    </a:lnTo>
                    <a:lnTo>
                      <a:pt x="56" y="22"/>
                    </a:lnTo>
                    <a:lnTo>
                      <a:pt x="58" y="22"/>
                    </a:lnTo>
                    <a:lnTo>
                      <a:pt x="60" y="18"/>
                    </a:lnTo>
                    <a:lnTo>
                      <a:pt x="60" y="18"/>
                    </a:lnTo>
                    <a:lnTo>
                      <a:pt x="60" y="18"/>
                    </a:lnTo>
                    <a:lnTo>
                      <a:pt x="58" y="18"/>
                    </a:lnTo>
                    <a:lnTo>
                      <a:pt x="52" y="14"/>
                    </a:lnTo>
                    <a:lnTo>
                      <a:pt x="52" y="14"/>
                    </a:lnTo>
                    <a:lnTo>
                      <a:pt x="42" y="8"/>
                    </a:lnTo>
                    <a:lnTo>
                      <a:pt x="36" y="2"/>
                    </a:lnTo>
                    <a:lnTo>
                      <a:pt x="36" y="2"/>
                    </a:lnTo>
                    <a:lnTo>
                      <a:pt x="26" y="2"/>
                    </a:lnTo>
                    <a:lnTo>
                      <a:pt x="18" y="0"/>
                    </a:lnTo>
                    <a:lnTo>
                      <a:pt x="18" y="0"/>
                    </a:lnTo>
                    <a:lnTo>
                      <a:pt x="16" y="0"/>
                    </a:lnTo>
                    <a:lnTo>
                      <a:pt x="12" y="0"/>
                    </a:lnTo>
                    <a:lnTo>
                      <a:pt x="8" y="4"/>
                    </a:lnTo>
                    <a:lnTo>
                      <a:pt x="8" y="4"/>
                    </a:lnTo>
                    <a:lnTo>
                      <a:pt x="4" y="4"/>
                    </a:lnTo>
                    <a:lnTo>
                      <a:pt x="2" y="8"/>
                    </a:lnTo>
                    <a:lnTo>
                      <a:pt x="2" y="8"/>
                    </a:lnTo>
                    <a:lnTo>
                      <a:pt x="6" y="10"/>
                    </a:lnTo>
                    <a:lnTo>
                      <a:pt x="6" y="10"/>
                    </a:lnTo>
                    <a:lnTo>
                      <a:pt x="6" y="12"/>
                    </a:lnTo>
                    <a:lnTo>
                      <a:pt x="6" y="12"/>
                    </a:lnTo>
                    <a:lnTo>
                      <a:pt x="4" y="14"/>
                    </a:lnTo>
                    <a:lnTo>
                      <a:pt x="4" y="16"/>
                    </a:lnTo>
                    <a:lnTo>
                      <a:pt x="2" y="16"/>
                    </a:lnTo>
                    <a:lnTo>
                      <a:pt x="0" y="18"/>
                    </a:lnTo>
                    <a:lnTo>
                      <a:pt x="0" y="18"/>
                    </a:lnTo>
                    <a:lnTo>
                      <a:pt x="2" y="22"/>
                    </a:lnTo>
                    <a:lnTo>
                      <a:pt x="2" y="24"/>
                    </a:lnTo>
                    <a:lnTo>
                      <a:pt x="0" y="28"/>
                    </a:lnTo>
                    <a:lnTo>
                      <a:pt x="0" y="2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3" name="Jordan">
                <a:extLst>
                  <a:ext uri="{FF2B5EF4-FFF2-40B4-BE49-F238E27FC236}">
                    <a16:creationId xmlns:a16="http://schemas.microsoft.com/office/drawing/2014/main" id="{2F22B63A-D510-4D06-93BF-A7E990AFF1BB}"/>
                  </a:ext>
                </a:extLst>
              </p:cNvPr>
              <p:cNvSpPr>
                <a:spLocks/>
              </p:cNvSpPr>
              <p:nvPr/>
            </p:nvSpPr>
            <p:spPr bwMode="auto">
              <a:xfrm>
                <a:off x="5028709" y="1390626"/>
                <a:ext cx="117987" cy="151560"/>
              </a:xfrm>
              <a:custGeom>
                <a:avLst/>
                <a:gdLst/>
                <a:ahLst/>
                <a:cxnLst>
                  <a:cxn ang="0">
                    <a:pos x="70" y="0"/>
                  </a:cxn>
                  <a:cxn ang="0">
                    <a:pos x="80" y="26"/>
                  </a:cxn>
                  <a:cxn ang="0">
                    <a:pos x="82" y="32"/>
                  </a:cxn>
                  <a:cxn ang="0">
                    <a:pos x="72" y="38"/>
                  </a:cxn>
                  <a:cxn ang="0">
                    <a:pos x="66" y="70"/>
                  </a:cxn>
                  <a:cxn ang="0">
                    <a:pos x="58" y="74"/>
                  </a:cxn>
                  <a:cxn ang="0">
                    <a:pos x="52" y="82"/>
                  </a:cxn>
                  <a:cxn ang="0">
                    <a:pos x="46" y="84"/>
                  </a:cxn>
                  <a:cxn ang="0">
                    <a:pos x="38" y="88"/>
                  </a:cxn>
                  <a:cxn ang="0">
                    <a:pos x="32" y="100"/>
                  </a:cxn>
                  <a:cxn ang="0">
                    <a:pos x="28" y="104"/>
                  </a:cxn>
                  <a:cxn ang="0">
                    <a:pos x="26" y="104"/>
                  </a:cxn>
                  <a:cxn ang="0">
                    <a:pos x="18" y="96"/>
                  </a:cxn>
                  <a:cxn ang="0">
                    <a:pos x="10" y="90"/>
                  </a:cxn>
                  <a:cxn ang="0">
                    <a:pos x="8" y="90"/>
                  </a:cxn>
                  <a:cxn ang="0">
                    <a:pos x="12" y="56"/>
                  </a:cxn>
                  <a:cxn ang="0">
                    <a:pos x="12" y="50"/>
                  </a:cxn>
                  <a:cxn ang="0">
                    <a:pos x="8" y="48"/>
                  </a:cxn>
                  <a:cxn ang="0">
                    <a:pos x="2" y="50"/>
                  </a:cxn>
                  <a:cxn ang="0">
                    <a:pos x="0" y="50"/>
                  </a:cxn>
                  <a:cxn ang="0">
                    <a:pos x="4" y="44"/>
                  </a:cxn>
                  <a:cxn ang="0">
                    <a:pos x="4" y="38"/>
                  </a:cxn>
                  <a:cxn ang="0">
                    <a:pos x="2" y="36"/>
                  </a:cxn>
                  <a:cxn ang="0">
                    <a:pos x="0" y="28"/>
                  </a:cxn>
                  <a:cxn ang="0">
                    <a:pos x="2" y="20"/>
                  </a:cxn>
                  <a:cxn ang="0">
                    <a:pos x="4" y="18"/>
                  </a:cxn>
                  <a:cxn ang="0">
                    <a:pos x="8" y="20"/>
                  </a:cxn>
                  <a:cxn ang="0">
                    <a:pos x="10" y="22"/>
                  </a:cxn>
                  <a:cxn ang="0">
                    <a:pos x="12" y="20"/>
                  </a:cxn>
                  <a:cxn ang="0">
                    <a:pos x="12" y="16"/>
                  </a:cxn>
                  <a:cxn ang="0">
                    <a:pos x="16" y="16"/>
                  </a:cxn>
                  <a:cxn ang="0">
                    <a:pos x="34" y="22"/>
                  </a:cxn>
                  <a:cxn ang="0">
                    <a:pos x="38" y="20"/>
                  </a:cxn>
                  <a:cxn ang="0">
                    <a:pos x="70" y="0"/>
                  </a:cxn>
                </a:cxnLst>
                <a:rect l="0" t="0" r="r" b="b"/>
                <a:pathLst>
                  <a:path w="82" h="104">
                    <a:moveTo>
                      <a:pt x="70" y="0"/>
                    </a:moveTo>
                    <a:lnTo>
                      <a:pt x="70" y="0"/>
                    </a:lnTo>
                    <a:lnTo>
                      <a:pt x="78" y="18"/>
                    </a:lnTo>
                    <a:lnTo>
                      <a:pt x="80" y="26"/>
                    </a:lnTo>
                    <a:lnTo>
                      <a:pt x="82" y="32"/>
                    </a:lnTo>
                    <a:lnTo>
                      <a:pt x="82" y="32"/>
                    </a:lnTo>
                    <a:lnTo>
                      <a:pt x="78" y="36"/>
                    </a:lnTo>
                    <a:lnTo>
                      <a:pt x="72" y="38"/>
                    </a:lnTo>
                    <a:lnTo>
                      <a:pt x="42" y="42"/>
                    </a:lnTo>
                    <a:lnTo>
                      <a:pt x="66" y="70"/>
                    </a:lnTo>
                    <a:lnTo>
                      <a:pt x="66" y="70"/>
                    </a:lnTo>
                    <a:lnTo>
                      <a:pt x="58" y="74"/>
                    </a:lnTo>
                    <a:lnTo>
                      <a:pt x="56" y="80"/>
                    </a:lnTo>
                    <a:lnTo>
                      <a:pt x="52" y="82"/>
                    </a:lnTo>
                    <a:lnTo>
                      <a:pt x="46" y="84"/>
                    </a:lnTo>
                    <a:lnTo>
                      <a:pt x="46" y="84"/>
                    </a:lnTo>
                    <a:lnTo>
                      <a:pt x="42" y="86"/>
                    </a:lnTo>
                    <a:lnTo>
                      <a:pt x="38" y="88"/>
                    </a:lnTo>
                    <a:lnTo>
                      <a:pt x="34" y="94"/>
                    </a:lnTo>
                    <a:lnTo>
                      <a:pt x="32" y="100"/>
                    </a:lnTo>
                    <a:lnTo>
                      <a:pt x="30" y="102"/>
                    </a:lnTo>
                    <a:lnTo>
                      <a:pt x="28" y="104"/>
                    </a:lnTo>
                    <a:lnTo>
                      <a:pt x="28" y="104"/>
                    </a:lnTo>
                    <a:lnTo>
                      <a:pt x="26" y="104"/>
                    </a:lnTo>
                    <a:lnTo>
                      <a:pt x="24" y="102"/>
                    </a:lnTo>
                    <a:lnTo>
                      <a:pt x="18" y="96"/>
                    </a:lnTo>
                    <a:lnTo>
                      <a:pt x="14" y="92"/>
                    </a:lnTo>
                    <a:lnTo>
                      <a:pt x="10" y="90"/>
                    </a:lnTo>
                    <a:lnTo>
                      <a:pt x="8" y="90"/>
                    </a:lnTo>
                    <a:lnTo>
                      <a:pt x="8" y="90"/>
                    </a:lnTo>
                    <a:lnTo>
                      <a:pt x="10" y="74"/>
                    </a:lnTo>
                    <a:lnTo>
                      <a:pt x="12" y="56"/>
                    </a:lnTo>
                    <a:lnTo>
                      <a:pt x="12" y="56"/>
                    </a:lnTo>
                    <a:lnTo>
                      <a:pt x="12" y="50"/>
                    </a:lnTo>
                    <a:lnTo>
                      <a:pt x="10" y="48"/>
                    </a:lnTo>
                    <a:lnTo>
                      <a:pt x="8" y="48"/>
                    </a:lnTo>
                    <a:lnTo>
                      <a:pt x="4" y="50"/>
                    </a:lnTo>
                    <a:lnTo>
                      <a:pt x="2" y="50"/>
                    </a:lnTo>
                    <a:lnTo>
                      <a:pt x="0" y="50"/>
                    </a:lnTo>
                    <a:lnTo>
                      <a:pt x="0" y="50"/>
                    </a:lnTo>
                    <a:lnTo>
                      <a:pt x="0" y="46"/>
                    </a:lnTo>
                    <a:lnTo>
                      <a:pt x="4" y="44"/>
                    </a:lnTo>
                    <a:lnTo>
                      <a:pt x="6" y="40"/>
                    </a:lnTo>
                    <a:lnTo>
                      <a:pt x="4" y="38"/>
                    </a:lnTo>
                    <a:lnTo>
                      <a:pt x="2" y="36"/>
                    </a:lnTo>
                    <a:lnTo>
                      <a:pt x="2" y="36"/>
                    </a:lnTo>
                    <a:lnTo>
                      <a:pt x="2" y="34"/>
                    </a:lnTo>
                    <a:lnTo>
                      <a:pt x="0" y="28"/>
                    </a:lnTo>
                    <a:lnTo>
                      <a:pt x="0" y="22"/>
                    </a:lnTo>
                    <a:lnTo>
                      <a:pt x="2" y="20"/>
                    </a:lnTo>
                    <a:lnTo>
                      <a:pt x="4" y="18"/>
                    </a:lnTo>
                    <a:lnTo>
                      <a:pt x="4" y="18"/>
                    </a:lnTo>
                    <a:lnTo>
                      <a:pt x="6" y="18"/>
                    </a:lnTo>
                    <a:lnTo>
                      <a:pt x="8" y="20"/>
                    </a:lnTo>
                    <a:lnTo>
                      <a:pt x="8" y="22"/>
                    </a:lnTo>
                    <a:lnTo>
                      <a:pt x="10" y="22"/>
                    </a:lnTo>
                    <a:lnTo>
                      <a:pt x="10" y="22"/>
                    </a:lnTo>
                    <a:lnTo>
                      <a:pt x="12" y="20"/>
                    </a:lnTo>
                    <a:lnTo>
                      <a:pt x="12" y="18"/>
                    </a:lnTo>
                    <a:lnTo>
                      <a:pt x="12" y="16"/>
                    </a:lnTo>
                    <a:lnTo>
                      <a:pt x="16" y="16"/>
                    </a:lnTo>
                    <a:lnTo>
                      <a:pt x="16" y="16"/>
                    </a:lnTo>
                    <a:lnTo>
                      <a:pt x="30" y="22"/>
                    </a:lnTo>
                    <a:lnTo>
                      <a:pt x="34" y="22"/>
                    </a:lnTo>
                    <a:lnTo>
                      <a:pt x="38" y="20"/>
                    </a:lnTo>
                    <a:lnTo>
                      <a:pt x="38" y="20"/>
                    </a:lnTo>
                    <a:lnTo>
                      <a:pt x="70" y="0"/>
                    </a:lnTo>
                    <a:lnTo>
                      <a:pt x="7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4" name="Saudi Arabia">
                <a:extLst>
                  <a:ext uri="{FF2B5EF4-FFF2-40B4-BE49-F238E27FC236}">
                    <a16:creationId xmlns:a16="http://schemas.microsoft.com/office/drawing/2014/main" id="{319E5CBF-681A-407C-BE4A-D5089CD2CDF5}"/>
                  </a:ext>
                </a:extLst>
              </p:cNvPr>
              <p:cNvSpPr>
                <a:spLocks/>
              </p:cNvSpPr>
              <p:nvPr/>
            </p:nvSpPr>
            <p:spPr bwMode="auto">
              <a:xfrm>
                <a:off x="5040222" y="1437262"/>
                <a:ext cx="638852" cy="600415"/>
              </a:xfrm>
              <a:custGeom>
                <a:avLst/>
                <a:gdLst/>
                <a:ahLst/>
                <a:cxnLst>
                  <a:cxn ang="0">
                    <a:pos x="354" y="182"/>
                  </a:cxn>
                  <a:cxn ang="0">
                    <a:pos x="352" y="180"/>
                  </a:cxn>
                  <a:cxn ang="0">
                    <a:pos x="336" y="170"/>
                  </a:cxn>
                  <a:cxn ang="0">
                    <a:pos x="326" y="156"/>
                  </a:cxn>
                  <a:cxn ang="0">
                    <a:pos x="320" y="140"/>
                  </a:cxn>
                  <a:cxn ang="0">
                    <a:pos x="316" y="130"/>
                  </a:cxn>
                  <a:cxn ang="0">
                    <a:pos x="310" y="124"/>
                  </a:cxn>
                  <a:cxn ang="0">
                    <a:pos x="296" y="114"/>
                  </a:cxn>
                  <a:cxn ang="0">
                    <a:pos x="296" y="110"/>
                  </a:cxn>
                  <a:cxn ang="0">
                    <a:pos x="288" y="104"/>
                  </a:cxn>
                  <a:cxn ang="0">
                    <a:pos x="266" y="70"/>
                  </a:cxn>
                  <a:cxn ang="0">
                    <a:pos x="252" y="72"/>
                  </a:cxn>
                  <a:cxn ang="0">
                    <a:pos x="246" y="64"/>
                  </a:cxn>
                  <a:cxn ang="0">
                    <a:pos x="210" y="62"/>
                  </a:cxn>
                  <a:cxn ang="0">
                    <a:pos x="170" y="46"/>
                  </a:cxn>
                  <a:cxn ang="0">
                    <a:pos x="134" y="18"/>
                  </a:cxn>
                  <a:cxn ang="0">
                    <a:pos x="74" y="0"/>
                  </a:cxn>
                  <a:cxn ang="0">
                    <a:pos x="34" y="10"/>
                  </a:cxn>
                  <a:cxn ang="0">
                    <a:pos x="48" y="48"/>
                  </a:cxn>
                  <a:cxn ang="0">
                    <a:pos x="34" y="54"/>
                  </a:cxn>
                  <a:cxn ang="0">
                    <a:pos x="22" y="70"/>
                  </a:cxn>
                  <a:cxn ang="0">
                    <a:pos x="16" y="70"/>
                  </a:cxn>
                  <a:cxn ang="0">
                    <a:pos x="0" y="58"/>
                  </a:cxn>
                  <a:cxn ang="0">
                    <a:pos x="2" y="68"/>
                  </a:cxn>
                  <a:cxn ang="0">
                    <a:pos x="4" y="80"/>
                  </a:cxn>
                  <a:cxn ang="0">
                    <a:pos x="4" y="90"/>
                  </a:cxn>
                  <a:cxn ang="0">
                    <a:pos x="10" y="98"/>
                  </a:cxn>
                  <a:cxn ang="0">
                    <a:pos x="24" y="116"/>
                  </a:cxn>
                  <a:cxn ang="0">
                    <a:pos x="24" y="122"/>
                  </a:cxn>
                  <a:cxn ang="0">
                    <a:pos x="50" y="160"/>
                  </a:cxn>
                  <a:cxn ang="0">
                    <a:pos x="60" y="186"/>
                  </a:cxn>
                  <a:cxn ang="0">
                    <a:pos x="76" y="194"/>
                  </a:cxn>
                  <a:cxn ang="0">
                    <a:pos x="86" y="204"/>
                  </a:cxn>
                  <a:cxn ang="0">
                    <a:pos x="90" y="220"/>
                  </a:cxn>
                  <a:cxn ang="0">
                    <a:pos x="110" y="260"/>
                  </a:cxn>
                  <a:cxn ang="0">
                    <a:pos x="104" y="266"/>
                  </a:cxn>
                  <a:cxn ang="0">
                    <a:pos x="108" y="278"/>
                  </a:cxn>
                  <a:cxn ang="0">
                    <a:pos x="132" y="298"/>
                  </a:cxn>
                  <a:cxn ang="0">
                    <a:pos x="150" y="328"/>
                  </a:cxn>
                  <a:cxn ang="0">
                    <a:pos x="172" y="352"/>
                  </a:cxn>
                  <a:cxn ang="0">
                    <a:pos x="186" y="382"/>
                  </a:cxn>
                  <a:cxn ang="0">
                    <a:pos x="192" y="390"/>
                  </a:cxn>
                  <a:cxn ang="0">
                    <a:pos x="192" y="394"/>
                  </a:cxn>
                  <a:cxn ang="0">
                    <a:pos x="204" y="386"/>
                  </a:cxn>
                  <a:cxn ang="0">
                    <a:pos x="210" y="380"/>
                  </a:cxn>
                  <a:cxn ang="0">
                    <a:pos x="226" y="378"/>
                  </a:cxn>
                  <a:cxn ang="0">
                    <a:pos x="258" y="388"/>
                  </a:cxn>
                  <a:cxn ang="0">
                    <a:pos x="270" y="396"/>
                  </a:cxn>
                  <a:cxn ang="0">
                    <a:pos x="286" y="396"/>
                  </a:cxn>
                  <a:cxn ang="0">
                    <a:pos x="374" y="332"/>
                  </a:cxn>
                  <a:cxn ang="0">
                    <a:pos x="430" y="242"/>
                  </a:cxn>
                  <a:cxn ang="0">
                    <a:pos x="366" y="224"/>
                  </a:cxn>
                  <a:cxn ang="0">
                    <a:pos x="356" y="200"/>
                  </a:cxn>
                  <a:cxn ang="0">
                    <a:pos x="354" y="184"/>
                  </a:cxn>
                </a:cxnLst>
                <a:rect l="0" t="0" r="r" b="b"/>
                <a:pathLst>
                  <a:path w="444" h="412">
                    <a:moveTo>
                      <a:pt x="354" y="184"/>
                    </a:moveTo>
                    <a:lnTo>
                      <a:pt x="354" y="184"/>
                    </a:lnTo>
                    <a:lnTo>
                      <a:pt x="352" y="184"/>
                    </a:lnTo>
                    <a:lnTo>
                      <a:pt x="354" y="182"/>
                    </a:lnTo>
                    <a:lnTo>
                      <a:pt x="354" y="182"/>
                    </a:lnTo>
                    <a:lnTo>
                      <a:pt x="354" y="180"/>
                    </a:lnTo>
                    <a:lnTo>
                      <a:pt x="352" y="180"/>
                    </a:lnTo>
                    <a:lnTo>
                      <a:pt x="352" y="180"/>
                    </a:lnTo>
                    <a:lnTo>
                      <a:pt x="352" y="178"/>
                    </a:lnTo>
                    <a:lnTo>
                      <a:pt x="352" y="178"/>
                    </a:lnTo>
                    <a:lnTo>
                      <a:pt x="344" y="176"/>
                    </a:lnTo>
                    <a:lnTo>
                      <a:pt x="336" y="170"/>
                    </a:lnTo>
                    <a:lnTo>
                      <a:pt x="336" y="170"/>
                    </a:lnTo>
                    <a:lnTo>
                      <a:pt x="330" y="164"/>
                    </a:lnTo>
                    <a:lnTo>
                      <a:pt x="326" y="156"/>
                    </a:lnTo>
                    <a:lnTo>
                      <a:pt x="326" y="156"/>
                    </a:lnTo>
                    <a:lnTo>
                      <a:pt x="322" y="148"/>
                    </a:lnTo>
                    <a:lnTo>
                      <a:pt x="320" y="144"/>
                    </a:lnTo>
                    <a:lnTo>
                      <a:pt x="320" y="140"/>
                    </a:lnTo>
                    <a:lnTo>
                      <a:pt x="320" y="140"/>
                    </a:lnTo>
                    <a:lnTo>
                      <a:pt x="320" y="134"/>
                    </a:lnTo>
                    <a:lnTo>
                      <a:pt x="318" y="132"/>
                    </a:lnTo>
                    <a:lnTo>
                      <a:pt x="316" y="132"/>
                    </a:lnTo>
                    <a:lnTo>
                      <a:pt x="316" y="130"/>
                    </a:lnTo>
                    <a:lnTo>
                      <a:pt x="316" y="130"/>
                    </a:lnTo>
                    <a:lnTo>
                      <a:pt x="314" y="126"/>
                    </a:lnTo>
                    <a:lnTo>
                      <a:pt x="312" y="126"/>
                    </a:lnTo>
                    <a:lnTo>
                      <a:pt x="310" y="124"/>
                    </a:lnTo>
                    <a:lnTo>
                      <a:pt x="304" y="120"/>
                    </a:lnTo>
                    <a:lnTo>
                      <a:pt x="304" y="120"/>
                    </a:lnTo>
                    <a:lnTo>
                      <a:pt x="298" y="114"/>
                    </a:lnTo>
                    <a:lnTo>
                      <a:pt x="296" y="114"/>
                    </a:lnTo>
                    <a:lnTo>
                      <a:pt x="298" y="112"/>
                    </a:lnTo>
                    <a:lnTo>
                      <a:pt x="298" y="112"/>
                    </a:lnTo>
                    <a:lnTo>
                      <a:pt x="298" y="110"/>
                    </a:lnTo>
                    <a:lnTo>
                      <a:pt x="296" y="110"/>
                    </a:lnTo>
                    <a:lnTo>
                      <a:pt x="292" y="110"/>
                    </a:lnTo>
                    <a:lnTo>
                      <a:pt x="288" y="112"/>
                    </a:lnTo>
                    <a:lnTo>
                      <a:pt x="288" y="112"/>
                    </a:lnTo>
                    <a:lnTo>
                      <a:pt x="288" y="104"/>
                    </a:lnTo>
                    <a:lnTo>
                      <a:pt x="280" y="88"/>
                    </a:lnTo>
                    <a:lnTo>
                      <a:pt x="280" y="88"/>
                    </a:lnTo>
                    <a:lnTo>
                      <a:pt x="270" y="72"/>
                    </a:lnTo>
                    <a:lnTo>
                      <a:pt x="266" y="70"/>
                    </a:lnTo>
                    <a:lnTo>
                      <a:pt x="264" y="72"/>
                    </a:lnTo>
                    <a:lnTo>
                      <a:pt x="264" y="72"/>
                    </a:lnTo>
                    <a:lnTo>
                      <a:pt x="256" y="72"/>
                    </a:lnTo>
                    <a:lnTo>
                      <a:pt x="252" y="72"/>
                    </a:lnTo>
                    <a:lnTo>
                      <a:pt x="250" y="70"/>
                    </a:lnTo>
                    <a:lnTo>
                      <a:pt x="250" y="68"/>
                    </a:lnTo>
                    <a:lnTo>
                      <a:pt x="248" y="66"/>
                    </a:lnTo>
                    <a:lnTo>
                      <a:pt x="246" y="64"/>
                    </a:lnTo>
                    <a:lnTo>
                      <a:pt x="242" y="62"/>
                    </a:lnTo>
                    <a:lnTo>
                      <a:pt x="234" y="62"/>
                    </a:lnTo>
                    <a:lnTo>
                      <a:pt x="234" y="62"/>
                    </a:lnTo>
                    <a:lnTo>
                      <a:pt x="210" y="62"/>
                    </a:lnTo>
                    <a:lnTo>
                      <a:pt x="194" y="60"/>
                    </a:lnTo>
                    <a:lnTo>
                      <a:pt x="182" y="56"/>
                    </a:lnTo>
                    <a:lnTo>
                      <a:pt x="170" y="46"/>
                    </a:lnTo>
                    <a:lnTo>
                      <a:pt x="170" y="46"/>
                    </a:lnTo>
                    <a:lnTo>
                      <a:pt x="156" y="34"/>
                    </a:lnTo>
                    <a:lnTo>
                      <a:pt x="150" y="26"/>
                    </a:lnTo>
                    <a:lnTo>
                      <a:pt x="146" y="22"/>
                    </a:lnTo>
                    <a:lnTo>
                      <a:pt x="134" y="18"/>
                    </a:lnTo>
                    <a:lnTo>
                      <a:pt x="134" y="18"/>
                    </a:lnTo>
                    <a:lnTo>
                      <a:pt x="108" y="4"/>
                    </a:lnTo>
                    <a:lnTo>
                      <a:pt x="96" y="2"/>
                    </a:lnTo>
                    <a:lnTo>
                      <a:pt x="74" y="0"/>
                    </a:lnTo>
                    <a:lnTo>
                      <a:pt x="74" y="0"/>
                    </a:lnTo>
                    <a:lnTo>
                      <a:pt x="70" y="4"/>
                    </a:lnTo>
                    <a:lnTo>
                      <a:pt x="64" y="6"/>
                    </a:lnTo>
                    <a:lnTo>
                      <a:pt x="34" y="10"/>
                    </a:lnTo>
                    <a:lnTo>
                      <a:pt x="58" y="38"/>
                    </a:lnTo>
                    <a:lnTo>
                      <a:pt x="58" y="38"/>
                    </a:lnTo>
                    <a:lnTo>
                      <a:pt x="50" y="42"/>
                    </a:lnTo>
                    <a:lnTo>
                      <a:pt x="48" y="48"/>
                    </a:lnTo>
                    <a:lnTo>
                      <a:pt x="44" y="50"/>
                    </a:lnTo>
                    <a:lnTo>
                      <a:pt x="38" y="52"/>
                    </a:lnTo>
                    <a:lnTo>
                      <a:pt x="38" y="52"/>
                    </a:lnTo>
                    <a:lnTo>
                      <a:pt x="34" y="54"/>
                    </a:lnTo>
                    <a:lnTo>
                      <a:pt x="30" y="56"/>
                    </a:lnTo>
                    <a:lnTo>
                      <a:pt x="26" y="62"/>
                    </a:lnTo>
                    <a:lnTo>
                      <a:pt x="24" y="68"/>
                    </a:lnTo>
                    <a:lnTo>
                      <a:pt x="22" y="70"/>
                    </a:lnTo>
                    <a:lnTo>
                      <a:pt x="20" y="72"/>
                    </a:lnTo>
                    <a:lnTo>
                      <a:pt x="20" y="72"/>
                    </a:lnTo>
                    <a:lnTo>
                      <a:pt x="18" y="72"/>
                    </a:lnTo>
                    <a:lnTo>
                      <a:pt x="16" y="70"/>
                    </a:lnTo>
                    <a:lnTo>
                      <a:pt x="10" y="64"/>
                    </a:lnTo>
                    <a:lnTo>
                      <a:pt x="6" y="60"/>
                    </a:lnTo>
                    <a:lnTo>
                      <a:pt x="2" y="58"/>
                    </a:lnTo>
                    <a:lnTo>
                      <a:pt x="0" y="58"/>
                    </a:lnTo>
                    <a:lnTo>
                      <a:pt x="0" y="58"/>
                    </a:lnTo>
                    <a:lnTo>
                      <a:pt x="2" y="62"/>
                    </a:lnTo>
                    <a:lnTo>
                      <a:pt x="4" y="64"/>
                    </a:lnTo>
                    <a:lnTo>
                      <a:pt x="2" y="68"/>
                    </a:lnTo>
                    <a:lnTo>
                      <a:pt x="2" y="68"/>
                    </a:lnTo>
                    <a:lnTo>
                      <a:pt x="0" y="72"/>
                    </a:lnTo>
                    <a:lnTo>
                      <a:pt x="2" y="76"/>
                    </a:lnTo>
                    <a:lnTo>
                      <a:pt x="4" y="80"/>
                    </a:lnTo>
                    <a:lnTo>
                      <a:pt x="2" y="86"/>
                    </a:lnTo>
                    <a:lnTo>
                      <a:pt x="2" y="86"/>
                    </a:lnTo>
                    <a:lnTo>
                      <a:pt x="2" y="90"/>
                    </a:lnTo>
                    <a:lnTo>
                      <a:pt x="4" y="90"/>
                    </a:lnTo>
                    <a:lnTo>
                      <a:pt x="8" y="92"/>
                    </a:lnTo>
                    <a:lnTo>
                      <a:pt x="10" y="94"/>
                    </a:lnTo>
                    <a:lnTo>
                      <a:pt x="10" y="98"/>
                    </a:lnTo>
                    <a:lnTo>
                      <a:pt x="10" y="98"/>
                    </a:lnTo>
                    <a:lnTo>
                      <a:pt x="14" y="106"/>
                    </a:lnTo>
                    <a:lnTo>
                      <a:pt x="20" y="112"/>
                    </a:lnTo>
                    <a:lnTo>
                      <a:pt x="24" y="114"/>
                    </a:lnTo>
                    <a:lnTo>
                      <a:pt x="24" y="116"/>
                    </a:lnTo>
                    <a:lnTo>
                      <a:pt x="24" y="118"/>
                    </a:lnTo>
                    <a:lnTo>
                      <a:pt x="24" y="118"/>
                    </a:lnTo>
                    <a:lnTo>
                      <a:pt x="24" y="120"/>
                    </a:lnTo>
                    <a:lnTo>
                      <a:pt x="24" y="122"/>
                    </a:lnTo>
                    <a:lnTo>
                      <a:pt x="28" y="128"/>
                    </a:lnTo>
                    <a:lnTo>
                      <a:pt x="38" y="140"/>
                    </a:lnTo>
                    <a:lnTo>
                      <a:pt x="50" y="160"/>
                    </a:lnTo>
                    <a:lnTo>
                      <a:pt x="50" y="160"/>
                    </a:lnTo>
                    <a:lnTo>
                      <a:pt x="54" y="170"/>
                    </a:lnTo>
                    <a:lnTo>
                      <a:pt x="54" y="172"/>
                    </a:lnTo>
                    <a:lnTo>
                      <a:pt x="54" y="176"/>
                    </a:lnTo>
                    <a:lnTo>
                      <a:pt x="60" y="186"/>
                    </a:lnTo>
                    <a:lnTo>
                      <a:pt x="60" y="186"/>
                    </a:lnTo>
                    <a:lnTo>
                      <a:pt x="64" y="190"/>
                    </a:lnTo>
                    <a:lnTo>
                      <a:pt x="70" y="192"/>
                    </a:lnTo>
                    <a:lnTo>
                      <a:pt x="76" y="194"/>
                    </a:lnTo>
                    <a:lnTo>
                      <a:pt x="80" y="198"/>
                    </a:lnTo>
                    <a:lnTo>
                      <a:pt x="80" y="198"/>
                    </a:lnTo>
                    <a:lnTo>
                      <a:pt x="84" y="202"/>
                    </a:lnTo>
                    <a:lnTo>
                      <a:pt x="86" y="204"/>
                    </a:lnTo>
                    <a:lnTo>
                      <a:pt x="88" y="206"/>
                    </a:lnTo>
                    <a:lnTo>
                      <a:pt x="88" y="210"/>
                    </a:lnTo>
                    <a:lnTo>
                      <a:pt x="88" y="210"/>
                    </a:lnTo>
                    <a:lnTo>
                      <a:pt x="90" y="220"/>
                    </a:lnTo>
                    <a:lnTo>
                      <a:pt x="96" y="232"/>
                    </a:lnTo>
                    <a:lnTo>
                      <a:pt x="108" y="256"/>
                    </a:lnTo>
                    <a:lnTo>
                      <a:pt x="108" y="256"/>
                    </a:lnTo>
                    <a:lnTo>
                      <a:pt x="110" y="260"/>
                    </a:lnTo>
                    <a:lnTo>
                      <a:pt x="110" y="264"/>
                    </a:lnTo>
                    <a:lnTo>
                      <a:pt x="108" y="264"/>
                    </a:lnTo>
                    <a:lnTo>
                      <a:pt x="106" y="266"/>
                    </a:lnTo>
                    <a:lnTo>
                      <a:pt x="104" y="266"/>
                    </a:lnTo>
                    <a:lnTo>
                      <a:pt x="106" y="270"/>
                    </a:lnTo>
                    <a:lnTo>
                      <a:pt x="106" y="270"/>
                    </a:lnTo>
                    <a:lnTo>
                      <a:pt x="108" y="274"/>
                    </a:lnTo>
                    <a:lnTo>
                      <a:pt x="108" y="278"/>
                    </a:lnTo>
                    <a:lnTo>
                      <a:pt x="112" y="282"/>
                    </a:lnTo>
                    <a:lnTo>
                      <a:pt x="122" y="290"/>
                    </a:lnTo>
                    <a:lnTo>
                      <a:pt x="122" y="290"/>
                    </a:lnTo>
                    <a:lnTo>
                      <a:pt x="132" y="298"/>
                    </a:lnTo>
                    <a:lnTo>
                      <a:pt x="140" y="306"/>
                    </a:lnTo>
                    <a:lnTo>
                      <a:pt x="144" y="312"/>
                    </a:lnTo>
                    <a:lnTo>
                      <a:pt x="146" y="318"/>
                    </a:lnTo>
                    <a:lnTo>
                      <a:pt x="150" y="328"/>
                    </a:lnTo>
                    <a:lnTo>
                      <a:pt x="154" y="332"/>
                    </a:lnTo>
                    <a:lnTo>
                      <a:pt x="158" y="338"/>
                    </a:lnTo>
                    <a:lnTo>
                      <a:pt x="158" y="338"/>
                    </a:lnTo>
                    <a:lnTo>
                      <a:pt x="172" y="352"/>
                    </a:lnTo>
                    <a:lnTo>
                      <a:pt x="180" y="368"/>
                    </a:lnTo>
                    <a:lnTo>
                      <a:pt x="180" y="368"/>
                    </a:lnTo>
                    <a:lnTo>
                      <a:pt x="186" y="378"/>
                    </a:lnTo>
                    <a:lnTo>
                      <a:pt x="186" y="382"/>
                    </a:lnTo>
                    <a:lnTo>
                      <a:pt x="186" y="384"/>
                    </a:lnTo>
                    <a:lnTo>
                      <a:pt x="190" y="386"/>
                    </a:lnTo>
                    <a:lnTo>
                      <a:pt x="190" y="386"/>
                    </a:lnTo>
                    <a:lnTo>
                      <a:pt x="192" y="390"/>
                    </a:lnTo>
                    <a:lnTo>
                      <a:pt x="190" y="390"/>
                    </a:lnTo>
                    <a:lnTo>
                      <a:pt x="190" y="392"/>
                    </a:lnTo>
                    <a:lnTo>
                      <a:pt x="192" y="394"/>
                    </a:lnTo>
                    <a:lnTo>
                      <a:pt x="192" y="394"/>
                    </a:lnTo>
                    <a:lnTo>
                      <a:pt x="202" y="392"/>
                    </a:lnTo>
                    <a:lnTo>
                      <a:pt x="204" y="390"/>
                    </a:lnTo>
                    <a:lnTo>
                      <a:pt x="204" y="388"/>
                    </a:lnTo>
                    <a:lnTo>
                      <a:pt x="204" y="386"/>
                    </a:lnTo>
                    <a:lnTo>
                      <a:pt x="204" y="384"/>
                    </a:lnTo>
                    <a:lnTo>
                      <a:pt x="206" y="382"/>
                    </a:lnTo>
                    <a:lnTo>
                      <a:pt x="206" y="382"/>
                    </a:lnTo>
                    <a:lnTo>
                      <a:pt x="210" y="380"/>
                    </a:lnTo>
                    <a:lnTo>
                      <a:pt x="210" y="378"/>
                    </a:lnTo>
                    <a:lnTo>
                      <a:pt x="210" y="376"/>
                    </a:lnTo>
                    <a:lnTo>
                      <a:pt x="214" y="376"/>
                    </a:lnTo>
                    <a:lnTo>
                      <a:pt x="226" y="378"/>
                    </a:lnTo>
                    <a:lnTo>
                      <a:pt x="226" y="378"/>
                    </a:lnTo>
                    <a:lnTo>
                      <a:pt x="244" y="382"/>
                    </a:lnTo>
                    <a:lnTo>
                      <a:pt x="252" y="386"/>
                    </a:lnTo>
                    <a:lnTo>
                      <a:pt x="258" y="388"/>
                    </a:lnTo>
                    <a:lnTo>
                      <a:pt x="262" y="392"/>
                    </a:lnTo>
                    <a:lnTo>
                      <a:pt x="262" y="392"/>
                    </a:lnTo>
                    <a:lnTo>
                      <a:pt x="268" y="394"/>
                    </a:lnTo>
                    <a:lnTo>
                      <a:pt x="270" y="396"/>
                    </a:lnTo>
                    <a:lnTo>
                      <a:pt x="272" y="402"/>
                    </a:lnTo>
                    <a:lnTo>
                      <a:pt x="270" y="412"/>
                    </a:lnTo>
                    <a:lnTo>
                      <a:pt x="270" y="412"/>
                    </a:lnTo>
                    <a:lnTo>
                      <a:pt x="286" y="396"/>
                    </a:lnTo>
                    <a:lnTo>
                      <a:pt x="306" y="376"/>
                    </a:lnTo>
                    <a:lnTo>
                      <a:pt x="326" y="352"/>
                    </a:lnTo>
                    <a:lnTo>
                      <a:pt x="326" y="352"/>
                    </a:lnTo>
                    <a:lnTo>
                      <a:pt x="374" y="332"/>
                    </a:lnTo>
                    <a:lnTo>
                      <a:pt x="434" y="304"/>
                    </a:lnTo>
                    <a:lnTo>
                      <a:pt x="444" y="254"/>
                    </a:lnTo>
                    <a:lnTo>
                      <a:pt x="444" y="254"/>
                    </a:lnTo>
                    <a:lnTo>
                      <a:pt x="430" y="242"/>
                    </a:lnTo>
                    <a:lnTo>
                      <a:pt x="430" y="242"/>
                    </a:lnTo>
                    <a:lnTo>
                      <a:pt x="418" y="248"/>
                    </a:lnTo>
                    <a:lnTo>
                      <a:pt x="366" y="224"/>
                    </a:lnTo>
                    <a:lnTo>
                      <a:pt x="366" y="224"/>
                    </a:lnTo>
                    <a:lnTo>
                      <a:pt x="366" y="218"/>
                    </a:lnTo>
                    <a:lnTo>
                      <a:pt x="364" y="212"/>
                    </a:lnTo>
                    <a:lnTo>
                      <a:pt x="358" y="202"/>
                    </a:lnTo>
                    <a:lnTo>
                      <a:pt x="356" y="200"/>
                    </a:lnTo>
                    <a:lnTo>
                      <a:pt x="354" y="194"/>
                    </a:lnTo>
                    <a:lnTo>
                      <a:pt x="352" y="190"/>
                    </a:lnTo>
                    <a:lnTo>
                      <a:pt x="354" y="184"/>
                    </a:lnTo>
                    <a:lnTo>
                      <a:pt x="354" y="18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5" name="Freeform 251">
                <a:extLst>
                  <a:ext uri="{FF2B5EF4-FFF2-40B4-BE49-F238E27FC236}">
                    <a16:creationId xmlns:a16="http://schemas.microsoft.com/office/drawing/2014/main" id="{A3148025-01BF-4D8A-942A-93857DA9A391}"/>
                  </a:ext>
                </a:extLst>
              </p:cNvPr>
              <p:cNvSpPr>
                <a:spLocks/>
              </p:cNvSpPr>
              <p:nvPr/>
            </p:nvSpPr>
            <p:spPr bwMode="auto">
              <a:xfrm>
                <a:off x="5894900" y="1160370"/>
                <a:ext cx="215828" cy="107842"/>
              </a:xfrm>
              <a:custGeom>
                <a:avLst/>
                <a:gdLst/>
                <a:ahLst/>
                <a:cxnLst>
                  <a:cxn ang="0">
                    <a:pos x="22" y="58"/>
                  </a:cxn>
                  <a:cxn ang="0">
                    <a:pos x="28" y="64"/>
                  </a:cxn>
                  <a:cxn ang="0">
                    <a:pos x="40" y="62"/>
                  </a:cxn>
                  <a:cxn ang="0">
                    <a:pos x="54" y="62"/>
                  </a:cxn>
                  <a:cxn ang="0">
                    <a:pos x="54" y="58"/>
                  </a:cxn>
                  <a:cxn ang="0">
                    <a:pos x="56" y="54"/>
                  </a:cxn>
                  <a:cxn ang="0">
                    <a:pos x="62" y="52"/>
                  </a:cxn>
                  <a:cxn ang="0">
                    <a:pos x="66" y="50"/>
                  </a:cxn>
                  <a:cxn ang="0">
                    <a:pos x="68" y="42"/>
                  </a:cxn>
                  <a:cxn ang="0">
                    <a:pos x="80" y="40"/>
                  </a:cxn>
                  <a:cxn ang="0">
                    <a:pos x="82" y="46"/>
                  </a:cxn>
                  <a:cxn ang="0">
                    <a:pos x="86" y="50"/>
                  </a:cxn>
                  <a:cxn ang="0">
                    <a:pos x="86" y="52"/>
                  </a:cxn>
                  <a:cxn ang="0">
                    <a:pos x="98" y="70"/>
                  </a:cxn>
                  <a:cxn ang="0">
                    <a:pos x="104" y="74"/>
                  </a:cxn>
                  <a:cxn ang="0">
                    <a:pos x="118" y="64"/>
                  </a:cxn>
                  <a:cxn ang="0">
                    <a:pos x="126" y="60"/>
                  </a:cxn>
                  <a:cxn ang="0">
                    <a:pos x="126" y="62"/>
                  </a:cxn>
                  <a:cxn ang="0">
                    <a:pos x="128" y="64"/>
                  </a:cxn>
                  <a:cxn ang="0">
                    <a:pos x="138" y="60"/>
                  </a:cxn>
                  <a:cxn ang="0">
                    <a:pos x="150" y="56"/>
                  </a:cxn>
                  <a:cxn ang="0">
                    <a:pos x="146" y="44"/>
                  </a:cxn>
                  <a:cxn ang="0">
                    <a:pos x="138" y="32"/>
                  </a:cxn>
                  <a:cxn ang="0">
                    <a:pos x="136" y="26"/>
                  </a:cxn>
                  <a:cxn ang="0">
                    <a:pos x="124" y="28"/>
                  </a:cxn>
                  <a:cxn ang="0">
                    <a:pos x="118" y="22"/>
                  </a:cxn>
                  <a:cxn ang="0">
                    <a:pos x="74" y="26"/>
                  </a:cxn>
                  <a:cxn ang="0">
                    <a:pos x="64" y="24"/>
                  </a:cxn>
                  <a:cxn ang="0">
                    <a:pos x="50" y="24"/>
                  </a:cxn>
                  <a:cxn ang="0">
                    <a:pos x="38" y="24"/>
                  </a:cxn>
                  <a:cxn ang="0">
                    <a:pos x="28" y="22"/>
                  </a:cxn>
                  <a:cxn ang="0">
                    <a:pos x="36" y="16"/>
                  </a:cxn>
                  <a:cxn ang="0">
                    <a:pos x="48" y="16"/>
                  </a:cxn>
                  <a:cxn ang="0">
                    <a:pos x="58" y="14"/>
                  </a:cxn>
                  <a:cxn ang="0">
                    <a:pos x="52" y="8"/>
                  </a:cxn>
                  <a:cxn ang="0">
                    <a:pos x="56" y="4"/>
                  </a:cxn>
                  <a:cxn ang="0">
                    <a:pos x="52" y="0"/>
                  </a:cxn>
                  <a:cxn ang="0">
                    <a:pos x="42" y="4"/>
                  </a:cxn>
                  <a:cxn ang="0">
                    <a:pos x="30" y="4"/>
                  </a:cxn>
                  <a:cxn ang="0">
                    <a:pos x="24" y="12"/>
                  </a:cxn>
                  <a:cxn ang="0">
                    <a:pos x="24" y="14"/>
                  </a:cxn>
                  <a:cxn ang="0">
                    <a:pos x="20" y="20"/>
                  </a:cxn>
                  <a:cxn ang="0">
                    <a:pos x="6" y="22"/>
                  </a:cxn>
                  <a:cxn ang="0">
                    <a:pos x="0" y="28"/>
                  </a:cxn>
                  <a:cxn ang="0">
                    <a:pos x="10" y="34"/>
                  </a:cxn>
                  <a:cxn ang="0">
                    <a:pos x="18" y="36"/>
                  </a:cxn>
                  <a:cxn ang="0">
                    <a:pos x="20" y="38"/>
                  </a:cxn>
                  <a:cxn ang="0">
                    <a:pos x="22" y="44"/>
                  </a:cxn>
                  <a:cxn ang="0">
                    <a:pos x="18" y="58"/>
                  </a:cxn>
                </a:cxnLst>
                <a:rect l="0" t="0" r="r" b="b"/>
                <a:pathLst>
                  <a:path w="150" h="74">
                    <a:moveTo>
                      <a:pt x="18" y="58"/>
                    </a:moveTo>
                    <a:lnTo>
                      <a:pt x="18" y="58"/>
                    </a:lnTo>
                    <a:lnTo>
                      <a:pt x="22" y="58"/>
                    </a:lnTo>
                    <a:lnTo>
                      <a:pt x="24" y="58"/>
                    </a:lnTo>
                    <a:lnTo>
                      <a:pt x="26" y="62"/>
                    </a:lnTo>
                    <a:lnTo>
                      <a:pt x="28" y="64"/>
                    </a:lnTo>
                    <a:lnTo>
                      <a:pt x="34" y="64"/>
                    </a:lnTo>
                    <a:lnTo>
                      <a:pt x="34" y="64"/>
                    </a:lnTo>
                    <a:lnTo>
                      <a:pt x="40" y="62"/>
                    </a:lnTo>
                    <a:lnTo>
                      <a:pt x="44" y="62"/>
                    </a:lnTo>
                    <a:lnTo>
                      <a:pt x="50" y="64"/>
                    </a:lnTo>
                    <a:lnTo>
                      <a:pt x="54" y="62"/>
                    </a:lnTo>
                    <a:lnTo>
                      <a:pt x="54" y="62"/>
                    </a:lnTo>
                    <a:lnTo>
                      <a:pt x="56" y="60"/>
                    </a:lnTo>
                    <a:lnTo>
                      <a:pt x="54" y="58"/>
                    </a:lnTo>
                    <a:lnTo>
                      <a:pt x="54" y="56"/>
                    </a:lnTo>
                    <a:lnTo>
                      <a:pt x="56" y="54"/>
                    </a:lnTo>
                    <a:lnTo>
                      <a:pt x="56" y="54"/>
                    </a:lnTo>
                    <a:lnTo>
                      <a:pt x="60" y="52"/>
                    </a:lnTo>
                    <a:lnTo>
                      <a:pt x="60" y="52"/>
                    </a:lnTo>
                    <a:lnTo>
                      <a:pt x="62" y="52"/>
                    </a:lnTo>
                    <a:lnTo>
                      <a:pt x="64" y="52"/>
                    </a:lnTo>
                    <a:lnTo>
                      <a:pt x="64" y="52"/>
                    </a:lnTo>
                    <a:lnTo>
                      <a:pt x="66" y="50"/>
                    </a:lnTo>
                    <a:lnTo>
                      <a:pt x="64" y="48"/>
                    </a:lnTo>
                    <a:lnTo>
                      <a:pt x="66" y="46"/>
                    </a:lnTo>
                    <a:lnTo>
                      <a:pt x="68" y="42"/>
                    </a:lnTo>
                    <a:lnTo>
                      <a:pt x="68" y="42"/>
                    </a:lnTo>
                    <a:lnTo>
                      <a:pt x="74" y="40"/>
                    </a:lnTo>
                    <a:lnTo>
                      <a:pt x="80" y="40"/>
                    </a:lnTo>
                    <a:lnTo>
                      <a:pt x="82" y="42"/>
                    </a:lnTo>
                    <a:lnTo>
                      <a:pt x="82" y="46"/>
                    </a:lnTo>
                    <a:lnTo>
                      <a:pt x="82" y="46"/>
                    </a:lnTo>
                    <a:lnTo>
                      <a:pt x="80" y="50"/>
                    </a:lnTo>
                    <a:lnTo>
                      <a:pt x="82" y="50"/>
                    </a:lnTo>
                    <a:lnTo>
                      <a:pt x="86" y="50"/>
                    </a:lnTo>
                    <a:lnTo>
                      <a:pt x="86" y="50"/>
                    </a:lnTo>
                    <a:lnTo>
                      <a:pt x="86" y="52"/>
                    </a:lnTo>
                    <a:lnTo>
                      <a:pt x="86" y="52"/>
                    </a:lnTo>
                    <a:lnTo>
                      <a:pt x="88" y="56"/>
                    </a:lnTo>
                    <a:lnTo>
                      <a:pt x="92" y="62"/>
                    </a:lnTo>
                    <a:lnTo>
                      <a:pt x="98" y="70"/>
                    </a:lnTo>
                    <a:lnTo>
                      <a:pt x="98" y="70"/>
                    </a:lnTo>
                    <a:lnTo>
                      <a:pt x="102" y="74"/>
                    </a:lnTo>
                    <a:lnTo>
                      <a:pt x="104" y="74"/>
                    </a:lnTo>
                    <a:lnTo>
                      <a:pt x="112" y="68"/>
                    </a:lnTo>
                    <a:lnTo>
                      <a:pt x="112" y="68"/>
                    </a:lnTo>
                    <a:lnTo>
                      <a:pt x="118" y="64"/>
                    </a:lnTo>
                    <a:lnTo>
                      <a:pt x="122" y="62"/>
                    </a:lnTo>
                    <a:lnTo>
                      <a:pt x="124" y="60"/>
                    </a:lnTo>
                    <a:lnTo>
                      <a:pt x="126" y="60"/>
                    </a:lnTo>
                    <a:lnTo>
                      <a:pt x="126" y="60"/>
                    </a:lnTo>
                    <a:lnTo>
                      <a:pt x="128" y="60"/>
                    </a:lnTo>
                    <a:lnTo>
                      <a:pt x="126" y="62"/>
                    </a:lnTo>
                    <a:lnTo>
                      <a:pt x="126" y="64"/>
                    </a:lnTo>
                    <a:lnTo>
                      <a:pt x="128" y="64"/>
                    </a:lnTo>
                    <a:lnTo>
                      <a:pt x="128" y="64"/>
                    </a:lnTo>
                    <a:lnTo>
                      <a:pt x="130" y="64"/>
                    </a:lnTo>
                    <a:lnTo>
                      <a:pt x="134" y="62"/>
                    </a:lnTo>
                    <a:lnTo>
                      <a:pt x="138" y="60"/>
                    </a:lnTo>
                    <a:lnTo>
                      <a:pt x="148" y="60"/>
                    </a:lnTo>
                    <a:lnTo>
                      <a:pt x="148" y="60"/>
                    </a:lnTo>
                    <a:lnTo>
                      <a:pt x="150" y="56"/>
                    </a:lnTo>
                    <a:lnTo>
                      <a:pt x="148" y="48"/>
                    </a:lnTo>
                    <a:lnTo>
                      <a:pt x="148" y="48"/>
                    </a:lnTo>
                    <a:lnTo>
                      <a:pt x="146" y="44"/>
                    </a:lnTo>
                    <a:lnTo>
                      <a:pt x="140" y="42"/>
                    </a:lnTo>
                    <a:lnTo>
                      <a:pt x="138" y="38"/>
                    </a:lnTo>
                    <a:lnTo>
                      <a:pt x="138" y="32"/>
                    </a:lnTo>
                    <a:lnTo>
                      <a:pt x="138" y="32"/>
                    </a:lnTo>
                    <a:lnTo>
                      <a:pt x="138" y="28"/>
                    </a:lnTo>
                    <a:lnTo>
                      <a:pt x="136" y="26"/>
                    </a:lnTo>
                    <a:lnTo>
                      <a:pt x="130" y="26"/>
                    </a:lnTo>
                    <a:lnTo>
                      <a:pt x="126" y="28"/>
                    </a:lnTo>
                    <a:lnTo>
                      <a:pt x="124" y="28"/>
                    </a:lnTo>
                    <a:lnTo>
                      <a:pt x="120" y="26"/>
                    </a:lnTo>
                    <a:lnTo>
                      <a:pt x="118" y="22"/>
                    </a:lnTo>
                    <a:lnTo>
                      <a:pt x="118" y="22"/>
                    </a:lnTo>
                    <a:lnTo>
                      <a:pt x="102" y="26"/>
                    </a:lnTo>
                    <a:lnTo>
                      <a:pt x="86" y="28"/>
                    </a:lnTo>
                    <a:lnTo>
                      <a:pt x="74" y="26"/>
                    </a:lnTo>
                    <a:lnTo>
                      <a:pt x="68" y="24"/>
                    </a:lnTo>
                    <a:lnTo>
                      <a:pt x="68" y="24"/>
                    </a:lnTo>
                    <a:lnTo>
                      <a:pt x="64" y="24"/>
                    </a:lnTo>
                    <a:lnTo>
                      <a:pt x="60" y="24"/>
                    </a:lnTo>
                    <a:lnTo>
                      <a:pt x="54" y="26"/>
                    </a:lnTo>
                    <a:lnTo>
                      <a:pt x="50" y="24"/>
                    </a:lnTo>
                    <a:lnTo>
                      <a:pt x="50" y="24"/>
                    </a:lnTo>
                    <a:lnTo>
                      <a:pt x="46" y="24"/>
                    </a:lnTo>
                    <a:lnTo>
                      <a:pt x="38" y="24"/>
                    </a:lnTo>
                    <a:lnTo>
                      <a:pt x="30" y="24"/>
                    </a:lnTo>
                    <a:lnTo>
                      <a:pt x="28" y="24"/>
                    </a:lnTo>
                    <a:lnTo>
                      <a:pt x="28" y="22"/>
                    </a:lnTo>
                    <a:lnTo>
                      <a:pt x="28" y="22"/>
                    </a:lnTo>
                    <a:lnTo>
                      <a:pt x="30" y="18"/>
                    </a:lnTo>
                    <a:lnTo>
                      <a:pt x="36" y="16"/>
                    </a:lnTo>
                    <a:lnTo>
                      <a:pt x="42" y="16"/>
                    </a:lnTo>
                    <a:lnTo>
                      <a:pt x="48" y="16"/>
                    </a:lnTo>
                    <a:lnTo>
                      <a:pt x="48" y="16"/>
                    </a:lnTo>
                    <a:lnTo>
                      <a:pt x="52" y="18"/>
                    </a:lnTo>
                    <a:lnTo>
                      <a:pt x="56" y="18"/>
                    </a:lnTo>
                    <a:lnTo>
                      <a:pt x="58" y="14"/>
                    </a:lnTo>
                    <a:lnTo>
                      <a:pt x="58" y="10"/>
                    </a:lnTo>
                    <a:lnTo>
                      <a:pt x="58" y="10"/>
                    </a:lnTo>
                    <a:lnTo>
                      <a:pt x="52" y="8"/>
                    </a:lnTo>
                    <a:lnTo>
                      <a:pt x="52" y="6"/>
                    </a:lnTo>
                    <a:lnTo>
                      <a:pt x="52" y="6"/>
                    </a:lnTo>
                    <a:lnTo>
                      <a:pt x="56" y="4"/>
                    </a:lnTo>
                    <a:lnTo>
                      <a:pt x="56" y="4"/>
                    </a:lnTo>
                    <a:lnTo>
                      <a:pt x="52" y="0"/>
                    </a:lnTo>
                    <a:lnTo>
                      <a:pt x="52" y="0"/>
                    </a:lnTo>
                    <a:lnTo>
                      <a:pt x="50" y="0"/>
                    </a:lnTo>
                    <a:lnTo>
                      <a:pt x="48" y="0"/>
                    </a:lnTo>
                    <a:lnTo>
                      <a:pt x="42" y="4"/>
                    </a:lnTo>
                    <a:lnTo>
                      <a:pt x="36" y="6"/>
                    </a:lnTo>
                    <a:lnTo>
                      <a:pt x="32" y="6"/>
                    </a:lnTo>
                    <a:lnTo>
                      <a:pt x="30" y="4"/>
                    </a:lnTo>
                    <a:lnTo>
                      <a:pt x="30" y="4"/>
                    </a:lnTo>
                    <a:lnTo>
                      <a:pt x="28" y="8"/>
                    </a:lnTo>
                    <a:lnTo>
                      <a:pt x="24" y="12"/>
                    </a:lnTo>
                    <a:lnTo>
                      <a:pt x="16" y="14"/>
                    </a:lnTo>
                    <a:lnTo>
                      <a:pt x="16" y="14"/>
                    </a:lnTo>
                    <a:lnTo>
                      <a:pt x="24" y="14"/>
                    </a:lnTo>
                    <a:lnTo>
                      <a:pt x="24" y="16"/>
                    </a:lnTo>
                    <a:lnTo>
                      <a:pt x="24" y="18"/>
                    </a:lnTo>
                    <a:lnTo>
                      <a:pt x="20" y="20"/>
                    </a:lnTo>
                    <a:lnTo>
                      <a:pt x="10" y="22"/>
                    </a:lnTo>
                    <a:lnTo>
                      <a:pt x="10" y="22"/>
                    </a:lnTo>
                    <a:lnTo>
                      <a:pt x="6" y="22"/>
                    </a:lnTo>
                    <a:lnTo>
                      <a:pt x="2" y="24"/>
                    </a:lnTo>
                    <a:lnTo>
                      <a:pt x="0" y="26"/>
                    </a:lnTo>
                    <a:lnTo>
                      <a:pt x="0" y="28"/>
                    </a:lnTo>
                    <a:lnTo>
                      <a:pt x="4" y="32"/>
                    </a:lnTo>
                    <a:lnTo>
                      <a:pt x="10" y="34"/>
                    </a:lnTo>
                    <a:lnTo>
                      <a:pt x="10" y="34"/>
                    </a:lnTo>
                    <a:lnTo>
                      <a:pt x="16" y="34"/>
                    </a:lnTo>
                    <a:lnTo>
                      <a:pt x="18" y="36"/>
                    </a:lnTo>
                    <a:lnTo>
                      <a:pt x="18" y="36"/>
                    </a:lnTo>
                    <a:lnTo>
                      <a:pt x="16" y="38"/>
                    </a:lnTo>
                    <a:lnTo>
                      <a:pt x="20" y="38"/>
                    </a:lnTo>
                    <a:lnTo>
                      <a:pt x="20" y="38"/>
                    </a:lnTo>
                    <a:lnTo>
                      <a:pt x="22" y="40"/>
                    </a:lnTo>
                    <a:lnTo>
                      <a:pt x="24" y="40"/>
                    </a:lnTo>
                    <a:lnTo>
                      <a:pt x="22" y="44"/>
                    </a:lnTo>
                    <a:lnTo>
                      <a:pt x="18" y="50"/>
                    </a:lnTo>
                    <a:lnTo>
                      <a:pt x="18" y="58"/>
                    </a:lnTo>
                    <a:lnTo>
                      <a:pt x="18" y="5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6" name="Argentina">
                <a:extLst>
                  <a:ext uri="{FF2B5EF4-FFF2-40B4-BE49-F238E27FC236}">
                    <a16:creationId xmlns:a16="http://schemas.microsoft.com/office/drawing/2014/main" id="{D17AC7B8-EF11-4FF2-94EA-E03D06954DC6}"/>
                  </a:ext>
                </a:extLst>
              </p:cNvPr>
              <p:cNvSpPr>
                <a:spLocks/>
              </p:cNvSpPr>
              <p:nvPr/>
            </p:nvSpPr>
            <p:spPr bwMode="auto">
              <a:xfrm>
                <a:off x="2009988" y="3430874"/>
                <a:ext cx="451802" cy="967661"/>
              </a:xfrm>
              <a:custGeom>
                <a:avLst/>
                <a:gdLst/>
                <a:ahLst/>
                <a:cxnLst>
                  <a:cxn ang="0">
                    <a:pos x="174" y="652"/>
                  </a:cxn>
                  <a:cxn ang="0">
                    <a:pos x="164" y="640"/>
                  </a:cxn>
                  <a:cxn ang="0">
                    <a:pos x="178" y="622"/>
                  </a:cxn>
                  <a:cxn ang="0">
                    <a:pos x="190" y="600"/>
                  </a:cxn>
                  <a:cxn ang="0">
                    <a:pos x="200" y="570"/>
                  </a:cxn>
                  <a:cxn ang="0">
                    <a:pos x="162" y="548"/>
                  </a:cxn>
                  <a:cxn ang="0">
                    <a:pos x="190" y="520"/>
                  </a:cxn>
                  <a:cxn ang="0">
                    <a:pos x="192" y="500"/>
                  </a:cxn>
                  <a:cxn ang="0">
                    <a:pos x="200" y="478"/>
                  </a:cxn>
                  <a:cxn ang="0">
                    <a:pos x="202" y="472"/>
                  </a:cxn>
                  <a:cxn ang="0">
                    <a:pos x="202" y="460"/>
                  </a:cxn>
                  <a:cxn ang="0">
                    <a:pos x="184" y="464"/>
                  </a:cxn>
                  <a:cxn ang="0">
                    <a:pos x="170" y="436"/>
                  </a:cxn>
                  <a:cxn ang="0">
                    <a:pos x="192" y="438"/>
                  </a:cxn>
                  <a:cxn ang="0">
                    <a:pos x="218" y="414"/>
                  </a:cxn>
                  <a:cxn ang="0">
                    <a:pos x="220" y="396"/>
                  </a:cxn>
                  <a:cxn ang="0">
                    <a:pos x="226" y="388"/>
                  </a:cxn>
                  <a:cxn ang="0">
                    <a:pos x="296" y="372"/>
                  </a:cxn>
                  <a:cxn ang="0">
                    <a:pos x="310" y="330"/>
                  </a:cxn>
                  <a:cxn ang="0">
                    <a:pos x="288" y="302"/>
                  </a:cxn>
                  <a:cxn ang="0">
                    <a:pos x="254" y="276"/>
                  </a:cxn>
                  <a:cxn ang="0">
                    <a:pos x="250" y="218"/>
                  </a:cxn>
                  <a:cxn ang="0">
                    <a:pos x="260" y="180"/>
                  </a:cxn>
                  <a:cxn ang="0">
                    <a:pos x="284" y="146"/>
                  </a:cxn>
                  <a:cxn ang="0">
                    <a:pos x="296" y="130"/>
                  </a:cxn>
                  <a:cxn ang="0">
                    <a:pos x="310" y="98"/>
                  </a:cxn>
                  <a:cxn ang="0">
                    <a:pos x="292" y="104"/>
                  </a:cxn>
                  <a:cxn ang="0">
                    <a:pos x="268" y="124"/>
                  </a:cxn>
                  <a:cxn ang="0">
                    <a:pos x="240" y="126"/>
                  </a:cxn>
                  <a:cxn ang="0">
                    <a:pos x="222" y="100"/>
                  </a:cxn>
                  <a:cxn ang="0">
                    <a:pos x="210" y="72"/>
                  </a:cxn>
                  <a:cxn ang="0">
                    <a:pos x="162" y="50"/>
                  </a:cxn>
                  <a:cxn ang="0">
                    <a:pos x="124" y="10"/>
                  </a:cxn>
                  <a:cxn ang="0">
                    <a:pos x="86" y="6"/>
                  </a:cxn>
                  <a:cxn ang="0">
                    <a:pos x="80" y="16"/>
                  </a:cxn>
                  <a:cxn ang="0">
                    <a:pos x="48" y="0"/>
                  </a:cxn>
                  <a:cxn ang="0">
                    <a:pos x="30" y="20"/>
                  </a:cxn>
                  <a:cxn ang="0">
                    <a:pos x="18" y="58"/>
                  </a:cxn>
                  <a:cxn ang="0">
                    <a:pos x="6" y="88"/>
                  </a:cxn>
                  <a:cxn ang="0">
                    <a:pos x="18" y="124"/>
                  </a:cxn>
                  <a:cxn ang="0">
                    <a:pos x="6" y="156"/>
                  </a:cxn>
                  <a:cxn ang="0">
                    <a:pos x="4" y="196"/>
                  </a:cxn>
                  <a:cxn ang="0">
                    <a:pos x="10" y="236"/>
                  </a:cxn>
                  <a:cxn ang="0">
                    <a:pos x="22" y="268"/>
                  </a:cxn>
                  <a:cxn ang="0">
                    <a:pos x="30" y="288"/>
                  </a:cxn>
                  <a:cxn ang="0">
                    <a:pos x="24" y="330"/>
                  </a:cxn>
                  <a:cxn ang="0">
                    <a:pos x="38" y="380"/>
                  </a:cxn>
                  <a:cxn ang="0">
                    <a:pos x="30" y="400"/>
                  </a:cxn>
                  <a:cxn ang="0">
                    <a:pos x="40" y="440"/>
                  </a:cxn>
                  <a:cxn ang="0">
                    <a:pos x="42" y="462"/>
                  </a:cxn>
                  <a:cxn ang="0">
                    <a:pos x="54" y="478"/>
                  </a:cxn>
                  <a:cxn ang="0">
                    <a:pos x="62" y="490"/>
                  </a:cxn>
                  <a:cxn ang="0">
                    <a:pos x="70" y="514"/>
                  </a:cxn>
                  <a:cxn ang="0">
                    <a:pos x="64" y="530"/>
                  </a:cxn>
                  <a:cxn ang="0">
                    <a:pos x="78" y="570"/>
                  </a:cxn>
                  <a:cxn ang="0">
                    <a:pos x="78" y="590"/>
                  </a:cxn>
                  <a:cxn ang="0">
                    <a:pos x="82" y="620"/>
                  </a:cxn>
                  <a:cxn ang="0">
                    <a:pos x="106" y="634"/>
                  </a:cxn>
                  <a:cxn ang="0">
                    <a:pos x="120" y="654"/>
                  </a:cxn>
                </a:cxnLst>
                <a:rect l="0" t="0" r="r" b="b"/>
                <a:pathLst>
                  <a:path w="314" h="664">
                    <a:moveTo>
                      <a:pt x="184" y="664"/>
                    </a:moveTo>
                    <a:lnTo>
                      <a:pt x="184" y="664"/>
                    </a:lnTo>
                    <a:lnTo>
                      <a:pt x="182" y="662"/>
                    </a:lnTo>
                    <a:lnTo>
                      <a:pt x="182" y="662"/>
                    </a:lnTo>
                    <a:lnTo>
                      <a:pt x="182" y="660"/>
                    </a:lnTo>
                    <a:lnTo>
                      <a:pt x="180" y="658"/>
                    </a:lnTo>
                    <a:lnTo>
                      <a:pt x="180" y="658"/>
                    </a:lnTo>
                    <a:lnTo>
                      <a:pt x="176" y="656"/>
                    </a:lnTo>
                    <a:lnTo>
                      <a:pt x="176" y="654"/>
                    </a:lnTo>
                    <a:lnTo>
                      <a:pt x="174" y="652"/>
                    </a:lnTo>
                    <a:lnTo>
                      <a:pt x="170" y="650"/>
                    </a:lnTo>
                    <a:lnTo>
                      <a:pt x="170" y="650"/>
                    </a:lnTo>
                    <a:lnTo>
                      <a:pt x="168" y="648"/>
                    </a:lnTo>
                    <a:lnTo>
                      <a:pt x="168" y="648"/>
                    </a:lnTo>
                    <a:lnTo>
                      <a:pt x="170" y="648"/>
                    </a:lnTo>
                    <a:lnTo>
                      <a:pt x="168" y="646"/>
                    </a:lnTo>
                    <a:lnTo>
                      <a:pt x="168" y="646"/>
                    </a:lnTo>
                    <a:lnTo>
                      <a:pt x="166" y="644"/>
                    </a:lnTo>
                    <a:lnTo>
                      <a:pt x="166" y="642"/>
                    </a:lnTo>
                    <a:lnTo>
                      <a:pt x="164" y="640"/>
                    </a:lnTo>
                    <a:lnTo>
                      <a:pt x="162" y="640"/>
                    </a:lnTo>
                    <a:lnTo>
                      <a:pt x="162" y="640"/>
                    </a:lnTo>
                    <a:lnTo>
                      <a:pt x="162" y="638"/>
                    </a:lnTo>
                    <a:lnTo>
                      <a:pt x="162" y="634"/>
                    </a:lnTo>
                    <a:lnTo>
                      <a:pt x="162" y="632"/>
                    </a:lnTo>
                    <a:lnTo>
                      <a:pt x="162" y="632"/>
                    </a:lnTo>
                    <a:lnTo>
                      <a:pt x="166" y="626"/>
                    </a:lnTo>
                    <a:lnTo>
                      <a:pt x="172" y="626"/>
                    </a:lnTo>
                    <a:lnTo>
                      <a:pt x="176" y="626"/>
                    </a:lnTo>
                    <a:lnTo>
                      <a:pt x="178" y="622"/>
                    </a:lnTo>
                    <a:lnTo>
                      <a:pt x="178" y="622"/>
                    </a:lnTo>
                    <a:lnTo>
                      <a:pt x="184" y="614"/>
                    </a:lnTo>
                    <a:lnTo>
                      <a:pt x="186" y="612"/>
                    </a:lnTo>
                    <a:lnTo>
                      <a:pt x="186" y="608"/>
                    </a:lnTo>
                    <a:lnTo>
                      <a:pt x="186" y="608"/>
                    </a:lnTo>
                    <a:lnTo>
                      <a:pt x="186" y="604"/>
                    </a:lnTo>
                    <a:lnTo>
                      <a:pt x="188" y="602"/>
                    </a:lnTo>
                    <a:lnTo>
                      <a:pt x="190" y="602"/>
                    </a:lnTo>
                    <a:lnTo>
                      <a:pt x="190" y="600"/>
                    </a:lnTo>
                    <a:lnTo>
                      <a:pt x="190" y="600"/>
                    </a:lnTo>
                    <a:lnTo>
                      <a:pt x="190" y="598"/>
                    </a:lnTo>
                    <a:lnTo>
                      <a:pt x="192" y="596"/>
                    </a:lnTo>
                    <a:lnTo>
                      <a:pt x="196" y="594"/>
                    </a:lnTo>
                    <a:lnTo>
                      <a:pt x="202" y="584"/>
                    </a:lnTo>
                    <a:lnTo>
                      <a:pt x="202" y="584"/>
                    </a:lnTo>
                    <a:lnTo>
                      <a:pt x="200" y="580"/>
                    </a:lnTo>
                    <a:lnTo>
                      <a:pt x="202" y="578"/>
                    </a:lnTo>
                    <a:lnTo>
                      <a:pt x="202" y="576"/>
                    </a:lnTo>
                    <a:lnTo>
                      <a:pt x="200" y="570"/>
                    </a:lnTo>
                    <a:lnTo>
                      <a:pt x="200" y="570"/>
                    </a:lnTo>
                    <a:lnTo>
                      <a:pt x="196" y="566"/>
                    </a:lnTo>
                    <a:lnTo>
                      <a:pt x="194" y="564"/>
                    </a:lnTo>
                    <a:lnTo>
                      <a:pt x="188" y="564"/>
                    </a:lnTo>
                    <a:lnTo>
                      <a:pt x="182" y="564"/>
                    </a:lnTo>
                    <a:lnTo>
                      <a:pt x="180" y="562"/>
                    </a:lnTo>
                    <a:lnTo>
                      <a:pt x="174" y="558"/>
                    </a:lnTo>
                    <a:lnTo>
                      <a:pt x="174" y="558"/>
                    </a:lnTo>
                    <a:lnTo>
                      <a:pt x="170" y="554"/>
                    </a:lnTo>
                    <a:lnTo>
                      <a:pt x="166" y="552"/>
                    </a:lnTo>
                    <a:lnTo>
                      <a:pt x="162" y="548"/>
                    </a:lnTo>
                    <a:lnTo>
                      <a:pt x="162" y="540"/>
                    </a:lnTo>
                    <a:lnTo>
                      <a:pt x="162" y="540"/>
                    </a:lnTo>
                    <a:lnTo>
                      <a:pt x="166" y="532"/>
                    </a:lnTo>
                    <a:lnTo>
                      <a:pt x="168" y="530"/>
                    </a:lnTo>
                    <a:lnTo>
                      <a:pt x="172" y="528"/>
                    </a:lnTo>
                    <a:lnTo>
                      <a:pt x="176" y="526"/>
                    </a:lnTo>
                    <a:lnTo>
                      <a:pt x="176" y="526"/>
                    </a:lnTo>
                    <a:lnTo>
                      <a:pt x="180" y="522"/>
                    </a:lnTo>
                    <a:lnTo>
                      <a:pt x="186" y="522"/>
                    </a:lnTo>
                    <a:lnTo>
                      <a:pt x="190" y="520"/>
                    </a:lnTo>
                    <a:lnTo>
                      <a:pt x="190" y="518"/>
                    </a:lnTo>
                    <a:lnTo>
                      <a:pt x="190" y="516"/>
                    </a:lnTo>
                    <a:lnTo>
                      <a:pt x="190" y="516"/>
                    </a:lnTo>
                    <a:lnTo>
                      <a:pt x="188" y="514"/>
                    </a:lnTo>
                    <a:lnTo>
                      <a:pt x="188" y="512"/>
                    </a:lnTo>
                    <a:lnTo>
                      <a:pt x="192" y="508"/>
                    </a:lnTo>
                    <a:lnTo>
                      <a:pt x="194" y="506"/>
                    </a:lnTo>
                    <a:lnTo>
                      <a:pt x="194" y="504"/>
                    </a:lnTo>
                    <a:lnTo>
                      <a:pt x="192" y="500"/>
                    </a:lnTo>
                    <a:lnTo>
                      <a:pt x="192" y="500"/>
                    </a:lnTo>
                    <a:lnTo>
                      <a:pt x="190" y="496"/>
                    </a:lnTo>
                    <a:lnTo>
                      <a:pt x="192" y="494"/>
                    </a:lnTo>
                    <a:lnTo>
                      <a:pt x="192" y="492"/>
                    </a:lnTo>
                    <a:lnTo>
                      <a:pt x="192" y="486"/>
                    </a:lnTo>
                    <a:lnTo>
                      <a:pt x="192" y="486"/>
                    </a:lnTo>
                    <a:lnTo>
                      <a:pt x="192" y="482"/>
                    </a:lnTo>
                    <a:lnTo>
                      <a:pt x="196" y="480"/>
                    </a:lnTo>
                    <a:lnTo>
                      <a:pt x="200" y="480"/>
                    </a:lnTo>
                    <a:lnTo>
                      <a:pt x="200" y="478"/>
                    </a:lnTo>
                    <a:lnTo>
                      <a:pt x="200" y="478"/>
                    </a:lnTo>
                    <a:lnTo>
                      <a:pt x="198" y="476"/>
                    </a:lnTo>
                    <a:lnTo>
                      <a:pt x="192" y="476"/>
                    </a:lnTo>
                    <a:lnTo>
                      <a:pt x="188" y="474"/>
                    </a:lnTo>
                    <a:lnTo>
                      <a:pt x="186" y="474"/>
                    </a:lnTo>
                    <a:lnTo>
                      <a:pt x="186" y="474"/>
                    </a:lnTo>
                    <a:lnTo>
                      <a:pt x="188" y="472"/>
                    </a:lnTo>
                    <a:lnTo>
                      <a:pt x="192" y="470"/>
                    </a:lnTo>
                    <a:lnTo>
                      <a:pt x="198" y="470"/>
                    </a:lnTo>
                    <a:lnTo>
                      <a:pt x="202" y="472"/>
                    </a:lnTo>
                    <a:lnTo>
                      <a:pt x="202" y="472"/>
                    </a:lnTo>
                    <a:lnTo>
                      <a:pt x="204" y="474"/>
                    </a:lnTo>
                    <a:lnTo>
                      <a:pt x="206" y="474"/>
                    </a:lnTo>
                    <a:lnTo>
                      <a:pt x="208" y="472"/>
                    </a:lnTo>
                    <a:lnTo>
                      <a:pt x="208" y="470"/>
                    </a:lnTo>
                    <a:lnTo>
                      <a:pt x="208" y="470"/>
                    </a:lnTo>
                    <a:lnTo>
                      <a:pt x="208" y="466"/>
                    </a:lnTo>
                    <a:lnTo>
                      <a:pt x="210" y="462"/>
                    </a:lnTo>
                    <a:lnTo>
                      <a:pt x="208" y="460"/>
                    </a:lnTo>
                    <a:lnTo>
                      <a:pt x="202" y="460"/>
                    </a:lnTo>
                    <a:lnTo>
                      <a:pt x="202" y="460"/>
                    </a:lnTo>
                    <a:lnTo>
                      <a:pt x="198" y="462"/>
                    </a:lnTo>
                    <a:lnTo>
                      <a:pt x="200" y="462"/>
                    </a:lnTo>
                    <a:lnTo>
                      <a:pt x="202" y="464"/>
                    </a:lnTo>
                    <a:lnTo>
                      <a:pt x="198" y="466"/>
                    </a:lnTo>
                    <a:lnTo>
                      <a:pt x="198" y="466"/>
                    </a:lnTo>
                    <a:lnTo>
                      <a:pt x="194" y="468"/>
                    </a:lnTo>
                    <a:lnTo>
                      <a:pt x="192" y="466"/>
                    </a:lnTo>
                    <a:lnTo>
                      <a:pt x="190" y="464"/>
                    </a:lnTo>
                    <a:lnTo>
                      <a:pt x="190" y="464"/>
                    </a:lnTo>
                    <a:lnTo>
                      <a:pt x="184" y="464"/>
                    </a:lnTo>
                    <a:lnTo>
                      <a:pt x="182" y="462"/>
                    </a:lnTo>
                    <a:lnTo>
                      <a:pt x="180" y="460"/>
                    </a:lnTo>
                    <a:lnTo>
                      <a:pt x="182" y="456"/>
                    </a:lnTo>
                    <a:lnTo>
                      <a:pt x="182" y="454"/>
                    </a:lnTo>
                    <a:lnTo>
                      <a:pt x="182" y="448"/>
                    </a:lnTo>
                    <a:lnTo>
                      <a:pt x="178" y="444"/>
                    </a:lnTo>
                    <a:lnTo>
                      <a:pt x="172" y="440"/>
                    </a:lnTo>
                    <a:lnTo>
                      <a:pt x="172" y="440"/>
                    </a:lnTo>
                    <a:lnTo>
                      <a:pt x="170" y="438"/>
                    </a:lnTo>
                    <a:lnTo>
                      <a:pt x="170" y="436"/>
                    </a:lnTo>
                    <a:lnTo>
                      <a:pt x="172" y="432"/>
                    </a:lnTo>
                    <a:lnTo>
                      <a:pt x="178" y="432"/>
                    </a:lnTo>
                    <a:lnTo>
                      <a:pt x="178" y="432"/>
                    </a:lnTo>
                    <a:lnTo>
                      <a:pt x="178" y="434"/>
                    </a:lnTo>
                    <a:lnTo>
                      <a:pt x="178" y="434"/>
                    </a:lnTo>
                    <a:lnTo>
                      <a:pt x="178" y="436"/>
                    </a:lnTo>
                    <a:lnTo>
                      <a:pt x="180" y="436"/>
                    </a:lnTo>
                    <a:lnTo>
                      <a:pt x="186" y="436"/>
                    </a:lnTo>
                    <a:lnTo>
                      <a:pt x="192" y="438"/>
                    </a:lnTo>
                    <a:lnTo>
                      <a:pt x="192" y="438"/>
                    </a:lnTo>
                    <a:lnTo>
                      <a:pt x="198" y="440"/>
                    </a:lnTo>
                    <a:lnTo>
                      <a:pt x="204" y="440"/>
                    </a:lnTo>
                    <a:lnTo>
                      <a:pt x="214" y="436"/>
                    </a:lnTo>
                    <a:lnTo>
                      <a:pt x="222" y="430"/>
                    </a:lnTo>
                    <a:lnTo>
                      <a:pt x="224" y="428"/>
                    </a:lnTo>
                    <a:lnTo>
                      <a:pt x="222" y="426"/>
                    </a:lnTo>
                    <a:lnTo>
                      <a:pt x="222" y="426"/>
                    </a:lnTo>
                    <a:lnTo>
                      <a:pt x="220" y="424"/>
                    </a:lnTo>
                    <a:lnTo>
                      <a:pt x="218" y="418"/>
                    </a:lnTo>
                    <a:lnTo>
                      <a:pt x="218" y="414"/>
                    </a:lnTo>
                    <a:lnTo>
                      <a:pt x="220" y="410"/>
                    </a:lnTo>
                    <a:lnTo>
                      <a:pt x="220" y="410"/>
                    </a:lnTo>
                    <a:lnTo>
                      <a:pt x="224" y="410"/>
                    </a:lnTo>
                    <a:lnTo>
                      <a:pt x="226" y="406"/>
                    </a:lnTo>
                    <a:lnTo>
                      <a:pt x="226" y="404"/>
                    </a:lnTo>
                    <a:lnTo>
                      <a:pt x="222" y="402"/>
                    </a:lnTo>
                    <a:lnTo>
                      <a:pt x="222" y="402"/>
                    </a:lnTo>
                    <a:lnTo>
                      <a:pt x="220" y="400"/>
                    </a:lnTo>
                    <a:lnTo>
                      <a:pt x="220" y="398"/>
                    </a:lnTo>
                    <a:lnTo>
                      <a:pt x="220" y="396"/>
                    </a:lnTo>
                    <a:lnTo>
                      <a:pt x="216" y="394"/>
                    </a:lnTo>
                    <a:lnTo>
                      <a:pt x="216" y="394"/>
                    </a:lnTo>
                    <a:lnTo>
                      <a:pt x="214" y="392"/>
                    </a:lnTo>
                    <a:lnTo>
                      <a:pt x="214" y="388"/>
                    </a:lnTo>
                    <a:lnTo>
                      <a:pt x="218" y="384"/>
                    </a:lnTo>
                    <a:lnTo>
                      <a:pt x="218" y="384"/>
                    </a:lnTo>
                    <a:lnTo>
                      <a:pt x="220" y="384"/>
                    </a:lnTo>
                    <a:lnTo>
                      <a:pt x="220" y="386"/>
                    </a:lnTo>
                    <a:lnTo>
                      <a:pt x="222" y="388"/>
                    </a:lnTo>
                    <a:lnTo>
                      <a:pt x="226" y="388"/>
                    </a:lnTo>
                    <a:lnTo>
                      <a:pt x="226" y="388"/>
                    </a:lnTo>
                    <a:lnTo>
                      <a:pt x="230" y="388"/>
                    </a:lnTo>
                    <a:lnTo>
                      <a:pt x="240" y="390"/>
                    </a:lnTo>
                    <a:lnTo>
                      <a:pt x="254" y="388"/>
                    </a:lnTo>
                    <a:lnTo>
                      <a:pt x="264" y="386"/>
                    </a:lnTo>
                    <a:lnTo>
                      <a:pt x="274" y="382"/>
                    </a:lnTo>
                    <a:lnTo>
                      <a:pt x="274" y="382"/>
                    </a:lnTo>
                    <a:lnTo>
                      <a:pt x="284" y="378"/>
                    </a:lnTo>
                    <a:lnTo>
                      <a:pt x="292" y="376"/>
                    </a:lnTo>
                    <a:lnTo>
                      <a:pt x="296" y="372"/>
                    </a:lnTo>
                    <a:lnTo>
                      <a:pt x="300" y="368"/>
                    </a:lnTo>
                    <a:lnTo>
                      <a:pt x="304" y="364"/>
                    </a:lnTo>
                    <a:lnTo>
                      <a:pt x="308" y="354"/>
                    </a:lnTo>
                    <a:lnTo>
                      <a:pt x="308" y="354"/>
                    </a:lnTo>
                    <a:lnTo>
                      <a:pt x="310" y="350"/>
                    </a:lnTo>
                    <a:lnTo>
                      <a:pt x="312" y="346"/>
                    </a:lnTo>
                    <a:lnTo>
                      <a:pt x="314" y="342"/>
                    </a:lnTo>
                    <a:lnTo>
                      <a:pt x="312" y="332"/>
                    </a:lnTo>
                    <a:lnTo>
                      <a:pt x="312" y="332"/>
                    </a:lnTo>
                    <a:lnTo>
                      <a:pt x="310" y="330"/>
                    </a:lnTo>
                    <a:lnTo>
                      <a:pt x="308" y="330"/>
                    </a:lnTo>
                    <a:lnTo>
                      <a:pt x="302" y="330"/>
                    </a:lnTo>
                    <a:lnTo>
                      <a:pt x="300" y="328"/>
                    </a:lnTo>
                    <a:lnTo>
                      <a:pt x="298" y="326"/>
                    </a:lnTo>
                    <a:lnTo>
                      <a:pt x="296" y="322"/>
                    </a:lnTo>
                    <a:lnTo>
                      <a:pt x="296" y="314"/>
                    </a:lnTo>
                    <a:lnTo>
                      <a:pt x="296" y="314"/>
                    </a:lnTo>
                    <a:lnTo>
                      <a:pt x="296" y="310"/>
                    </a:lnTo>
                    <a:lnTo>
                      <a:pt x="294" y="306"/>
                    </a:lnTo>
                    <a:lnTo>
                      <a:pt x="288" y="302"/>
                    </a:lnTo>
                    <a:lnTo>
                      <a:pt x="280" y="296"/>
                    </a:lnTo>
                    <a:lnTo>
                      <a:pt x="272" y="292"/>
                    </a:lnTo>
                    <a:lnTo>
                      <a:pt x="258" y="288"/>
                    </a:lnTo>
                    <a:lnTo>
                      <a:pt x="254" y="286"/>
                    </a:lnTo>
                    <a:lnTo>
                      <a:pt x="256" y="284"/>
                    </a:lnTo>
                    <a:lnTo>
                      <a:pt x="256" y="284"/>
                    </a:lnTo>
                    <a:lnTo>
                      <a:pt x="258" y="282"/>
                    </a:lnTo>
                    <a:lnTo>
                      <a:pt x="258" y="282"/>
                    </a:lnTo>
                    <a:lnTo>
                      <a:pt x="256" y="278"/>
                    </a:lnTo>
                    <a:lnTo>
                      <a:pt x="254" y="276"/>
                    </a:lnTo>
                    <a:lnTo>
                      <a:pt x="252" y="272"/>
                    </a:lnTo>
                    <a:lnTo>
                      <a:pt x="252" y="266"/>
                    </a:lnTo>
                    <a:lnTo>
                      <a:pt x="254" y="258"/>
                    </a:lnTo>
                    <a:lnTo>
                      <a:pt x="254" y="258"/>
                    </a:lnTo>
                    <a:lnTo>
                      <a:pt x="254" y="254"/>
                    </a:lnTo>
                    <a:lnTo>
                      <a:pt x="254" y="250"/>
                    </a:lnTo>
                    <a:lnTo>
                      <a:pt x="252" y="242"/>
                    </a:lnTo>
                    <a:lnTo>
                      <a:pt x="248" y="230"/>
                    </a:lnTo>
                    <a:lnTo>
                      <a:pt x="248" y="224"/>
                    </a:lnTo>
                    <a:lnTo>
                      <a:pt x="250" y="218"/>
                    </a:lnTo>
                    <a:lnTo>
                      <a:pt x="250" y="218"/>
                    </a:lnTo>
                    <a:lnTo>
                      <a:pt x="250" y="208"/>
                    </a:lnTo>
                    <a:lnTo>
                      <a:pt x="250" y="204"/>
                    </a:lnTo>
                    <a:lnTo>
                      <a:pt x="250" y="198"/>
                    </a:lnTo>
                    <a:lnTo>
                      <a:pt x="252" y="188"/>
                    </a:lnTo>
                    <a:lnTo>
                      <a:pt x="252" y="188"/>
                    </a:lnTo>
                    <a:lnTo>
                      <a:pt x="254" y="186"/>
                    </a:lnTo>
                    <a:lnTo>
                      <a:pt x="258" y="182"/>
                    </a:lnTo>
                    <a:lnTo>
                      <a:pt x="258" y="182"/>
                    </a:lnTo>
                    <a:lnTo>
                      <a:pt x="260" y="180"/>
                    </a:lnTo>
                    <a:lnTo>
                      <a:pt x="262" y="178"/>
                    </a:lnTo>
                    <a:lnTo>
                      <a:pt x="264" y="172"/>
                    </a:lnTo>
                    <a:lnTo>
                      <a:pt x="272" y="158"/>
                    </a:lnTo>
                    <a:lnTo>
                      <a:pt x="272" y="158"/>
                    </a:lnTo>
                    <a:lnTo>
                      <a:pt x="278" y="152"/>
                    </a:lnTo>
                    <a:lnTo>
                      <a:pt x="280" y="152"/>
                    </a:lnTo>
                    <a:lnTo>
                      <a:pt x="282" y="152"/>
                    </a:lnTo>
                    <a:lnTo>
                      <a:pt x="284" y="150"/>
                    </a:lnTo>
                    <a:lnTo>
                      <a:pt x="284" y="150"/>
                    </a:lnTo>
                    <a:lnTo>
                      <a:pt x="284" y="146"/>
                    </a:lnTo>
                    <a:lnTo>
                      <a:pt x="282" y="146"/>
                    </a:lnTo>
                    <a:lnTo>
                      <a:pt x="282" y="144"/>
                    </a:lnTo>
                    <a:lnTo>
                      <a:pt x="282" y="142"/>
                    </a:lnTo>
                    <a:lnTo>
                      <a:pt x="282" y="142"/>
                    </a:lnTo>
                    <a:lnTo>
                      <a:pt x="284" y="140"/>
                    </a:lnTo>
                    <a:lnTo>
                      <a:pt x="286" y="140"/>
                    </a:lnTo>
                    <a:lnTo>
                      <a:pt x="290" y="138"/>
                    </a:lnTo>
                    <a:lnTo>
                      <a:pt x="292" y="136"/>
                    </a:lnTo>
                    <a:lnTo>
                      <a:pt x="292" y="136"/>
                    </a:lnTo>
                    <a:lnTo>
                      <a:pt x="296" y="130"/>
                    </a:lnTo>
                    <a:lnTo>
                      <a:pt x="300" y="130"/>
                    </a:lnTo>
                    <a:lnTo>
                      <a:pt x="304" y="128"/>
                    </a:lnTo>
                    <a:lnTo>
                      <a:pt x="308" y="122"/>
                    </a:lnTo>
                    <a:lnTo>
                      <a:pt x="308" y="122"/>
                    </a:lnTo>
                    <a:lnTo>
                      <a:pt x="314" y="112"/>
                    </a:lnTo>
                    <a:lnTo>
                      <a:pt x="312" y="108"/>
                    </a:lnTo>
                    <a:lnTo>
                      <a:pt x="310" y="106"/>
                    </a:lnTo>
                    <a:lnTo>
                      <a:pt x="310" y="104"/>
                    </a:lnTo>
                    <a:lnTo>
                      <a:pt x="310" y="104"/>
                    </a:lnTo>
                    <a:lnTo>
                      <a:pt x="310" y="98"/>
                    </a:lnTo>
                    <a:lnTo>
                      <a:pt x="308" y="92"/>
                    </a:lnTo>
                    <a:lnTo>
                      <a:pt x="306" y="90"/>
                    </a:lnTo>
                    <a:lnTo>
                      <a:pt x="304" y="88"/>
                    </a:lnTo>
                    <a:lnTo>
                      <a:pt x="300" y="88"/>
                    </a:lnTo>
                    <a:lnTo>
                      <a:pt x="294" y="90"/>
                    </a:lnTo>
                    <a:lnTo>
                      <a:pt x="294" y="90"/>
                    </a:lnTo>
                    <a:lnTo>
                      <a:pt x="294" y="96"/>
                    </a:lnTo>
                    <a:lnTo>
                      <a:pt x="292" y="100"/>
                    </a:lnTo>
                    <a:lnTo>
                      <a:pt x="292" y="100"/>
                    </a:lnTo>
                    <a:lnTo>
                      <a:pt x="292" y="104"/>
                    </a:lnTo>
                    <a:lnTo>
                      <a:pt x="290" y="106"/>
                    </a:lnTo>
                    <a:lnTo>
                      <a:pt x="288" y="108"/>
                    </a:lnTo>
                    <a:lnTo>
                      <a:pt x="286" y="110"/>
                    </a:lnTo>
                    <a:lnTo>
                      <a:pt x="286" y="110"/>
                    </a:lnTo>
                    <a:lnTo>
                      <a:pt x="284" y="116"/>
                    </a:lnTo>
                    <a:lnTo>
                      <a:pt x="280" y="120"/>
                    </a:lnTo>
                    <a:lnTo>
                      <a:pt x="280" y="120"/>
                    </a:lnTo>
                    <a:lnTo>
                      <a:pt x="276" y="126"/>
                    </a:lnTo>
                    <a:lnTo>
                      <a:pt x="272" y="126"/>
                    </a:lnTo>
                    <a:lnTo>
                      <a:pt x="268" y="124"/>
                    </a:lnTo>
                    <a:lnTo>
                      <a:pt x="264" y="126"/>
                    </a:lnTo>
                    <a:lnTo>
                      <a:pt x="264" y="126"/>
                    </a:lnTo>
                    <a:lnTo>
                      <a:pt x="260" y="128"/>
                    </a:lnTo>
                    <a:lnTo>
                      <a:pt x="258" y="128"/>
                    </a:lnTo>
                    <a:lnTo>
                      <a:pt x="256" y="128"/>
                    </a:lnTo>
                    <a:lnTo>
                      <a:pt x="252" y="130"/>
                    </a:lnTo>
                    <a:lnTo>
                      <a:pt x="252" y="130"/>
                    </a:lnTo>
                    <a:lnTo>
                      <a:pt x="250" y="130"/>
                    </a:lnTo>
                    <a:lnTo>
                      <a:pt x="248" y="128"/>
                    </a:lnTo>
                    <a:lnTo>
                      <a:pt x="240" y="126"/>
                    </a:lnTo>
                    <a:lnTo>
                      <a:pt x="230" y="122"/>
                    </a:lnTo>
                    <a:lnTo>
                      <a:pt x="226" y="120"/>
                    </a:lnTo>
                    <a:lnTo>
                      <a:pt x="218" y="122"/>
                    </a:lnTo>
                    <a:lnTo>
                      <a:pt x="218" y="122"/>
                    </a:lnTo>
                    <a:lnTo>
                      <a:pt x="214" y="120"/>
                    </a:lnTo>
                    <a:lnTo>
                      <a:pt x="214" y="118"/>
                    </a:lnTo>
                    <a:lnTo>
                      <a:pt x="218" y="108"/>
                    </a:lnTo>
                    <a:lnTo>
                      <a:pt x="218" y="108"/>
                    </a:lnTo>
                    <a:lnTo>
                      <a:pt x="222" y="104"/>
                    </a:lnTo>
                    <a:lnTo>
                      <a:pt x="222" y="100"/>
                    </a:lnTo>
                    <a:lnTo>
                      <a:pt x="222" y="96"/>
                    </a:lnTo>
                    <a:lnTo>
                      <a:pt x="226" y="92"/>
                    </a:lnTo>
                    <a:lnTo>
                      <a:pt x="226" y="92"/>
                    </a:lnTo>
                    <a:lnTo>
                      <a:pt x="226" y="88"/>
                    </a:lnTo>
                    <a:lnTo>
                      <a:pt x="226" y="86"/>
                    </a:lnTo>
                    <a:lnTo>
                      <a:pt x="222" y="84"/>
                    </a:lnTo>
                    <a:lnTo>
                      <a:pt x="218" y="80"/>
                    </a:lnTo>
                    <a:lnTo>
                      <a:pt x="218" y="80"/>
                    </a:lnTo>
                    <a:lnTo>
                      <a:pt x="214" y="74"/>
                    </a:lnTo>
                    <a:lnTo>
                      <a:pt x="210" y="72"/>
                    </a:lnTo>
                    <a:lnTo>
                      <a:pt x="198" y="64"/>
                    </a:lnTo>
                    <a:lnTo>
                      <a:pt x="198" y="64"/>
                    </a:lnTo>
                    <a:lnTo>
                      <a:pt x="192" y="60"/>
                    </a:lnTo>
                    <a:lnTo>
                      <a:pt x="188" y="60"/>
                    </a:lnTo>
                    <a:lnTo>
                      <a:pt x="186" y="60"/>
                    </a:lnTo>
                    <a:lnTo>
                      <a:pt x="180" y="56"/>
                    </a:lnTo>
                    <a:lnTo>
                      <a:pt x="180" y="56"/>
                    </a:lnTo>
                    <a:lnTo>
                      <a:pt x="170" y="52"/>
                    </a:lnTo>
                    <a:lnTo>
                      <a:pt x="164" y="50"/>
                    </a:lnTo>
                    <a:lnTo>
                      <a:pt x="162" y="50"/>
                    </a:lnTo>
                    <a:lnTo>
                      <a:pt x="158" y="46"/>
                    </a:lnTo>
                    <a:lnTo>
                      <a:pt x="158" y="46"/>
                    </a:lnTo>
                    <a:lnTo>
                      <a:pt x="144" y="34"/>
                    </a:lnTo>
                    <a:lnTo>
                      <a:pt x="132" y="24"/>
                    </a:lnTo>
                    <a:lnTo>
                      <a:pt x="132" y="24"/>
                    </a:lnTo>
                    <a:lnTo>
                      <a:pt x="128" y="22"/>
                    </a:lnTo>
                    <a:lnTo>
                      <a:pt x="126" y="20"/>
                    </a:lnTo>
                    <a:lnTo>
                      <a:pt x="126" y="18"/>
                    </a:lnTo>
                    <a:lnTo>
                      <a:pt x="126" y="12"/>
                    </a:lnTo>
                    <a:lnTo>
                      <a:pt x="124" y="10"/>
                    </a:lnTo>
                    <a:lnTo>
                      <a:pt x="120" y="8"/>
                    </a:lnTo>
                    <a:lnTo>
                      <a:pt x="120" y="8"/>
                    </a:lnTo>
                    <a:lnTo>
                      <a:pt x="116" y="8"/>
                    </a:lnTo>
                    <a:lnTo>
                      <a:pt x="114" y="8"/>
                    </a:lnTo>
                    <a:lnTo>
                      <a:pt x="110" y="6"/>
                    </a:lnTo>
                    <a:lnTo>
                      <a:pt x="102" y="8"/>
                    </a:lnTo>
                    <a:lnTo>
                      <a:pt x="102" y="8"/>
                    </a:lnTo>
                    <a:lnTo>
                      <a:pt x="96" y="8"/>
                    </a:lnTo>
                    <a:lnTo>
                      <a:pt x="90" y="6"/>
                    </a:lnTo>
                    <a:lnTo>
                      <a:pt x="86" y="6"/>
                    </a:lnTo>
                    <a:lnTo>
                      <a:pt x="84" y="8"/>
                    </a:lnTo>
                    <a:lnTo>
                      <a:pt x="84" y="8"/>
                    </a:lnTo>
                    <a:lnTo>
                      <a:pt x="82" y="14"/>
                    </a:lnTo>
                    <a:lnTo>
                      <a:pt x="84" y="18"/>
                    </a:lnTo>
                    <a:lnTo>
                      <a:pt x="84" y="20"/>
                    </a:lnTo>
                    <a:lnTo>
                      <a:pt x="82" y="24"/>
                    </a:lnTo>
                    <a:lnTo>
                      <a:pt x="82" y="24"/>
                    </a:lnTo>
                    <a:lnTo>
                      <a:pt x="82" y="24"/>
                    </a:lnTo>
                    <a:lnTo>
                      <a:pt x="82" y="22"/>
                    </a:lnTo>
                    <a:lnTo>
                      <a:pt x="80" y="16"/>
                    </a:lnTo>
                    <a:lnTo>
                      <a:pt x="76" y="10"/>
                    </a:lnTo>
                    <a:lnTo>
                      <a:pt x="72" y="8"/>
                    </a:lnTo>
                    <a:lnTo>
                      <a:pt x="68" y="6"/>
                    </a:lnTo>
                    <a:lnTo>
                      <a:pt x="68" y="6"/>
                    </a:lnTo>
                    <a:lnTo>
                      <a:pt x="58" y="6"/>
                    </a:lnTo>
                    <a:lnTo>
                      <a:pt x="52" y="6"/>
                    </a:lnTo>
                    <a:lnTo>
                      <a:pt x="52" y="6"/>
                    </a:lnTo>
                    <a:lnTo>
                      <a:pt x="50" y="6"/>
                    </a:lnTo>
                    <a:lnTo>
                      <a:pt x="50" y="4"/>
                    </a:lnTo>
                    <a:lnTo>
                      <a:pt x="48" y="0"/>
                    </a:lnTo>
                    <a:lnTo>
                      <a:pt x="42" y="0"/>
                    </a:lnTo>
                    <a:lnTo>
                      <a:pt x="42" y="0"/>
                    </a:lnTo>
                    <a:lnTo>
                      <a:pt x="42" y="2"/>
                    </a:lnTo>
                    <a:lnTo>
                      <a:pt x="40" y="4"/>
                    </a:lnTo>
                    <a:lnTo>
                      <a:pt x="34" y="10"/>
                    </a:lnTo>
                    <a:lnTo>
                      <a:pt x="30" y="14"/>
                    </a:lnTo>
                    <a:lnTo>
                      <a:pt x="28" y="16"/>
                    </a:lnTo>
                    <a:lnTo>
                      <a:pt x="28" y="18"/>
                    </a:lnTo>
                    <a:lnTo>
                      <a:pt x="28" y="18"/>
                    </a:lnTo>
                    <a:lnTo>
                      <a:pt x="30" y="20"/>
                    </a:lnTo>
                    <a:lnTo>
                      <a:pt x="28" y="20"/>
                    </a:lnTo>
                    <a:lnTo>
                      <a:pt x="24" y="24"/>
                    </a:lnTo>
                    <a:lnTo>
                      <a:pt x="24" y="24"/>
                    </a:lnTo>
                    <a:lnTo>
                      <a:pt x="28" y="26"/>
                    </a:lnTo>
                    <a:lnTo>
                      <a:pt x="28" y="28"/>
                    </a:lnTo>
                    <a:lnTo>
                      <a:pt x="30" y="30"/>
                    </a:lnTo>
                    <a:lnTo>
                      <a:pt x="30" y="30"/>
                    </a:lnTo>
                    <a:lnTo>
                      <a:pt x="26" y="48"/>
                    </a:lnTo>
                    <a:lnTo>
                      <a:pt x="24" y="52"/>
                    </a:lnTo>
                    <a:lnTo>
                      <a:pt x="18" y="58"/>
                    </a:lnTo>
                    <a:lnTo>
                      <a:pt x="18" y="58"/>
                    </a:lnTo>
                    <a:lnTo>
                      <a:pt x="8" y="64"/>
                    </a:lnTo>
                    <a:lnTo>
                      <a:pt x="8" y="66"/>
                    </a:lnTo>
                    <a:lnTo>
                      <a:pt x="8" y="68"/>
                    </a:lnTo>
                    <a:lnTo>
                      <a:pt x="12" y="70"/>
                    </a:lnTo>
                    <a:lnTo>
                      <a:pt x="12" y="72"/>
                    </a:lnTo>
                    <a:lnTo>
                      <a:pt x="10" y="76"/>
                    </a:lnTo>
                    <a:lnTo>
                      <a:pt x="10" y="76"/>
                    </a:lnTo>
                    <a:lnTo>
                      <a:pt x="6" y="84"/>
                    </a:lnTo>
                    <a:lnTo>
                      <a:pt x="6" y="88"/>
                    </a:lnTo>
                    <a:lnTo>
                      <a:pt x="8" y="92"/>
                    </a:lnTo>
                    <a:lnTo>
                      <a:pt x="12" y="96"/>
                    </a:lnTo>
                    <a:lnTo>
                      <a:pt x="16" y="102"/>
                    </a:lnTo>
                    <a:lnTo>
                      <a:pt x="16" y="104"/>
                    </a:lnTo>
                    <a:lnTo>
                      <a:pt x="14" y="108"/>
                    </a:lnTo>
                    <a:lnTo>
                      <a:pt x="14" y="108"/>
                    </a:lnTo>
                    <a:lnTo>
                      <a:pt x="18" y="112"/>
                    </a:lnTo>
                    <a:lnTo>
                      <a:pt x="20" y="114"/>
                    </a:lnTo>
                    <a:lnTo>
                      <a:pt x="20" y="118"/>
                    </a:lnTo>
                    <a:lnTo>
                      <a:pt x="18" y="124"/>
                    </a:lnTo>
                    <a:lnTo>
                      <a:pt x="18" y="124"/>
                    </a:lnTo>
                    <a:lnTo>
                      <a:pt x="14" y="130"/>
                    </a:lnTo>
                    <a:lnTo>
                      <a:pt x="14" y="134"/>
                    </a:lnTo>
                    <a:lnTo>
                      <a:pt x="12" y="138"/>
                    </a:lnTo>
                    <a:lnTo>
                      <a:pt x="10" y="142"/>
                    </a:lnTo>
                    <a:lnTo>
                      <a:pt x="10" y="142"/>
                    </a:lnTo>
                    <a:lnTo>
                      <a:pt x="6" y="146"/>
                    </a:lnTo>
                    <a:lnTo>
                      <a:pt x="8" y="148"/>
                    </a:lnTo>
                    <a:lnTo>
                      <a:pt x="8" y="152"/>
                    </a:lnTo>
                    <a:lnTo>
                      <a:pt x="6" y="156"/>
                    </a:lnTo>
                    <a:lnTo>
                      <a:pt x="6" y="156"/>
                    </a:lnTo>
                    <a:lnTo>
                      <a:pt x="2" y="160"/>
                    </a:lnTo>
                    <a:lnTo>
                      <a:pt x="2" y="164"/>
                    </a:lnTo>
                    <a:lnTo>
                      <a:pt x="2" y="170"/>
                    </a:lnTo>
                    <a:lnTo>
                      <a:pt x="4" y="176"/>
                    </a:lnTo>
                    <a:lnTo>
                      <a:pt x="4" y="182"/>
                    </a:lnTo>
                    <a:lnTo>
                      <a:pt x="4" y="182"/>
                    </a:lnTo>
                    <a:lnTo>
                      <a:pt x="2" y="188"/>
                    </a:lnTo>
                    <a:lnTo>
                      <a:pt x="2" y="192"/>
                    </a:lnTo>
                    <a:lnTo>
                      <a:pt x="4" y="196"/>
                    </a:lnTo>
                    <a:lnTo>
                      <a:pt x="2" y="204"/>
                    </a:lnTo>
                    <a:lnTo>
                      <a:pt x="2" y="204"/>
                    </a:lnTo>
                    <a:lnTo>
                      <a:pt x="0" y="210"/>
                    </a:lnTo>
                    <a:lnTo>
                      <a:pt x="0" y="216"/>
                    </a:lnTo>
                    <a:lnTo>
                      <a:pt x="0" y="226"/>
                    </a:lnTo>
                    <a:lnTo>
                      <a:pt x="2" y="232"/>
                    </a:lnTo>
                    <a:lnTo>
                      <a:pt x="6" y="234"/>
                    </a:lnTo>
                    <a:lnTo>
                      <a:pt x="6" y="234"/>
                    </a:lnTo>
                    <a:lnTo>
                      <a:pt x="8" y="234"/>
                    </a:lnTo>
                    <a:lnTo>
                      <a:pt x="10" y="236"/>
                    </a:lnTo>
                    <a:lnTo>
                      <a:pt x="12" y="240"/>
                    </a:lnTo>
                    <a:lnTo>
                      <a:pt x="10" y="244"/>
                    </a:lnTo>
                    <a:lnTo>
                      <a:pt x="10" y="244"/>
                    </a:lnTo>
                    <a:lnTo>
                      <a:pt x="8" y="246"/>
                    </a:lnTo>
                    <a:lnTo>
                      <a:pt x="10" y="250"/>
                    </a:lnTo>
                    <a:lnTo>
                      <a:pt x="14" y="254"/>
                    </a:lnTo>
                    <a:lnTo>
                      <a:pt x="20" y="260"/>
                    </a:lnTo>
                    <a:lnTo>
                      <a:pt x="22" y="264"/>
                    </a:lnTo>
                    <a:lnTo>
                      <a:pt x="22" y="268"/>
                    </a:lnTo>
                    <a:lnTo>
                      <a:pt x="22" y="268"/>
                    </a:lnTo>
                    <a:lnTo>
                      <a:pt x="22" y="276"/>
                    </a:lnTo>
                    <a:lnTo>
                      <a:pt x="24" y="276"/>
                    </a:lnTo>
                    <a:lnTo>
                      <a:pt x="26" y="274"/>
                    </a:lnTo>
                    <a:lnTo>
                      <a:pt x="26" y="274"/>
                    </a:lnTo>
                    <a:lnTo>
                      <a:pt x="30" y="274"/>
                    </a:lnTo>
                    <a:lnTo>
                      <a:pt x="32" y="274"/>
                    </a:lnTo>
                    <a:lnTo>
                      <a:pt x="32" y="276"/>
                    </a:lnTo>
                    <a:lnTo>
                      <a:pt x="32" y="282"/>
                    </a:lnTo>
                    <a:lnTo>
                      <a:pt x="32" y="282"/>
                    </a:lnTo>
                    <a:lnTo>
                      <a:pt x="30" y="288"/>
                    </a:lnTo>
                    <a:lnTo>
                      <a:pt x="32" y="292"/>
                    </a:lnTo>
                    <a:lnTo>
                      <a:pt x="34" y="296"/>
                    </a:lnTo>
                    <a:lnTo>
                      <a:pt x="30" y="302"/>
                    </a:lnTo>
                    <a:lnTo>
                      <a:pt x="30" y="302"/>
                    </a:lnTo>
                    <a:lnTo>
                      <a:pt x="34" y="306"/>
                    </a:lnTo>
                    <a:lnTo>
                      <a:pt x="36" y="310"/>
                    </a:lnTo>
                    <a:lnTo>
                      <a:pt x="34" y="316"/>
                    </a:lnTo>
                    <a:lnTo>
                      <a:pt x="28" y="322"/>
                    </a:lnTo>
                    <a:lnTo>
                      <a:pt x="28" y="322"/>
                    </a:lnTo>
                    <a:lnTo>
                      <a:pt x="24" y="330"/>
                    </a:lnTo>
                    <a:lnTo>
                      <a:pt x="22" y="336"/>
                    </a:lnTo>
                    <a:lnTo>
                      <a:pt x="24" y="342"/>
                    </a:lnTo>
                    <a:lnTo>
                      <a:pt x="24" y="352"/>
                    </a:lnTo>
                    <a:lnTo>
                      <a:pt x="24" y="352"/>
                    </a:lnTo>
                    <a:lnTo>
                      <a:pt x="26" y="356"/>
                    </a:lnTo>
                    <a:lnTo>
                      <a:pt x="28" y="360"/>
                    </a:lnTo>
                    <a:lnTo>
                      <a:pt x="32" y="366"/>
                    </a:lnTo>
                    <a:lnTo>
                      <a:pt x="38" y="372"/>
                    </a:lnTo>
                    <a:lnTo>
                      <a:pt x="38" y="376"/>
                    </a:lnTo>
                    <a:lnTo>
                      <a:pt x="38" y="380"/>
                    </a:lnTo>
                    <a:lnTo>
                      <a:pt x="38" y="380"/>
                    </a:lnTo>
                    <a:lnTo>
                      <a:pt x="36" y="382"/>
                    </a:lnTo>
                    <a:lnTo>
                      <a:pt x="32" y="384"/>
                    </a:lnTo>
                    <a:lnTo>
                      <a:pt x="32" y="384"/>
                    </a:lnTo>
                    <a:lnTo>
                      <a:pt x="34" y="390"/>
                    </a:lnTo>
                    <a:lnTo>
                      <a:pt x="34" y="390"/>
                    </a:lnTo>
                    <a:lnTo>
                      <a:pt x="36" y="394"/>
                    </a:lnTo>
                    <a:lnTo>
                      <a:pt x="34" y="396"/>
                    </a:lnTo>
                    <a:lnTo>
                      <a:pt x="30" y="400"/>
                    </a:lnTo>
                    <a:lnTo>
                      <a:pt x="30" y="400"/>
                    </a:lnTo>
                    <a:lnTo>
                      <a:pt x="32" y="404"/>
                    </a:lnTo>
                    <a:lnTo>
                      <a:pt x="32" y="404"/>
                    </a:lnTo>
                    <a:lnTo>
                      <a:pt x="32" y="406"/>
                    </a:lnTo>
                    <a:lnTo>
                      <a:pt x="30" y="408"/>
                    </a:lnTo>
                    <a:lnTo>
                      <a:pt x="30" y="410"/>
                    </a:lnTo>
                    <a:lnTo>
                      <a:pt x="32" y="414"/>
                    </a:lnTo>
                    <a:lnTo>
                      <a:pt x="32" y="414"/>
                    </a:lnTo>
                    <a:lnTo>
                      <a:pt x="32" y="422"/>
                    </a:lnTo>
                    <a:lnTo>
                      <a:pt x="34" y="430"/>
                    </a:lnTo>
                    <a:lnTo>
                      <a:pt x="40" y="440"/>
                    </a:lnTo>
                    <a:lnTo>
                      <a:pt x="44" y="446"/>
                    </a:lnTo>
                    <a:lnTo>
                      <a:pt x="44" y="448"/>
                    </a:lnTo>
                    <a:lnTo>
                      <a:pt x="42" y="450"/>
                    </a:lnTo>
                    <a:lnTo>
                      <a:pt x="42" y="450"/>
                    </a:lnTo>
                    <a:lnTo>
                      <a:pt x="38" y="452"/>
                    </a:lnTo>
                    <a:lnTo>
                      <a:pt x="40" y="454"/>
                    </a:lnTo>
                    <a:lnTo>
                      <a:pt x="42" y="456"/>
                    </a:lnTo>
                    <a:lnTo>
                      <a:pt x="42" y="460"/>
                    </a:lnTo>
                    <a:lnTo>
                      <a:pt x="42" y="460"/>
                    </a:lnTo>
                    <a:lnTo>
                      <a:pt x="42" y="462"/>
                    </a:lnTo>
                    <a:lnTo>
                      <a:pt x="42" y="464"/>
                    </a:lnTo>
                    <a:lnTo>
                      <a:pt x="46" y="466"/>
                    </a:lnTo>
                    <a:lnTo>
                      <a:pt x="48" y="466"/>
                    </a:lnTo>
                    <a:lnTo>
                      <a:pt x="48" y="470"/>
                    </a:lnTo>
                    <a:lnTo>
                      <a:pt x="48" y="470"/>
                    </a:lnTo>
                    <a:lnTo>
                      <a:pt x="46" y="470"/>
                    </a:lnTo>
                    <a:lnTo>
                      <a:pt x="48" y="472"/>
                    </a:lnTo>
                    <a:lnTo>
                      <a:pt x="50" y="474"/>
                    </a:lnTo>
                    <a:lnTo>
                      <a:pt x="54" y="476"/>
                    </a:lnTo>
                    <a:lnTo>
                      <a:pt x="54" y="478"/>
                    </a:lnTo>
                    <a:lnTo>
                      <a:pt x="52" y="482"/>
                    </a:lnTo>
                    <a:lnTo>
                      <a:pt x="52" y="482"/>
                    </a:lnTo>
                    <a:lnTo>
                      <a:pt x="50" y="486"/>
                    </a:lnTo>
                    <a:lnTo>
                      <a:pt x="50" y="488"/>
                    </a:lnTo>
                    <a:lnTo>
                      <a:pt x="52" y="490"/>
                    </a:lnTo>
                    <a:lnTo>
                      <a:pt x="54" y="488"/>
                    </a:lnTo>
                    <a:lnTo>
                      <a:pt x="54" y="488"/>
                    </a:lnTo>
                    <a:lnTo>
                      <a:pt x="58" y="486"/>
                    </a:lnTo>
                    <a:lnTo>
                      <a:pt x="60" y="486"/>
                    </a:lnTo>
                    <a:lnTo>
                      <a:pt x="62" y="490"/>
                    </a:lnTo>
                    <a:lnTo>
                      <a:pt x="60" y="494"/>
                    </a:lnTo>
                    <a:lnTo>
                      <a:pt x="60" y="494"/>
                    </a:lnTo>
                    <a:lnTo>
                      <a:pt x="58" y="498"/>
                    </a:lnTo>
                    <a:lnTo>
                      <a:pt x="54" y="498"/>
                    </a:lnTo>
                    <a:lnTo>
                      <a:pt x="54" y="500"/>
                    </a:lnTo>
                    <a:lnTo>
                      <a:pt x="54" y="504"/>
                    </a:lnTo>
                    <a:lnTo>
                      <a:pt x="54" y="504"/>
                    </a:lnTo>
                    <a:lnTo>
                      <a:pt x="60" y="508"/>
                    </a:lnTo>
                    <a:lnTo>
                      <a:pt x="66" y="512"/>
                    </a:lnTo>
                    <a:lnTo>
                      <a:pt x="70" y="514"/>
                    </a:lnTo>
                    <a:lnTo>
                      <a:pt x="70" y="516"/>
                    </a:lnTo>
                    <a:lnTo>
                      <a:pt x="68" y="518"/>
                    </a:lnTo>
                    <a:lnTo>
                      <a:pt x="68" y="518"/>
                    </a:lnTo>
                    <a:lnTo>
                      <a:pt x="66" y="520"/>
                    </a:lnTo>
                    <a:lnTo>
                      <a:pt x="66" y="522"/>
                    </a:lnTo>
                    <a:lnTo>
                      <a:pt x="66" y="524"/>
                    </a:lnTo>
                    <a:lnTo>
                      <a:pt x="64" y="528"/>
                    </a:lnTo>
                    <a:lnTo>
                      <a:pt x="64" y="528"/>
                    </a:lnTo>
                    <a:lnTo>
                      <a:pt x="64" y="528"/>
                    </a:lnTo>
                    <a:lnTo>
                      <a:pt x="64" y="530"/>
                    </a:lnTo>
                    <a:lnTo>
                      <a:pt x="68" y="532"/>
                    </a:lnTo>
                    <a:lnTo>
                      <a:pt x="74" y="536"/>
                    </a:lnTo>
                    <a:lnTo>
                      <a:pt x="74" y="540"/>
                    </a:lnTo>
                    <a:lnTo>
                      <a:pt x="74" y="544"/>
                    </a:lnTo>
                    <a:lnTo>
                      <a:pt x="74" y="544"/>
                    </a:lnTo>
                    <a:lnTo>
                      <a:pt x="72" y="550"/>
                    </a:lnTo>
                    <a:lnTo>
                      <a:pt x="72" y="556"/>
                    </a:lnTo>
                    <a:lnTo>
                      <a:pt x="76" y="562"/>
                    </a:lnTo>
                    <a:lnTo>
                      <a:pt x="78" y="568"/>
                    </a:lnTo>
                    <a:lnTo>
                      <a:pt x="78" y="570"/>
                    </a:lnTo>
                    <a:lnTo>
                      <a:pt x="78" y="572"/>
                    </a:lnTo>
                    <a:lnTo>
                      <a:pt x="78" y="572"/>
                    </a:lnTo>
                    <a:lnTo>
                      <a:pt x="74" y="576"/>
                    </a:lnTo>
                    <a:lnTo>
                      <a:pt x="76" y="576"/>
                    </a:lnTo>
                    <a:lnTo>
                      <a:pt x="76" y="578"/>
                    </a:lnTo>
                    <a:lnTo>
                      <a:pt x="74" y="582"/>
                    </a:lnTo>
                    <a:lnTo>
                      <a:pt x="74" y="582"/>
                    </a:lnTo>
                    <a:lnTo>
                      <a:pt x="74" y="584"/>
                    </a:lnTo>
                    <a:lnTo>
                      <a:pt x="74" y="588"/>
                    </a:lnTo>
                    <a:lnTo>
                      <a:pt x="78" y="590"/>
                    </a:lnTo>
                    <a:lnTo>
                      <a:pt x="82" y="594"/>
                    </a:lnTo>
                    <a:lnTo>
                      <a:pt x="82" y="596"/>
                    </a:lnTo>
                    <a:lnTo>
                      <a:pt x="80" y="598"/>
                    </a:lnTo>
                    <a:lnTo>
                      <a:pt x="80" y="598"/>
                    </a:lnTo>
                    <a:lnTo>
                      <a:pt x="80" y="604"/>
                    </a:lnTo>
                    <a:lnTo>
                      <a:pt x="82" y="608"/>
                    </a:lnTo>
                    <a:lnTo>
                      <a:pt x="84" y="610"/>
                    </a:lnTo>
                    <a:lnTo>
                      <a:pt x="84" y="614"/>
                    </a:lnTo>
                    <a:lnTo>
                      <a:pt x="84" y="614"/>
                    </a:lnTo>
                    <a:lnTo>
                      <a:pt x="82" y="620"/>
                    </a:lnTo>
                    <a:lnTo>
                      <a:pt x="82" y="626"/>
                    </a:lnTo>
                    <a:lnTo>
                      <a:pt x="86" y="634"/>
                    </a:lnTo>
                    <a:lnTo>
                      <a:pt x="88" y="638"/>
                    </a:lnTo>
                    <a:lnTo>
                      <a:pt x="88" y="638"/>
                    </a:lnTo>
                    <a:lnTo>
                      <a:pt x="90" y="636"/>
                    </a:lnTo>
                    <a:lnTo>
                      <a:pt x="94" y="634"/>
                    </a:lnTo>
                    <a:lnTo>
                      <a:pt x="98" y="630"/>
                    </a:lnTo>
                    <a:lnTo>
                      <a:pt x="102" y="630"/>
                    </a:lnTo>
                    <a:lnTo>
                      <a:pt x="102" y="630"/>
                    </a:lnTo>
                    <a:lnTo>
                      <a:pt x="106" y="634"/>
                    </a:lnTo>
                    <a:lnTo>
                      <a:pt x="106" y="638"/>
                    </a:lnTo>
                    <a:lnTo>
                      <a:pt x="104" y="640"/>
                    </a:lnTo>
                    <a:lnTo>
                      <a:pt x="106" y="644"/>
                    </a:lnTo>
                    <a:lnTo>
                      <a:pt x="106" y="644"/>
                    </a:lnTo>
                    <a:lnTo>
                      <a:pt x="108" y="648"/>
                    </a:lnTo>
                    <a:lnTo>
                      <a:pt x="108" y="650"/>
                    </a:lnTo>
                    <a:lnTo>
                      <a:pt x="110" y="652"/>
                    </a:lnTo>
                    <a:lnTo>
                      <a:pt x="116" y="652"/>
                    </a:lnTo>
                    <a:lnTo>
                      <a:pt x="116" y="652"/>
                    </a:lnTo>
                    <a:lnTo>
                      <a:pt x="120" y="654"/>
                    </a:lnTo>
                    <a:lnTo>
                      <a:pt x="124" y="656"/>
                    </a:lnTo>
                    <a:lnTo>
                      <a:pt x="124" y="658"/>
                    </a:lnTo>
                    <a:lnTo>
                      <a:pt x="158" y="658"/>
                    </a:lnTo>
                    <a:lnTo>
                      <a:pt x="158" y="658"/>
                    </a:lnTo>
                    <a:lnTo>
                      <a:pt x="162" y="660"/>
                    </a:lnTo>
                    <a:lnTo>
                      <a:pt x="166" y="658"/>
                    </a:lnTo>
                    <a:lnTo>
                      <a:pt x="172" y="660"/>
                    </a:lnTo>
                    <a:lnTo>
                      <a:pt x="184" y="664"/>
                    </a:lnTo>
                    <a:lnTo>
                      <a:pt x="184" y="6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7" name="Australia">
                <a:extLst>
                  <a:ext uri="{FF2B5EF4-FFF2-40B4-BE49-F238E27FC236}">
                    <a16:creationId xmlns:a16="http://schemas.microsoft.com/office/drawing/2014/main" id="{AE1D8807-16F1-4BF8-92D8-33CD0F211ED2}"/>
                  </a:ext>
                </a:extLst>
              </p:cNvPr>
              <p:cNvSpPr>
                <a:spLocks/>
              </p:cNvSpPr>
              <p:nvPr/>
            </p:nvSpPr>
            <p:spPr bwMode="auto">
              <a:xfrm>
                <a:off x="7273328" y="3011164"/>
                <a:ext cx="1231661" cy="1125051"/>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8" name="Austria">
                <a:extLst>
                  <a:ext uri="{FF2B5EF4-FFF2-40B4-BE49-F238E27FC236}">
                    <a16:creationId xmlns:a16="http://schemas.microsoft.com/office/drawing/2014/main" id="{401D211E-3F3C-4C87-9867-19014FACB303}"/>
                  </a:ext>
                </a:extLst>
              </p:cNvPr>
              <p:cNvSpPr>
                <a:spLocks/>
              </p:cNvSpPr>
              <p:nvPr/>
            </p:nvSpPr>
            <p:spPr bwMode="auto">
              <a:xfrm>
                <a:off x="4268992" y="900968"/>
                <a:ext cx="210073" cy="84523"/>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9" name="Belgium">
                <a:extLst>
                  <a:ext uri="{FF2B5EF4-FFF2-40B4-BE49-F238E27FC236}">
                    <a16:creationId xmlns:a16="http://schemas.microsoft.com/office/drawing/2014/main" id="{254C0713-27E1-472F-9C61-7435D097737C}"/>
                  </a:ext>
                </a:extLst>
              </p:cNvPr>
              <p:cNvSpPr>
                <a:spLocks/>
              </p:cNvSpPr>
              <p:nvPr/>
            </p:nvSpPr>
            <p:spPr bwMode="auto">
              <a:xfrm>
                <a:off x="4093454" y="836845"/>
                <a:ext cx="86332" cy="55378"/>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0" name="Brazil">
                <a:extLst>
                  <a:ext uri="{FF2B5EF4-FFF2-40B4-BE49-F238E27FC236}">
                    <a16:creationId xmlns:a16="http://schemas.microsoft.com/office/drawing/2014/main" id="{7F344D73-E301-468D-8A00-E3982B3B216D}"/>
                  </a:ext>
                </a:extLst>
              </p:cNvPr>
              <p:cNvSpPr>
                <a:spLocks/>
              </p:cNvSpPr>
              <p:nvPr/>
            </p:nvSpPr>
            <p:spPr bwMode="auto">
              <a:xfrm>
                <a:off x="1785528" y="2428239"/>
                <a:ext cx="1176985" cy="1407771"/>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1" name="Bulgaria">
                <a:extLst>
                  <a:ext uri="{FF2B5EF4-FFF2-40B4-BE49-F238E27FC236}">
                    <a16:creationId xmlns:a16="http://schemas.microsoft.com/office/drawing/2014/main" id="{BD168202-A33B-4BBF-AC7A-F38CB83D874F}"/>
                  </a:ext>
                </a:extLst>
              </p:cNvPr>
              <p:cNvSpPr>
                <a:spLocks/>
              </p:cNvSpPr>
              <p:nvPr/>
            </p:nvSpPr>
            <p:spPr bwMode="auto">
              <a:xfrm>
                <a:off x="4631585" y="1049615"/>
                <a:ext cx="172663" cy="81610"/>
              </a:xfrm>
              <a:custGeom>
                <a:avLst/>
                <a:gdLst/>
                <a:ahLst/>
                <a:cxnLst>
                  <a:cxn ang="0">
                    <a:pos x="112" y="44"/>
                  </a:cxn>
                  <a:cxn ang="0">
                    <a:pos x="110" y="44"/>
                  </a:cxn>
                  <a:cxn ang="0">
                    <a:pos x="110" y="42"/>
                  </a:cxn>
                  <a:cxn ang="0">
                    <a:pos x="106" y="36"/>
                  </a:cxn>
                  <a:cxn ang="0">
                    <a:pos x="104" y="34"/>
                  </a:cxn>
                  <a:cxn ang="0">
                    <a:pos x="104" y="30"/>
                  </a:cxn>
                  <a:cxn ang="0">
                    <a:pos x="106" y="28"/>
                  </a:cxn>
                  <a:cxn ang="0">
                    <a:pos x="110" y="26"/>
                  </a:cxn>
                  <a:cxn ang="0">
                    <a:pos x="114" y="16"/>
                  </a:cxn>
                  <a:cxn ang="0">
                    <a:pos x="118" y="14"/>
                  </a:cxn>
                  <a:cxn ang="0">
                    <a:pos x="120" y="10"/>
                  </a:cxn>
                  <a:cxn ang="0">
                    <a:pos x="110" y="6"/>
                  </a:cxn>
                  <a:cxn ang="0">
                    <a:pos x="96" y="6"/>
                  </a:cxn>
                  <a:cxn ang="0">
                    <a:pos x="88" y="2"/>
                  </a:cxn>
                  <a:cxn ang="0">
                    <a:pos x="80" y="0"/>
                  </a:cxn>
                  <a:cxn ang="0">
                    <a:pos x="64" y="6"/>
                  </a:cxn>
                  <a:cxn ang="0">
                    <a:pos x="56" y="12"/>
                  </a:cxn>
                  <a:cxn ang="0">
                    <a:pos x="42" y="10"/>
                  </a:cxn>
                  <a:cxn ang="0">
                    <a:pos x="30" y="10"/>
                  </a:cxn>
                  <a:cxn ang="0">
                    <a:pos x="18" y="8"/>
                  </a:cxn>
                  <a:cxn ang="0">
                    <a:pos x="10" y="8"/>
                  </a:cxn>
                  <a:cxn ang="0">
                    <a:pos x="8" y="4"/>
                  </a:cxn>
                  <a:cxn ang="0">
                    <a:pos x="2" y="4"/>
                  </a:cxn>
                  <a:cxn ang="0">
                    <a:pos x="2" y="10"/>
                  </a:cxn>
                  <a:cxn ang="0">
                    <a:pos x="6" y="20"/>
                  </a:cxn>
                  <a:cxn ang="0">
                    <a:pos x="6" y="26"/>
                  </a:cxn>
                  <a:cxn ang="0">
                    <a:pos x="6" y="32"/>
                  </a:cxn>
                  <a:cxn ang="0">
                    <a:pos x="4" y="36"/>
                  </a:cxn>
                  <a:cxn ang="0">
                    <a:pos x="10" y="40"/>
                  </a:cxn>
                  <a:cxn ang="0">
                    <a:pos x="20" y="56"/>
                  </a:cxn>
                  <a:cxn ang="0">
                    <a:pos x="32" y="56"/>
                  </a:cxn>
                  <a:cxn ang="0">
                    <a:pos x="38" y="52"/>
                  </a:cxn>
                  <a:cxn ang="0">
                    <a:pos x="42" y="54"/>
                  </a:cxn>
                  <a:cxn ang="0">
                    <a:pos x="50" y="54"/>
                  </a:cxn>
                  <a:cxn ang="0">
                    <a:pos x="56" y="56"/>
                  </a:cxn>
                  <a:cxn ang="0">
                    <a:pos x="64" y="56"/>
                  </a:cxn>
                  <a:cxn ang="0">
                    <a:pos x="70" y="56"/>
                  </a:cxn>
                  <a:cxn ang="0">
                    <a:pos x="74" y="54"/>
                  </a:cxn>
                  <a:cxn ang="0">
                    <a:pos x="78" y="52"/>
                  </a:cxn>
                  <a:cxn ang="0">
                    <a:pos x="84" y="48"/>
                  </a:cxn>
                  <a:cxn ang="0">
                    <a:pos x="92" y="44"/>
                  </a:cxn>
                  <a:cxn ang="0">
                    <a:pos x="102" y="46"/>
                  </a:cxn>
                </a:cxnLst>
                <a:rect l="0" t="0" r="r" b="b"/>
                <a:pathLst>
                  <a:path w="120" h="56">
                    <a:moveTo>
                      <a:pt x="112" y="46"/>
                    </a:moveTo>
                    <a:lnTo>
                      <a:pt x="112" y="46"/>
                    </a:lnTo>
                    <a:lnTo>
                      <a:pt x="112" y="44"/>
                    </a:lnTo>
                    <a:lnTo>
                      <a:pt x="110" y="44"/>
                    </a:lnTo>
                    <a:lnTo>
                      <a:pt x="110" y="44"/>
                    </a:lnTo>
                    <a:lnTo>
                      <a:pt x="110" y="44"/>
                    </a:lnTo>
                    <a:lnTo>
                      <a:pt x="110" y="44"/>
                    </a:lnTo>
                    <a:lnTo>
                      <a:pt x="110" y="42"/>
                    </a:lnTo>
                    <a:lnTo>
                      <a:pt x="110" y="42"/>
                    </a:lnTo>
                    <a:lnTo>
                      <a:pt x="106" y="38"/>
                    </a:lnTo>
                    <a:lnTo>
                      <a:pt x="106" y="36"/>
                    </a:lnTo>
                    <a:lnTo>
                      <a:pt x="106" y="36"/>
                    </a:lnTo>
                    <a:lnTo>
                      <a:pt x="106" y="36"/>
                    </a:lnTo>
                    <a:lnTo>
                      <a:pt x="106" y="36"/>
                    </a:lnTo>
                    <a:lnTo>
                      <a:pt x="104" y="34"/>
                    </a:lnTo>
                    <a:lnTo>
                      <a:pt x="104" y="34"/>
                    </a:lnTo>
                    <a:lnTo>
                      <a:pt x="104" y="34"/>
                    </a:lnTo>
                    <a:lnTo>
                      <a:pt x="104" y="30"/>
                    </a:lnTo>
                    <a:lnTo>
                      <a:pt x="104" y="30"/>
                    </a:lnTo>
                    <a:lnTo>
                      <a:pt x="106" y="28"/>
                    </a:lnTo>
                    <a:lnTo>
                      <a:pt x="106" y="28"/>
                    </a:lnTo>
                    <a:lnTo>
                      <a:pt x="108" y="28"/>
                    </a:lnTo>
                    <a:lnTo>
                      <a:pt x="110" y="26"/>
                    </a:lnTo>
                    <a:lnTo>
                      <a:pt x="110" y="26"/>
                    </a:lnTo>
                    <a:lnTo>
                      <a:pt x="112" y="20"/>
                    </a:lnTo>
                    <a:lnTo>
                      <a:pt x="114" y="16"/>
                    </a:lnTo>
                    <a:lnTo>
                      <a:pt x="114" y="16"/>
                    </a:lnTo>
                    <a:lnTo>
                      <a:pt x="116" y="12"/>
                    </a:lnTo>
                    <a:lnTo>
                      <a:pt x="118" y="14"/>
                    </a:lnTo>
                    <a:lnTo>
                      <a:pt x="118" y="14"/>
                    </a:lnTo>
                    <a:lnTo>
                      <a:pt x="120" y="14"/>
                    </a:lnTo>
                    <a:lnTo>
                      <a:pt x="120" y="10"/>
                    </a:lnTo>
                    <a:lnTo>
                      <a:pt x="120" y="10"/>
                    </a:lnTo>
                    <a:lnTo>
                      <a:pt x="114" y="8"/>
                    </a:lnTo>
                    <a:lnTo>
                      <a:pt x="112" y="8"/>
                    </a:lnTo>
                    <a:lnTo>
                      <a:pt x="110" y="6"/>
                    </a:lnTo>
                    <a:lnTo>
                      <a:pt x="108" y="6"/>
                    </a:lnTo>
                    <a:lnTo>
                      <a:pt x="108" y="6"/>
                    </a:lnTo>
                    <a:lnTo>
                      <a:pt x="96" y="6"/>
                    </a:lnTo>
                    <a:lnTo>
                      <a:pt x="92" y="4"/>
                    </a:lnTo>
                    <a:lnTo>
                      <a:pt x="88" y="2"/>
                    </a:lnTo>
                    <a:lnTo>
                      <a:pt x="88" y="2"/>
                    </a:lnTo>
                    <a:lnTo>
                      <a:pt x="88" y="0"/>
                    </a:lnTo>
                    <a:lnTo>
                      <a:pt x="86" y="0"/>
                    </a:lnTo>
                    <a:lnTo>
                      <a:pt x="80" y="0"/>
                    </a:lnTo>
                    <a:lnTo>
                      <a:pt x="80" y="0"/>
                    </a:lnTo>
                    <a:lnTo>
                      <a:pt x="70" y="4"/>
                    </a:lnTo>
                    <a:lnTo>
                      <a:pt x="64" y="6"/>
                    </a:lnTo>
                    <a:lnTo>
                      <a:pt x="60" y="10"/>
                    </a:lnTo>
                    <a:lnTo>
                      <a:pt x="60" y="10"/>
                    </a:lnTo>
                    <a:lnTo>
                      <a:pt x="56" y="12"/>
                    </a:lnTo>
                    <a:lnTo>
                      <a:pt x="50" y="12"/>
                    </a:lnTo>
                    <a:lnTo>
                      <a:pt x="50" y="12"/>
                    </a:lnTo>
                    <a:lnTo>
                      <a:pt x="42" y="10"/>
                    </a:lnTo>
                    <a:lnTo>
                      <a:pt x="36" y="10"/>
                    </a:lnTo>
                    <a:lnTo>
                      <a:pt x="36" y="10"/>
                    </a:lnTo>
                    <a:lnTo>
                      <a:pt x="30" y="10"/>
                    </a:lnTo>
                    <a:lnTo>
                      <a:pt x="24" y="10"/>
                    </a:lnTo>
                    <a:lnTo>
                      <a:pt x="24" y="10"/>
                    </a:lnTo>
                    <a:lnTo>
                      <a:pt x="18" y="8"/>
                    </a:lnTo>
                    <a:lnTo>
                      <a:pt x="14" y="8"/>
                    </a:lnTo>
                    <a:lnTo>
                      <a:pt x="14" y="8"/>
                    </a:lnTo>
                    <a:lnTo>
                      <a:pt x="10" y="8"/>
                    </a:lnTo>
                    <a:lnTo>
                      <a:pt x="8" y="4"/>
                    </a:lnTo>
                    <a:lnTo>
                      <a:pt x="8" y="4"/>
                    </a:lnTo>
                    <a:lnTo>
                      <a:pt x="8" y="4"/>
                    </a:lnTo>
                    <a:lnTo>
                      <a:pt x="4" y="2"/>
                    </a:lnTo>
                    <a:lnTo>
                      <a:pt x="4" y="2"/>
                    </a:lnTo>
                    <a:lnTo>
                      <a:pt x="2" y="4"/>
                    </a:lnTo>
                    <a:lnTo>
                      <a:pt x="0" y="6"/>
                    </a:lnTo>
                    <a:lnTo>
                      <a:pt x="2" y="10"/>
                    </a:lnTo>
                    <a:lnTo>
                      <a:pt x="2" y="10"/>
                    </a:lnTo>
                    <a:lnTo>
                      <a:pt x="4" y="16"/>
                    </a:lnTo>
                    <a:lnTo>
                      <a:pt x="6" y="20"/>
                    </a:lnTo>
                    <a:lnTo>
                      <a:pt x="6" y="20"/>
                    </a:lnTo>
                    <a:lnTo>
                      <a:pt x="8" y="24"/>
                    </a:lnTo>
                    <a:lnTo>
                      <a:pt x="6" y="26"/>
                    </a:lnTo>
                    <a:lnTo>
                      <a:pt x="6" y="26"/>
                    </a:lnTo>
                    <a:lnTo>
                      <a:pt x="4" y="28"/>
                    </a:lnTo>
                    <a:lnTo>
                      <a:pt x="6" y="30"/>
                    </a:lnTo>
                    <a:lnTo>
                      <a:pt x="6" y="32"/>
                    </a:lnTo>
                    <a:lnTo>
                      <a:pt x="6" y="34"/>
                    </a:lnTo>
                    <a:lnTo>
                      <a:pt x="6" y="34"/>
                    </a:lnTo>
                    <a:lnTo>
                      <a:pt x="4" y="36"/>
                    </a:lnTo>
                    <a:lnTo>
                      <a:pt x="6" y="38"/>
                    </a:lnTo>
                    <a:lnTo>
                      <a:pt x="10" y="40"/>
                    </a:lnTo>
                    <a:lnTo>
                      <a:pt x="10" y="40"/>
                    </a:lnTo>
                    <a:lnTo>
                      <a:pt x="18" y="46"/>
                    </a:lnTo>
                    <a:lnTo>
                      <a:pt x="20" y="52"/>
                    </a:lnTo>
                    <a:lnTo>
                      <a:pt x="20" y="56"/>
                    </a:lnTo>
                    <a:lnTo>
                      <a:pt x="20" y="56"/>
                    </a:lnTo>
                    <a:lnTo>
                      <a:pt x="28" y="56"/>
                    </a:lnTo>
                    <a:lnTo>
                      <a:pt x="32" y="56"/>
                    </a:lnTo>
                    <a:lnTo>
                      <a:pt x="34" y="56"/>
                    </a:lnTo>
                    <a:lnTo>
                      <a:pt x="34" y="56"/>
                    </a:lnTo>
                    <a:lnTo>
                      <a:pt x="38" y="52"/>
                    </a:lnTo>
                    <a:lnTo>
                      <a:pt x="40" y="52"/>
                    </a:lnTo>
                    <a:lnTo>
                      <a:pt x="42" y="54"/>
                    </a:lnTo>
                    <a:lnTo>
                      <a:pt x="42" y="54"/>
                    </a:lnTo>
                    <a:lnTo>
                      <a:pt x="46" y="54"/>
                    </a:lnTo>
                    <a:lnTo>
                      <a:pt x="50" y="54"/>
                    </a:lnTo>
                    <a:lnTo>
                      <a:pt x="50" y="54"/>
                    </a:lnTo>
                    <a:lnTo>
                      <a:pt x="54" y="56"/>
                    </a:lnTo>
                    <a:lnTo>
                      <a:pt x="56" y="56"/>
                    </a:lnTo>
                    <a:lnTo>
                      <a:pt x="56" y="56"/>
                    </a:lnTo>
                    <a:lnTo>
                      <a:pt x="62" y="56"/>
                    </a:lnTo>
                    <a:lnTo>
                      <a:pt x="64" y="56"/>
                    </a:lnTo>
                    <a:lnTo>
                      <a:pt x="64" y="56"/>
                    </a:lnTo>
                    <a:lnTo>
                      <a:pt x="64" y="56"/>
                    </a:lnTo>
                    <a:lnTo>
                      <a:pt x="66" y="54"/>
                    </a:lnTo>
                    <a:lnTo>
                      <a:pt x="70" y="56"/>
                    </a:lnTo>
                    <a:lnTo>
                      <a:pt x="74" y="56"/>
                    </a:lnTo>
                    <a:lnTo>
                      <a:pt x="74" y="54"/>
                    </a:lnTo>
                    <a:lnTo>
                      <a:pt x="74" y="54"/>
                    </a:lnTo>
                    <a:lnTo>
                      <a:pt x="74" y="54"/>
                    </a:lnTo>
                    <a:lnTo>
                      <a:pt x="74" y="50"/>
                    </a:lnTo>
                    <a:lnTo>
                      <a:pt x="78" y="52"/>
                    </a:lnTo>
                    <a:lnTo>
                      <a:pt x="78" y="52"/>
                    </a:lnTo>
                    <a:lnTo>
                      <a:pt x="80" y="48"/>
                    </a:lnTo>
                    <a:lnTo>
                      <a:pt x="84" y="48"/>
                    </a:lnTo>
                    <a:lnTo>
                      <a:pt x="84" y="48"/>
                    </a:lnTo>
                    <a:lnTo>
                      <a:pt x="88" y="44"/>
                    </a:lnTo>
                    <a:lnTo>
                      <a:pt x="92" y="44"/>
                    </a:lnTo>
                    <a:lnTo>
                      <a:pt x="94" y="44"/>
                    </a:lnTo>
                    <a:lnTo>
                      <a:pt x="94" y="44"/>
                    </a:lnTo>
                    <a:lnTo>
                      <a:pt x="102" y="46"/>
                    </a:lnTo>
                    <a:lnTo>
                      <a:pt x="112" y="46"/>
                    </a:lnTo>
                    <a:lnTo>
                      <a:pt x="112" y="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2" name="Cambodia">
                <a:extLst>
                  <a:ext uri="{FF2B5EF4-FFF2-40B4-BE49-F238E27FC236}">
                    <a16:creationId xmlns:a16="http://schemas.microsoft.com/office/drawing/2014/main" id="{0A0CEE39-AD8E-4C0D-8803-FECE2FF5FC1B}"/>
                  </a:ext>
                </a:extLst>
              </p:cNvPr>
              <p:cNvSpPr>
                <a:spLocks/>
              </p:cNvSpPr>
              <p:nvPr/>
            </p:nvSpPr>
            <p:spPr bwMode="auto">
              <a:xfrm>
                <a:off x="7109299" y="2063907"/>
                <a:ext cx="175540" cy="169048"/>
              </a:xfrm>
              <a:custGeom>
                <a:avLst/>
                <a:gdLst/>
                <a:ahLst/>
                <a:cxnLst>
                  <a:cxn ang="0">
                    <a:pos x="50" y="114"/>
                  </a:cxn>
                  <a:cxn ang="0">
                    <a:pos x="46" y="116"/>
                  </a:cxn>
                  <a:cxn ang="0">
                    <a:pos x="46" y="112"/>
                  </a:cxn>
                  <a:cxn ang="0">
                    <a:pos x="42" y="106"/>
                  </a:cxn>
                  <a:cxn ang="0">
                    <a:pos x="34" y="108"/>
                  </a:cxn>
                  <a:cxn ang="0">
                    <a:pos x="32" y="108"/>
                  </a:cxn>
                  <a:cxn ang="0">
                    <a:pos x="26" y="106"/>
                  </a:cxn>
                  <a:cxn ang="0">
                    <a:pos x="28" y="102"/>
                  </a:cxn>
                  <a:cxn ang="0">
                    <a:pos x="30" y="102"/>
                  </a:cxn>
                  <a:cxn ang="0">
                    <a:pos x="32" y="96"/>
                  </a:cxn>
                  <a:cxn ang="0">
                    <a:pos x="26" y="90"/>
                  </a:cxn>
                  <a:cxn ang="0">
                    <a:pos x="24" y="92"/>
                  </a:cxn>
                  <a:cxn ang="0">
                    <a:pos x="24" y="96"/>
                  </a:cxn>
                  <a:cxn ang="0">
                    <a:pos x="22" y="98"/>
                  </a:cxn>
                  <a:cxn ang="0">
                    <a:pos x="18" y="96"/>
                  </a:cxn>
                  <a:cxn ang="0">
                    <a:pos x="18" y="88"/>
                  </a:cxn>
                  <a:cxn ang="0">
                    <a:pos x="18" y="72"/>
                  </a:cxn>
                  <a:cxn ang="0">
                    <a:pos x="10" y="60"/>
                  </a:cxn>
                  <a:cxn ang="0">
                    <a:pos x="0" y="44"/>
                  </a:cxn>
                  <a:cxn ang="0">
                    <a:pos x="0" y="40"/>
                  </a:cxn>
                  <a:cxn ang="0">
                    <a:pos x="16" y="18"/>
                  </a:cxn>
                  <a:cxn ang="0">
                    <a:pos x="20" y="16"/>
                  </a:cxn>
                  <a:cxn ang="0">
                    <a:pos x="28" y="18"/>
                  </a:cxn>
                  <a:cxn ang="0">
                    <a:pos x="30" y="16"/>
                  </a:cxn>
                  <a:cxn ang="0">
                    <a:pos x="36" y="16"/>
                  </a:cxn>
                  <a:cxn ang="0">
                    <a:pos x="40" y="16"/>
                  </a:cxn>
                  <a:cxn ang="0">
                    <a:pos x="44" y="16"/>
                  </a:cxn>
                  <a:cxn ang="0">
                    <a:pos x="52" y="16"/>
                  </a:cxn>
                  <a:cxn ang="0">
                    <a:pos x="60" y="12"/>
                  </a:cxn>
                  <a:cxn ang="0">
                    <a:pos x="78" y="16"/>
                  </a:cxn>
                  <a:cxn ang="0">
                    <a:pos x="82" y="22"/>
                  </a:cxn>
                  <a:cxn ang="0">
                    <a:pos x="84" y="20"/>
                  </a:cxn>
                  <a:cxn ang="0">
                    <a:pos x="84" y="12"/>
                  </a:cxn>
                  <a:cxn ang="0">
                    <a:pos x="84" y="2"/>
                  </a:cxn>
                  <a:cxn ang="0">
                    <a:pos x="86" y="0"/>
                  </a:cxn>
                  <a:cxn ang="0">
                    <a:pos x="92" y="2"/>
                  </a:cxn>
                  <a:cxn ang="0">
                    <a:pos x="110" y="16"/>
                  </a:cxn>
                  <a:cxn ang="0">
                    <a:pos x="122" y="22"/>
                  </a:cxn>
                  <a:cxn ang="0">
                    <a:pos x="120" y="30"/>
                  </a:cxn>
                  <a:cxn ang="0">
                    <a:pos x="114" y="50"/>
                  </a:cxn>
                  <a:cxn ang="0">
                    <a:pos x="116" y="60"/>
                  </a:cxn>
                  <a:cxn ang="0">
                    <a:pos x="122" y="66"/>
                  </a:cxn>
                  <a:cxn ang="0">
                    <a:pos x="116" y="74"/>
                  </a:cxn>
                  <a:cxn ang="0">
                    <a:pos x="110" y="74"/>
                  </a:cxn>
                  <a:cxn ang="0">
                    <a:pos x="102" y="74"/>
                  </a:cxn>
                  <a:cxn ang="0">
                    <a:pos x="94" y="82"/>
                  </a:cxn>
                  <a:cxn ang="0">
                    <a:pos x="82" y="90"/>
                  </a:cxn>
                  <a:cxn ang="0">
                    <a:pos x="76" y="90"/>
                  </a:cxn>
                  <a:cxn ang="0">
                    <a:pos x="76" y="92"/>
                  </a:cxn>
                  <a:cxn ang="0">
                    <a:pos x="82" y="98"/>
                  </a:cxn>
                  <a:cxn ang="0">
                    <a:pos x="88" y="104"/>
                  </a:cxn>
                  <a:cxn ang="0">
                    <a:pos x="88" y="106"/>
                  </a:cxn>
                  <a:cxn ang="0">
                    <a:pos x="84" y="106"/>
                  </a:cxn>
                  <a:cxn ang="0">
                    <a:pos x="78" y="100"/>
                  </a:cxn>
                  <a:cxn ang="0">
                    <a:pos x="72" y="102"/>
                  </a:cxn>
                  <a:cxn ang="0">
                    <a:pos x="62" y="106"/>
                  </a:cxn>
                  <a:cxn ang="0">
                    <a:pos x="54" y="110"/>
                  </a:cxn>
                  <a:cxn ang="0">
                    <a:pos x="50" y="114"/>
                  </a:cxn>
                </a:cxnLst>
                <a:rect l="0" t="0" r="r" b="b"/>
                <a:pathLst>
                  <a:path w="122" h="116">
                    <a:moveTo>
                      <a:pt x="50" y="114"/>
                    </a:moveTo>
                    <a:lnTo>
                      <a:pt x="50" y="114"/>
                    </a:lnTo>
                    <a:lnTo>
                      <a:pt x="48" y="116"/>
                    </a:lnTo>
                    <a:lnTo>
                      <a:pt x="46" y="116"/>
                    </a:lnTo>
                    <a:lnTo>
                      <a:pt x="46" y="112"/>
                    </a:lnTo>
                    <a:lnTo>
                      <a:pt x="46" y="112"/>
                    </a:lnTo>
                    <a:lnTo>
                      <a:pt x="44" y="108"/>
                    </a:lnTo>
                    <a:lnTo>
                      <a:pt x="42" y="106"/>
                    </a:lnTo>
                    <a:lnTo>
                      <a:pt x="38" y="106"/>
                    </a:lnTo>
                    <a:lnTo>
                      <a:pt x="34" y="108"/>
                    </a:lnTo>
                    <a:lnTo>
                      <a:pt x="34" y="108"/>
                    </a:lnTo>
                    <a:lnTo>
                      <a:pt x="32" y="108"/>
                    </a:lnTo>
                    <a:lnTo>
                      <a:pt x="30" y="108"/>
                    </a:lnTo>
                    <a:lnTo>
                      <a:pt x="26" y="106"/>
                    </a:lnTo>
                    <a:lnTo>
                      <a:pt x="26" y="102"/>
                    </a:lnTo>
                    <a:lnTo>
                      <a:pt x="28" y="102"/>
                    </a:lnTo>
                    <a:lnTo>
                      <a:pt x="30" y="102"/>
                    </a:lnTo>
                    <a:lnTo>
                      <a:pt x="30" y="102"/>
                    </a:lnTo>
                    <a:lnTo>
                      <a:pt x="32" y="100"/>
                    </a:lnTo>
                    <a:lnTo>
                      <a:pt x="32" y="96"/>
                    </a:lnTo>
                    <a:lnTo>
                      <a:pt x="30" y="92"/>
                    </a:lnTo>
                    <a:lnTo>
                      <a:pt x="26" y="90"/>
                    </a:lnTo>
                    <a:lnTo>
                      <a:pt x="26" y="90"/>
                    </a:lnTo>
                    <a:lnTo>
                      <a:pt x="24" y="92"/>
                    </a:lnTo>
                    <a:lnTo>
                      <a:pt x="24" y="94"/>
                    </a:lnTo>
                    <a:lnTo>
                      <a:pt x="24" y="96"/>
                    </a:lnTo>
                    <a:lnTo>
                      <a:pt x="22" y="98"/>
                    </a:lnTo>
                    <a:lnTo>
                      <a:pt x="22" y="98"/>
                    </a:lnTo>
                    <a:lnTo>
                      <a:pt x="18" y="98"/>
                    </a:lnTo>
                    <a:lnTo>
                      <a:pt x="18" y="96"/>
                    </a:lnTo>
                    <a:lnTo>
                      <a:pt x="18" y="88"/>
                    </a:lnTo>
                    <a:lnTo>
                      <a:pt x="18" y="88"/>
                    </a:lnTo>
                    <a:lnTo>
                      <a:pt x="20" y="80"/>
                    </a:lnTo>
                    <a:lnTo>
                      <a:pt x="18" y="72"/>
                    </a:lnTo>
                    <a:lnTo>
                      <a:pt x="16" y="66"/>
                    </a:lnTo>
                    <a:lnTo>
                      <a:pt x="10" y="60"/>
                    </a:lnTo>
                    <a:lnTo>
                      <a:pt x="2" y="50"/>
                    </a:lnTo>
                    <a:lnTo>
                      <a:pt x="0" y="44"/>
                    </a:lnTo>
                    <a:lnTo>
                      <a:pt x="0" y="40"/>
                    </a:lnTo>
                    <a:lnTo>
                      <a:pt x="0" y="40"/>
                    </a:lnTo>
                    <a:lnTo>
                      <a:pt x="10" y="28"/>
                    </a:lnTo>
                    <a:lnTo>
                      <a:pt x="16" y="18"/>
                    </a:lnTo>
                    <a:lnTo>
                      <a:pt x="16" y="18"/>
                    </a:lnTo>
                    <a:lnTo>
                      <a:pt x="20" y="16"/>
                    </a:lnTo>
                    <a:lnTo>
                      <a:pt x="24" y="16"/>
                    </a:lnTo>
                    <a:lnTo>
                      <a:pt x="28" y="18"/>
                    </a:lnTo>
                    <a:lnTo>
                      <a:pt x="30" y="16"/>
                    </a:lnTo>
                    <a:lnTo>
                      <a:pt x="30" y="16"/>
                    </a:lnTo>
                    <a:lnTo>
                      <a:pt x="34" y="16"/>
                    </a:lnTo>
                    <a:lnTo>
                      <a:pt x="36" y="16"/>
                    </a:lnTo>
                    <a:lnTo>
                      <a:pt x="38" y="18"/>
                    </a:lnTo>
                    <a:lnTo>
                      <a:pt x="40" y="16"/>
                    </a:lnTo>
                    <a:lnTo>
                      <a:pt x="40" y="16"/>
                    </a:lnTo>
                    <a:lnTo>
                      <a:pt x="44" y="16"/>
                    </a:lnTo>
                    <a:lnTo>
                      <a:pt x="46" y="16"/>
                    </a:lnTo>
                    <a:lnTo>
                      <a:pt x="52" y="16"/>
                    </a:lnTo>
                    <a:lnTo>
                      <a:pt x="60" y="12"/>
                    </a:lnTo>
                    <a:lnTo>
                      <a:pt x="60" y="12"/>
                    </a:lnTo>
                    <a:lnTo>
                      <a:pt x="74" y="14"/>
                    </a:lnTo>
                    <a:lnTo>
                      <a:pt x="78" y="16"/>
                    </a:lnTo>
                    <a:lnTo>
                      <a:pt x="80" y="20"/>
                    </a:lnTo>
                    <a:lnTo>
                      <a:pt x="82" y="22"/>
                    </a:lnTo>
                    <a:lnTo>
                      <a:pt x="82" y="22"/>
                    </a:lnTo>
                    <a:lnTo>
                      <a:pt x="84" y="20"/>
                    </a:lnTo>
                    <a:lnTo>
                      <a:pt x="84" y="18"/>
                    </a:lnTo>
                    <a:lnTo>
                      <a:pt x="84" y="12"/>
                    </a:lnTo>
                    <a:lnTo>
                      <a:pt x="82" y="6"/>
                    </a:lnTo>
                    <a:lnTo>
                      <a:pt x="84" y="2"/>
                    </a:lnTo>
                    <a:lnTo>
                      <a:pt x="86" y="0"/>
                    </a:lnTo>
                    <a:lnTo>
                      <a:pt x="86" y="0"/>
                    </a:lnTo>
                    <a:lnTo>
                      <a:pt x="88" y="0"/>
                    </a:lnTo>
                    <a:lnTo>
                      <a:pt x="92" y="2"/>
                    </a:lnTo>
                    <a:lnTo>
                      <a:pt x="100" y="8"/>
                    </a:lnTo>
                    <a:lnTo>
                      <a:pt x="110" y="16"/>
                    </a:lnTo>
                    <a:lnTo>
                      <a:pt x="116" y="20"/>
                    </a:lnTo>
                    <a:lnTo>
                      <a:pt x="122" y="22"/>
                    </a:lnTo>
                    <a:lnTo>
                      <a:pt x="122" y="22"/>
                    </a:lnTo>
                    <a:lnTo>
                      <a:pt x="120" y="30"/>
                    </a:lnTo>
                    <a:lnTo>
                      <a:pt x="116" y="40"/>
                    </a:lnTo>
                    <a:lnTo>
                      <a:pt x="114" y="50"/>
                    </a:lnTo>
                    <a:lnTo>
                      <a:pt x="114" y="56"/>
                    </a:lnTo>
                    <a:lnTo>
                      <a:pt x="116" y="60"/>
                    </a:lnTo>
                    <a:lnTo>
                      <a:pt x="116" y="60"/>
                    </a:lnTo>
                    <a:lnTo>
                      <a:pt x="122" y="66"/>
                    </a:lnTo>
                    <a:lnTo>
                      <a:pt x="120" y="72"/>
                    </a:lnTo>
                    <a:lnTo>
                      <a:pt x="116" y="74"/>
                    </a:lnTo>
                    <a:lnTo>
                      <a:pt x="110" y="74"/>
                    </a:lnTo>
                    <a:lnTo>
                      <a:pt x="110" y="74"/>
                    </a:lnTo>
                    <a:lnTo>
                      <a:pt x="106" y="72"/>
                    </a:lnTo>
                    <a:lnTo>
                      <a:pt x="102" y="74"/>
                    </a:lnTo>
                    <a:lnTo>
                      <a:pt x="94" y="82"/>
                    </a:lnTo>
                    <a:lnTo>
                      <a:pt x="94" y="82"/>
                    </a:lnTo>
                    <a:lnTo>
                      <a:pt x="86" y="88"/>
                    </a:lnTo>
                    <a:lnTo>
                      <a:pt x="82" y="90"/>
                    </a:lnTo>
                    <a:lnTo>
                      <a:pt x="80" y="88"/>
                    </a:lnTo>
                    <a:lnTo>
                      <a:pt x="76" y="90"/>
                    </a:lnTo>
                    <a:lnTo>
                      <a:pt x="76" y="90"/>
                    </a:lnTo>
                    <a:lnTo>
                      <a:pt x="76" y="92"/>
                    </a:lnTo>
                    <a:lnTo>
                      <a:pt x="78" y="94"/>
                    </a:lnTo>
                    <a:lnTo>
                      <a:pt x="82" y="98"/>
                    </a:lnTo>
                    <a:lnTo>
                      <a:pt x="88" y="102"/>
                    </a:lnTo>
                    <a:lnTo>
                      <a:pt x="88" y="104"/>
                    </a:lnTo>
                    <a:lnTo>
                      <a:pt x="88" y="106"/>
                    </a:lnTo>
                    <a:lnTo>
                      <a:pt x="88" y="106"/>
                    </a:lnTo>
                    <a:lnTo>
                      <a:pt x="86" y="106"/>
                    </a:lnTo>
                    <a:lnTo>
                      <a:pt x="84" y="106"/>
                    </a:lnTo>
                    <a:lnTo>
                      <a:pt x="82" y="102"/>
                    </a:lnTo>
                    <a:lnTo>
                      <a:pt x="78" y="100"/>
                    </a:lnTo>
                    <a:lnTo>
                      <a:pt x="74" y="100"/>
                    </a:lnTo>
                    <a:lnTo>
                      <a:pt x="72" y="102"/>
                    </a:lnTo>
                    <a:lnTo>
                      <a:pt x="72" y="102"/>
                    </a:lnTo>
                    <a:lnTo>
                      <a:pt x="62" y="106"/>
                    </a:lnTo>
                    <a:lnTo>
                      <a:pt x="56" y="108"/>
                    </a:lnTo>
                    <a:lnTo>
                      <a:pt x="54" y="110"/>
                    </a:lnTo>
                    <a:lnTo>
                      <a:pt x="50" y="114"/>
                    </a:lnTo>
                    <a:lnTo>
                      <a:pt x="50" y="1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3" name="Canada">
                <a:extLst>
                  <a:ext uri="{FF2B5EF4-FFF2-40B4-BE49-F238E27FC236}">
                    <a16:creationId xmlns:a16="http://schemas.microsoft.com/office/drawing/2014/main" id="{BAC6A7F1-47E8-48CD-BC26-F6CA4BF6E071}"/>
                  </a:ext>
                </a:extLst>
              </p:cNvPr>
              <p:cNvSpPr>
                <a:spLocks/>
              </p:cNvSpPr>
              <p:nvPr/>
            </p:nvSpPr>
            <p:spPr bwMode="auto">
              <a:xfrm>
                <a:off x="666095" y="350101"/>
                <a:ext cx="1948213" cy="772379"/>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4" name="Chile">
                <a:extLst>
                  <a:ext uri="{FF2B5EF4-FFF2-40B4-BE49-F238E27FC236}">
                    <a16:creationId xmlns:a16="http://schemas.microsoft.com/office/drawing/2014/main" id="{E71344E5-B1F4-4F4B-B992-B9F6FE34A026}"/>
                  </a:ext>
                </a:extLst>
              </p:cNvPr>
              <p:cNvSpPr>
                <a:spLocks/>
              </p:cNvSpPr>
              <p:nvPr/>
            </p:nvSpPr>
            <p:spPr bwMode="auto">
              <a:xfrm>
                <a:off x="1923657" y="3285141"/>
                <a:ext cx="351083" cy="1151281"/>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5" name="China">
                <a:extLst>
                  <a:ext uri="{FF2B5EF4-FFF2-40B4-BE49-F238E27FC236}">
                    <a16:creationId xmlns:a16="http://schemas.microsoft.com/office/drawing/2014/main" id="{A3345340-EF92-433B-94BB-C0534D32C00E}"/>
                  </a:ext>
                </a:extLst>
              </p:cNvPr>
              <p:cNvSpPr>
                <a:spLocks/>
              </p:cNvSpPr>
              <p:nvPr/>
            </p:nvSpPr>
            <p:spPr bwMode="auto">
              <a:xfrm>
                <a:off x="6064688" y="769810"/>
                <a:ext cx="1516555" cy="1092989"/>
              </a:xfrm>
              <a:custGeom>
                <a:avLst/>
                <a:gdLst/>
                <a:ahLst/>
                <a:cxnLst>
                  <a:cxn ang="0">
                    <a:pos x="124" y="124"/>
                  </a:cxn>
                  <a:cxn ang="0">
                    <a:pos x="80" y="176"/>
                  </a:cxn>
                  <a:cxn ang="0">
                    <a:pos x="96" y="230"/>
                  </a:cxn>
                  <a:cxn ang="0">
                    <a:pos x="42" y="262"/>
                  </a:cxn>
                  <a:cxn ang="0">
                    <a:pos x="8" y="296"/>
                  </a:cxn>
                  <a:cxn ang="0">
                    <a:pos x="26" y="338"/>
                  </a:cxn>
                  <a:cxn ang="0">
                    <a:pos x="94" y="366"/>
                  </a:cxn>
                  <a:cxn ang="0">
                    <a:pos x="156" y="450"/>
                  </a:cxn>
                  <a:cxn ang="0">
                    <a:pos x="200" y="498"/>
                  </a:cxn>
                  <a:cxn ang="0">
                    <a:pos x="288" y="534"/>
                  </a:cxn>
                  <a:cxn ang="0">
                    <a:pos x="372" y="558"/>
                  </a:cxn>
                  <a:cxn ang="0">
                    <a:pos x="432" y="550"/>
                  </a:cxn>
                  <a:cxn ang="0">
                    <a:pos x="524" y="522"/>
                  </a:cxn>
                  <a:cxn ang="0">
                    <a:pos x="556" y="536"/>
                  </a:cxn>
                  <a:cxn ang="0">
                    <a:pos x="602" y="604"/>
                  </a:cxn>
                  <a:cxn ang="0">
                    <a:pos x="586" y="650"/>
                  </a:cxn>
                  <a:cxn ang="0">
                    <a:pos x="596" y="674"/>
                  </a:cxn>
                  <a:cxn ang="0">
                    <a:pos x="602" y="710"/>
                  </a:cxn>
                  <a:cxn ang="0">
                    <a:pos x="666" y="724"/>
                  </a:cxn>
                  <a:cxn ang="0">
                    <a:pos x="692" y="700"/>
                  </a:cxn>
                  <a:cxn ang="0">
                    <a:pos x="730" y="694"/>
                  </a:cxn>
                  <a:cxn ang="0">
                    <a:pos x="780" y="698"/>
                  </a:cxn>
                  <a:cxn ang="0">
                    <a:pos x="806" y="718"/>
                  </a:cxn>
                  <a:cxn ang="0">
                    <a:pos x="840" y="720"/>
                  </a:cxn>
                  <a:cxn ang="0">
                    <a:pos x="860" y="732"/>
                  </a:cxn>
                  <a:cxn ang="0">
                    <a:pos x="856" y="712"/>
                  </a:cxn>
                  <a:cxn ang="0">
                    <a:pos x="912" y="694"/>
                  </a:cxn>
                  <a:cxn ang="0">
                    <a:pos x="944" y="684"/>
                  </a:cxn>
                  <a:cxn ang="0">
                    <a:pos x="986" y="656"/>
                  </a:cxn>
                  <a:cxn ang="0">
                    <a:pos x="1012" y="620"/>
                  </a:cxn>
                  <a:cxn ang="0">
                    <a:pos x="1026" y="582"/>
                  </a:cxn>
                  <a:cxn ang="0">
                    <a:pos x="1034" y="530"/>
                  </a:cxn>
                  <a:cxn ang="0">
                    <a:pos x="992" y="510"/>
                  </a:cxn>
                  <a:cxn ang="0">
                    <a:pos x="1016" y="492"/>
                  </a:cxn>
                  <a:cxn ang="0">
                    <a:pos x="988" y="472"/>
                  </a:cxn>
                  <a:cxn ang="0">
                    <a:pos x="974" y="442"/>
                  </a:cxn>
                  <a:cxn ang="0">
                    <a:pos x="922" y="402"/>
                  </a:cxn>
                  <a:cxn ang="0">
                    <a:pos x="942" y="370"/>
                  </a:cxn>
                  <a:cxn ang="0">
                    <a:pos x="962" y="348"/>
                  </a:cxn>
                  <a:cxn ang="0">
                    <a:pos x="906" y="352"/>
                  </a:cxn>
                  <a:cxn ang="0">
                    <a:pos x="834" y="310"/>
                  </a:cxn>
                  <a:cxn ang="0">
                    <a:pos x="886" y="270"/>
                  </a:cxn>
                  <a:cxn ang="0">
                    <a:pos x="904" y="302"/>
                  </a:cxn>
                  <a:cxn ang="0">
                    <a:pos x="916" y="306"/>
                  </a:cxn>
                  <a:cxn ang="0">
                    <a:pos x="980" y="256"/>
                  </a:cxn>
                  <a:cxn ang="0">
                    <a:pos x="1032" y="224"/>
                  </a:cxn>
                  <a:cxn ang="0">
                    <a:pos x="1038" y="186"/>
                  </a:cxn>
                  <a:cxn ang="0">
                    <a:pos x="1042" y="120"/>
                  </a:cxn>
                  <a:cxn ang="0">
                    <a:pos x="970" y="96"/>
                  </a:cxn>
                  <a:cxn ang="0">
                    <a:pos x="764" y="0"/>
                  </a:cxn>
                  <a:cxn ang="0">
                    <a:pos x="730" y="26"/>
                  </a:cxn>
                  <a:cxn ang="0">
                    <a:pos x="644" y="90"/>
                  </a:cxn>
                  <a:cxn ang="0">
                    <a:pos x="710" y="100"/>
                  </a:cxn>
                  <a:cxn ang="0">
                    <a:pos x="750" y="132"/>
                  </a:cxn>
                  <a:cxn ang="0">
                    <a:pos x="684" y="168"/>
                  </a:cxn>
                  <a:cxn ang="0">
                    <a:pos x="678" y="206"/>
                  </a:cxn>
                  <a:cxn ang="0">
                    <a:pos x="526" y="222"/>
                  </a:cxn>
                  <a:cxn ang="0">
                    <a:pos x="412" y="210"/>
                  </a:cxn>
                  <a:cxn ang="0">
                    <a:pos x="380" y="176"/>
                  </a:cxn>
                  <a:cxn ang="0">
                    <a:pos x="276" y="156"/>
                  </a:cxn>
                  <a:cxn ang="0">
                    <a:pos x="226" y="108"/>
                  </a:cxn>
                </a:cxnLst>
                <a:rect l="0" t="0" r="r" b="b"/>
                <a:pathLst>
                  <a:path w="1054" h="750">
                    <a:moveTo>
                      <a:pt x="182" y="88"/>
                    </a:moveTo>
                    <a:lnTo>
                      <a:pt x="182" y="88"/>
                    </a:lnTo>
                    <a:lnTo>
                      <a:pt x="180" y="88"/>
                    </a:lnTo>
                    <a:lnTo>
                      <a:pt x="176" y="88"/>
                    </a:lnTo>
                    <a:lnTo>
                      <a:pt x="176" y="88"/>
                    </a:lnTo>
                    <a:lnTo>
                      <a:pt x="174" y="90"/>
                    </a:lnTo>
                    <a:lnTo>
                      <a:pt x="172" y="92"/>
                    </a:lnTo>
                    <a:lnTo>
                      <a:pt x="160" y="92"/>
                    </a:lnTo>
                    <a:lnTo>
                      <a:pt x="156" y="92"/>
                    </a:lnTo>
                    <a:lnTo>
                      <a:pt x="152" y="96"/>
                    </a:lnTo>
                    <a:lnTo>
                      <a:pt x="152" y="104"/>
                    </a:lnTo>
                    <a:lnTo>
                      <a:pt x="154" y="116"/>
                    </a:lnTo>
                    <a:lnTo>
                      <a:pt x="154" y="116"/>
                    </a:lnTo>
                    <a:lnTo>
                      <a:pt x="154" y="118"/>
                    </a:lnTo>
                    <a:lnTo>
                      <a:pt x="152" y="120"/>
                    </a:lnTo>
                    <a:lnTo>
                      <a:pt x="144" y="124"/>
                    </a:lnTo>
                    <a:lnTo>
                      <a:pt x="134" y="126"/>
                    </a:lnTo>
                    <a:lnTo>
                      <a:pt x="124" y="124"/>
                    </a:lnTo>
                    <a:lnTo>
                      <a:pt x="124" y="124"/>
                    </a:lnTo>
                    <a:lnTo>
                      <a:pt x="118" y="122"/>
                    </a:lnTo>
                    <a:lnTo>
                      <a:pt x="114" y="122"/>
                    </a:lnTo>
                    <a:lnTo>
                      <a:pt x="110" y="124"/>
                    </a:lnTo>
                    <a:lnTo>
                      <a:pt x="110" y="128"/>
                    </a:lnTo>
                    <a:lnTo>
                      <a:pt x="110" y="138"/>
                    </a:lnTo>
                    <a:lnTo>
                      <a:pt x="112" y="156"/>
                    </a:lnTo>
                    <a:lnTo>
                      <a:pt x="112" y="156"/>
                    </a:lnTo>
                    <a:lnTo>
                      <a:pt x="112" y="160"/>
                    </a:lnTo>
                    <a:lnTo>
                      <a:pt x="112" y="162"/>
                    </a:lnTo>
                    <a:lnTo>
                      <a:pt x="104" y="162"/>
                    </a:lnTo>
                    <a:lnTo>
                      <a:pt x="94" y="162"/>
                    </a:lnTo>
                    <a:lnTo>
                      <a:pt x="86" y="164"/>
                    </a:lnTo>
                    <a:lnTo>
                      <a:pt x="86" y="164"/>
                    </a:lnTo>
                    <a:lnTo>
                      <a:pt x="80" y="168"/>
                    </a:lnTo>
                    <a:lnTo>
                      <a:pt x="78" y="172"/>
                    </a:lnTo>
                    <a:lnTo>
                      <a:pt x="78" y="176"/>
                    </a:lnTo>
                    <a:lnTo>
                      <a:pt x="80" y="176"/>
                    </a:lnTo>
                    <a:lnTo>
                      <a:pt x="80" y="176"/>
                    </a:lnTo>
                    <a:lnTo>
                      <a:pt x="82" y="176"/>
                    </a:lnTo>
                    <a:lnTo>
                      <a:pt x="86" y="178"/>
                    </a:lnTo>
                    <a:lnTo>
                      <a:pt x="94" y="188"/>
                    </a:lnTo>
                    <a:lnTo>
                      <a:pt x="102" y="196"/>
                    </a:lnTo>
                    <a:lnTo>
                      <a:pt x="104" y="202"/>
                    </a:lnTo>
                    <a:lnTo>
                      <a:pt x="102" y="204"/>
                    </a:lnTo>
                    <a:lnTo>
                      <a:pt x="102" y="204"/>
                    </a:lnTo>
                    <a:lnTo>
                      <a:pt x="100" y="208"/>
                    </a:lnTo>
                    <a:lnTo>
                      <a:pt x="100" y="212"/>
                    </a:lnTo>
                    <a:lnTo>
                      <a:pt x="104" y="216"/>
                    </a:lnTo>
                    <a:lnTo>
                      <a:pt x="106" y="222"/>
                    </a:lnTo>
                    <a:lnTo>
                      <a:pt x="106" y="224"/>
                    </a:lnTo>
                    <a:lnTo>
                      <a:pt x="102" y="226"/>
                    </a:lnTo>
                    <a:lnTo>
                      <a:pt x="102" y="226"/>
                    </a:lnTo>
                    <a:lnTo>
                      <a:pt x="102" y="228"/>
                    </a:lnTo>
                    <a:lnTo>
                      <a:pt x="100" y="230"/>
                    </a:lnTo>
                    <a:lnTo>
                      <a:pt x="96" y="230"/>
                    </a:lnTo>
                    <a:lnTo>
                      <a:pt x="90" y="232"/>
                    </a:lnTo>
                    <a:lnTo>
                      <a:pt x="86" y="232"/>
                    </a:lnTo>
                    <a:lnTo>
                      <a:pt x="86" y="236"/>
                    </a:lnTo>
                    <a:lnTo>
                      <a:pt x="86" y="236"/>
                    </a:lnTo>
                    <a:lnTo>
                      <a:pt x="84" y="238"/>
                    </a:lnTo>
                    <a:lnTo>
                      <a:pt x="82" y="240"/>
                    </a:lnTo>
                    <a:lnTo>
                      <a:pt x="76" y="242"/>
                    </a:lnTo>
                    <a:lnTo>
                      <a:pt x="68" y="248"/>
                    </a:lnTo>
                    <a:lnTo>
                      <a:pt x="68" y="248"/>
                    </a:lnTo>
                    <a:lnTo>
                      <a:pt x="64" y="250"/>
                    </a:lnTo>
                    <a:lnTo>
                      <a:pt x="62" y="250"/>
                    </a:lnTo>
                    <a:lnTo>
                      <a:pt x="60" y="248"/>
                    </a:lnTo>
                    <a:lnTo>
                      <a:pt x="52" y="250"/>
                    </a:lnTo>
                    <a:lnTo>
                      <a:pt x="52" y="250"/>
                    </a:lnTo>
                    <a:lnTo>
                      <a:pt x="48" y="252"/>
                    </a:lnTo>
                    <a:lnTo>
                      <a:pt x="44" y="254"/>
                    </a:lnTo>
                    <a:lnTo>
                      <a:pt x="42" y="260"/>
                    </a:lnTo>
                    <a:lnTo>
                      <a:pt x="42" y="262"/>
                    </a:lnTo>
                    <a:lnTo>
                      <a:pt x="40" y="262"/>
                    </a:lnTo>
                    <a:lnTo>
                      <a:pt x="32" y="260"/>
                    </a:lnTo>
                    <a:lnTo>
                      <a:pt x="32" y="260"/>
                    </a:lnTo>
                    <a:lnTo>
                      <a:pt x="24" y="258"/>
                    </a:lnTo>
                    <a:lnTo>
                      <a:pt x="22" y="258"/>
                    </a:lnTo>
                    <a:lnTo>
                      <a:pt x="22" y="258"/>
                    </a:lnTo>
                    <a:lnTo>
                      <a:pt x="22" y="262"/>
                    </a:lnTo>
                    <a:lnTo>
                      <a:pt x="16" y="260"/>
                    </a:lnTo>
                    <a:lnTo>
                      <a:pt x="16" y="260"/>
                    </a:lnTo>
                    <a:lnTo>
                      <a:pt x="14" y="260"/>
                    </a:lnTo>
                    <a:lnTo>
                      <a:pt x="10" y="260"/>
                    </a:lnTo>
                    <a:lnTo>
                      <a:pt x="4" y="266"/>
                    </a:lnTo>
                    <a:lnTo>
                      <a:pt x="2" y="276"/>
                    </a:lnTo>
                    <a:lnTo>
                      <a:pt x="0" y="290"/>
                    </a:lnTo>
                    <a:lnTo>
                      <a:pt x="0" y="290"/>
                    </a:lnTo>
                    <a:lnTo>
                      <a:pt x="2" y="294"/>
                    </a:lnTo>
                    <a:lnTo>
                      <a:pt x="6" y="296"/>
                    </a:lnTo>
                    <a:lnTo>
                      <a:pt x="8" y="296"/>
                    </a:lnTo>
                    <a:lnTo>
                      <a:pt x="12" y="294"/>
                    </a:lnTo>
                    <a:lnTo>
                      <a:pt x="18" y="294"/>
                    </a:lnTo>
                    <a:lnTo>
                      <a:pt x="20" y="296"/>
                    </a:lnTo>
                    <a:lnTo>
                      <a:pt x="20" y="300"/>
                    </a:lnTo>
                    <a:lnTo>
                      <a:pt x="20" y="300"/>
                    </a:lnTo>
                    <a:lnTo>
                      <a:pt x="20" y="306"/>
                    </a:lnTo>
                    <a:lnTo>
                      <a:pt x="22" y="310"/>
                    </a:lnTo>
                    <a:lnTo>
                      <a:pt x="28" y="312"/>
                    </a:lnTo>
                    <a:lnTo>
                      <a:pt x="30" y="316"/>
                    </a:lnTo>
                    <a:lnTo>
                      <a:pt x="30" y="316"/>
                    </a:lnTo>
                    <a:lnTo>
                      <a:pt x="32" y="324"/>
                    </a:lnTo>
                    <a:lnTo>
                      <a:pt x="30" y="328"/>
                    </a:lnTo>
                    <a:lnTo>
                      <a:pt x="30" y="328"/>
                    </a:lnTo>
                    <a:lnTo>
                      <a:pt x="22" y="330"/>
                    </a:lnTo>
                    <a:lnTo>
                      <a:pt x="22" y="332"/>
                    </a:lnTo>
                    <a:lnTo>
                      <a:pt x="24" y="334"/>
                    </a:lnTo>
                    <a:lnTo>
                      <a:pt x="24" y="334"/>
                    </a:lnTo>
                    <a:lnTo>
                      <a:pt x="26" y="338"/>
                    </a:lnTo>
                    <a:lnTo>
                      <a:pt x="26" y="338"/>
                    </a:lnTo>
                    <a:lnTo>
                      <a:pt x="30" y="338"/>
                    </a:lnTo>
                    <a:lnTo>
                      <a:pt x="32" y="336"/>
                    </a:lnTo>
                    <a:lnTo>
                      <a:pt x="38" y="338"/>
                    </a:lnTo>
                    <a:lnTo>
                      <a:pt x="52" y="344"/>
                    </a:lnTo>
                    <a:lnTo>
                      <a:pt x="52" y="344"/>
                    </a:lnTo>
                    <a:lnTo>
                      <a:pt x="68" y="352"/>
                    </a:lnTo>
                    <a:lnTo>
                      <a:pt x="68" y="354"/>
                    </a:lnTo>
                    <a:lnTo>
                      <a:pt x="68" y="356"/>
                    </a:lnTo>
                    <a:lnTo>
                      <a:pt x="68" y="356"/>
                    </a:lnTo>
                    <a:lnTo>
                      <a:pt x="66" y="362"/>
                    </a:lnTo>
                    <a:lnTo>
                      <a:pt x="68" y="366"/>
                    </a:lnTo>
                    <a:lnTo>
                      <a:pt x="70" y="366"/>
                    </a:lnTo>
                    <a:lnTo>
                      <a:pt x="76" y="366"/>
                    </a:lnTo>
                    <a:lnTo>
                      <a:pt x="86" y="366"/>
                    </a:lnTo>
                    <a:lnTo>
                      <a:pt x="90" y="366"/>
                    </a:lnTo>
                    <a:lnTo>
                      <a:pt x="94" y="366"/>
                    </a:lnTo>
                    <a:lnTo>
                      <a:pt x="94" y="366"/>
                    </a:lnTo>
                    <a:lnTo>
                      <a:pt x="98" y="368"/>
                    </a:lnTo>
                    <a:lnTo>
                      <a:pt x="102" y="370"/>
                    </a:lnTo>
                    <a:lnTo>
                      <a:pt x="110" y="370"/>
                    </a:lnTo>
                    <a:lnTo>
                      <a:pt x="116" y="372"/>
                    </a:lnTo>
                    <a:lnTo>
                      <a:pt x="124" y="378"/>
                    </a:lnTo>
                    <a:lnTo>
                      <a:pt x="132" y="388"/>
                    </a:lnTo>
                    <a:lnTo>
                      <a:pt x="144" y="404"/>
                    </a:lnTo>
                    <a:lnTo>
                      <a:pt x="144" y="404"/>
                    </a:lnTo>
                    <a:lnTo>
                      <a:pt x="138" y="412"/>
                    </a:lnTo>
                    <a:lnTo>
                      <a:pt x="138" y="414"/>
                    </a:lnTo>
                    <a:lnTo>
                      <a:pt x="140" y="416"/>
                    </a:lnTo>
                    <a:lnTo>
                      <a:pt x="148" y="424"/>
                    </a:lnTo>
                    <a:lnTo>
                      <a:pt x="152" y="430"/>
                    </a:lnTo>
                    <a:lnTo>
                      <a:pt x="156" y="436"/>
                    </a:lnTo>
                    <a:lnTo>
                      <a:pt x="156" y="436"/>
                    </a:lnTo>
                    <a:lnTo>
                      <a:pt x="158" y="444"/>
                    </a:lnTo>
                    <a:lnTo>
                      <a:pt x="158" y="448"/>
                    </a:lnTo>
                    <a:lnTo>
                      <a:pt x="156" y="450"/>
                    </a:lnTo>
                    <a:lnTo>
                      <a:pt x="152" y="450"/>
                    </a:lnTo>
                    <a:lnTo>
                      <a:pt x="148" y="450"/>
                    </a:lnTo>
                    <a:lnTo>
                      <a:pt x="148" y="450"/>
                    </a:lnTo>
                    <a:lnTo>
                      <a:pt x="150" y="454"/>
                    </a:lnTo>
                    <a:lnTo>
                      <a:pt x="150" y="454"/>
                    </a:lnTo>
                    <a:lnTo>
                      <a:pt x="156" y="460"/>
                    </a:lnTo>
                    <a:lnTo>
                      <a:pt x="156" y="464"/>
                    </a:lnTo>
                    <a:lnTo>
                      <a:pt x="156" y="470"/>
                    </a:lnTo>
                    <a:lnTo>
                      <a:pt x="160" y="478"/>
                    </a:lnTo>
                    <a:lnTo>
                      <a:pt x="160" y="478"/>
                    </a:lnTo>
                    <a:lnTo>
                      <a:pt x="164" y="482"/>
                    </a:lnTo>
                    <a:lnTo>
                      <a:pt x="168" y="484"/>
                    </a:lnTo>
                    <a:lnTo>
                      <a:pt x="176" y="488"/>
                    </a:lnTo>
                    <a:lnTo>
                      <a:pt x="182" y="488"/>
                    </a:lnTo>
                    <a:lnTo>
                      <a:pt x="188" y="492"/>
                    </a:lnTo>
                    <a:lnTo>
                      <a:pt x="188" y="492"/>
                    </a:lnTo>
                    <a:lnTo>
                      <a:pt x="194" y="496"/>
                    </a:lnTo>
                    <a:lnTo>
                      <a:pt x="200" y="498"/>
                    </a:lnTo>
                    <a:lnTo>
                      <a:pt x="208" y="500"/>
                    </a:lnTo>
                    <a:lnTo>
                      <a:pt x="214" y="508"/>
                    </a:lnTo>
                    <a:lnTo>
                      <a:pt x="214" y="508"/>
                    </a:lnTo>
                    <a:lnTo>
                      <a:pt x="220" y="512"/>
                    </a:lnTo>
                    <a:lnTo>
                      <a:pt x="220" y="512"/>
                    </a:lnTo>
                    <a:lnTo>
                      <a:pt x="226" y="514"/>
                    </a:lnTo>
                    <a:lnTo>
                      <a:pt x="232" y="514"/>
                    </a:lnTo>
                    <a:lnTo>
                      <a:pt x="238" y="514"/>
                    </a:lnTo>
                    <a:lnTo>
                      <a:pt x="244" y="518"/>
                    </a:lnTo>
                    <a:lnTo>
                      <a:pt x="244" y="518"/>
                    </a:lnTo>
                    <a:lnTo>
                      <a:pt x="248" y="520"/>
                    </a:lnTo>
                    <a:lnTo>
                      <a:pt x="250" y="520"/>
                    </a:lnTo>
                    <a:lnTo>
                      <a:pt x="254" y="518"/>
                    </a:lnTo>
                    <a:lnTo>
                      <a:pt x="260" y="518"/>
                    </a:lnTo>
                    <a:lnTo>
                      <a:pt x="266" y="520"/>
                    </a:lnTo>
                    <a:lnTo>
                      <a:pt x="272" y="524"/>
                    </a:lnTo>
                    <a:lnTo>
                      <a:pt x="272" y="524"/>
                    </a:lnTo>
                    <a:lnTo>
                      <a:pt x="288" y="534"/>
                    </a:lnTo>
                    <a:lnTo>
                      <a:pt x="296" y="538"/>
                    </a:lnTo>
                    <a:lnTo>
                      <a:pt x="302" y="538"/>
                    </a:lnTo>
                    <a:lnTo>
                      <a:pt x="306" y="542"/>
                    </a:lnTo>
                    <a:lnTo>
                      <a:pt x="306" y="542"/>
                    </a:lnTo>
                    <a:lnTo>
                      <a:pt x="308" y="546"/>
                    </a:lnTo>
                    <a:lnTo>
                      <a:pt x="310" y="548"/>
                    </a:lnTo>
                    <a:lnTo>
                      <a:pt x="314" y="546"/>
                    </a:lnTo>
                    <a:lnTo>
                      <a:pt x="320" y="546"/>
                    </a:lnTo>
                    <a:lnTo>
                      <a:pt x="322" y="548"/>
                    </a:lnTo>
                    <a:lnTo>
                      <a:pt x="324" y="554"/>
                    </a:lnTo>
                    <a:lnTo>
                      <a:pt x="324" y="554"/>
                    </a:lnTo>
                    <a:lnTo>
                      <a:pt x="326" y="554"/>
                    </a:lnTo>
                    <a:lnTo>
                      <a:pt x="328" y="554"/>
                    </a:lnTo>
                    <a:lnTo>
                      <a:pt x="336" y="552"/>
                    </a:lnTo>
                    <a:lnTo>
                      <a:pt x="352" y="552"/>
                    </a:lnTo>
                    <a:lnTo>
                      <a:pt x="360" y="554"/>
                    </a:lnTo>
                    <a:lnTo>
                      <a:pt x="372" y="558"/>
                    </a:lnTo>
                    <a:lnTo>
                      <a:pt x="372" y="558"/>
                    </a:lnTo>
                    <a:lnTo>
                      <a:pt x="372" y="552"/>
                    </a:lnTo>
                    <a:lnTo>
                      <a:pt x="374" y="550"/>
                    </a:lnTo>
                    <a:lnTo>
                      <a:pt x="376" y="548"/>
                    </a:lnTo>
                    <a:lnTo>
                      <a:pt x="380" y="548"/>
                    </a:lnTo>
                    <a:lnTo>
                      <a:pt x="380" y="548"/>
                    </a:lnTo>
                    <a:lnTo>
                      <a:pt x="384" y="546"/>
                    </a:lnTo>
                    <a:lnTo>
                      <a:pt x="384" y="548"/>
                    </a:lnTo>
                    <a:lnTo>
                      <a:pt x="386" y="566"/>
                    </a:lnTo>
                    <a:lnTo>
                      <a:pt x="386" y="566"/>
                    </a:lnTo>
                    <a:lnTo>
                      <a:pt x="390" y="554"/>
                    </a:lnTo>
                    <a:lnTo>
                      <a:pt x="394" y="548"/>
                    </a:lnTo>
                    <a:lnTo>
                      <a:pt x="400" y="544"/>
                    </a:lnTo>
                    <a:lnTo>
                      <a:pt x="408" y="544"/>
                    </a:lnTo>
                    <a:lnTo>
                      <a:pt x="408" y="544"/>
                    </a:lnTo>
                    <a:lnTo>
                      <a:pt x="418" y="544"/>
                    </a:lnTo>
                    <a:lnTo>
                      <a:pt x="424" y="546"/>
                    </a:lnTo>
                    <a:lnTo>
                      <a:pt x="428" y="548"/>
                    </a:lnTo>
                    <a:lnTo>
                      <a:pt x="432" y="550"/>
                    </a:lnTo>
                    <a:lnTo>
                      <a:pt x="432" y="550"/>
                    </a:lnTo>
                    <a:lnTo>
                      <a:pt x="434" y="552"/>
                    </a:lnTo>
                    <a:lnTo>
                      <a:pt x="436" y="550"/>
                    </a:lnTo>
                    <a:lnTo>
                      <a:pt x="436" y="550"/>
                    </a:lnTo>
                    <a:lnTo>
                      <a:pt x="446" y="548"/>
                    </a:lnTo>
                    <a:lnTo>
                      <a:pt x="462" y="540"/>
                    </a:lnTo>
                    <a:lnTo>
                      <a:pt x="462" y="540"/>
                    </a:lnTo>
                    <a:lnTo>
                      <a:pt x="472" y="536"/>
                    </a:lnTo>
                    <a:lnTo>
                      <a:pt x="476" y="532"/>
                    </a:lnTo>
                    <a:lnTo>
                      <a:pt x="478" y="530"/>
                    </a:lnTo>
                    <a:lnTo>
                      <a:pt x="482" y="526"/>
                    </a:lnTo>
                    <a:lnTo>
                      <a:pt x="482" y="526"/>
                    </a:lnTo>
                    <a:lnTo>
                      <a:pt x="490" y="526"/>
                    </a:lnTo>
                    <a:lnTo>
                      <a:pt x="494" y="528"/>
                    </a:lnTo>
                    <a:lnTo>
                      <a:pt x="502" y="528"/>
                    </a:lnTo>
                    <a:lnTo>
                      <a:pt x="512" y="526"/>
                    </a:lnTo>
                    <a:lnTo>
                      <a:pt x="512" y="526"/>
                    </a:lnTo>
                    <a:lnTo>
                      <a:pt x="524" y="522"/>
                    </a:lnTo>
                    <a:lnTo>
                      <a:pt x="526" y="524"/>
                    </a:lnTo>
                    <a:lnTo>
                      <a:pt x="526" y="526"/>
                    </a:lnTo>
                    <a:lnTo>
                      <a:pt x="524" y="530"/>
                    </a:lnTo>
                    <a:lnTo>
                      <a:pt x="526" y="530"/>
                    </a:lnTo>
                    <a:lnTo>
                      <a:pt x="532" y="530"/>
                    </a:lnTo>
                    <a:lnTo>
                      <a:pt x="532" y="530"/>
                    </a:lnTo>
                    <a:lnTo>
                      <a:pt x="528" y="536"/>
                    </a:lnTo>
                    <a:lnTo>
                      <a:pt x="528" y="538"/>
                    </a:lnTo>
                    <a:lnTo>
                      <a:pt x="528" y="538"/>
                    </a:lnTo>
                    <a:lnTo>
                      <a:pt x="532" y="538"/>
                    </a:lnTo>
                    <a:lnTo>
                      <a:pt x="538" y="538"/>
                    </a:lnTo>
                    <a:lnTo>
                      <a:pt x="538" y="538"/>
                    </a:lnTo>
                    <a:lnTo>
                      <a:pt x="542" y="540"/>
                    </a:lnTo>
                    <a:lnTo>
                      <a:pt x="544" y="538"/>
                    </a:lnTo>
                    <a:lnTo>
                      <a:pt x="548" y="536"/>
                    </a:lnTo>
                    <a:lnTo>
                      <a:pt x="548" y="536"/>
                    </a:lnTo>
                    <a:lnTo>
                      <a:pt x="552" y="536"/>
                    </a:lnTo>
                    <a:lnTo>
                      <a:pt x="556" y="536"/>
                    </a:lnTo>
                    <a:lnTo>
                      <a:pt x="562" y="538"/>
                    </a:lnTo>
                    <a:lnTo>
                      <a:pt x="570" y="544"/>
                    </a:lnTo>
                    <a:lnTo>
                      <a:pt x="570" y="544"/>
                    </a:lnTo>
                    <a:lnTo>
                      <a:pt x="580" y="552"/>
                    </a:lnTo>
                    <a:lnTo>
                      <a:pt x="582" y="556"/>
                    </a:lnTo>
                    <a:lnTo>
                      <a:pt x="582" y="558"/>
                    </a:lnTo>
                    <a:lnTo>
                      <a:pt x="586" y="556"/>
                    </a:lnTo>
                    <a:lnTo>
                      <a:pt x="586" y="556"/>
                    </a:lnTo>
                    <a:lnTo>
                      <a:pt x="588" y="554"/>
                    </a:lnTo>
                    <a:lnTo>
                      <a:pt x="590" y="556"/>
                    </a:lnTo>
                    <a:lnTo>
                      <a:pt x="592" y="564"/>
                    </a:lnTo>
                    <a:lnTo>
                      <a:pt x="594" y="578"/>
                    </a:lnTo>
                    <a:lnTo>
                      <a:pt x="596" y="586"/>
                    </a:lnTo>
                    <a:lnTo>
                      <a:pt x="600" y="594"/>
                    </a:lnTo>
                    <a:lnTo>
                      <a:pt x="600" y="594"/>
                    </a:lnTo>
                    <a:lnTo>
                      <a:pt x="604" y="602"/>
                    </a:lnTo>
                    <a:lnTo>
                      <a:pt x="604" y="604"/>
                    </a:lnTo>
                    <a:lnTo>
                      <a:pt x="602" y="604"/>
                    </a:lnTo>
                    <a:lnTo>
                      <a:pt x="598" y="602"/>
                    </a:lnTo>
                    <a:lnTo>
                      <a:pt x="596" y="602"/>
                    </a:lnTo>
                    <a:lnTo>
                      <a:pt x="596" y="602"/>
                    </a:lnTo>
                    <a:lnTo>
                      <a:pt x="590" y="612"/>
                    </a:lnTo>
                    <a:lnTo>
                      <a:pt x="586" y="616"/>
                    </a:lnTo>
                    <a:lnTo>
                      <a:pt x="582" y="622"/>
                    </a:lnTo>
                    <a:lnTo>
                      <a:pt x="582" y="624"/>
                    </a:lnTo>
                    <a:lnTo>
                      <a:pt x="584" y="628"/>
                    </a:lnTo>
                    <a:lnTo>
                      <a:pt x="584" y="628"/>
                    </a:lnTo>
                    <a:lnTo>
                      <a:pt x="584" y="632"/>
                    </a:lnTo>
                    <a:lnTo>
                      <a:pt x="582" y="634"/>
                    </a:lnTo>
                    <a:lnTo>
                      <a:pt x="580" y="634"/>
                    </a:lnTo>
                    <a:lnTo>
                      <a:pt x="578" y="636"/>
                    </a:lnTo>
                    <a:lnTo>
                      <a:pt x="578" y="636"/>
                    </a:lnTo>
                    <a:lnTo>
                      <a:pt x="576" y="642"/>
                    </a:lnTo>
                    <a:lnTo>
                      <a:pt x="578" y="644"/>
                    </a:lnTo>
                    <a:lnTo>
                      <a:pt x="582" y="648"/>
                    </a:lnTo>
                    <a:lnTo>
                      <a:pt x="586" y="650"/>
                    </a:lnTo>
                    <a:lnTo>
                      <a:pt x="588" y="654"/>
                    </a:lnTo>
                    <a:lnTo>
                      <a:pt x="588" y="654"/>
                    </a:lnTo>
                    <a:lnTo>
                      <a:pt x="586" y="656"/>
                    </a:lnTo>
                    <a:lnTo>
                      <a:pt x="580" y="658"/>
                    </a:lnTo>
                    <a:lnTo>
                      <a:pt x="576" y="660"/>
                    </a:lnTo>
                    <a:lnTo>
                      <a:pt x="574" y="660"/>
                    </a:lnTo>
                    <a:lnTo>
                      <a:pt x="574" y="662"/>
                    </a:lnTo>
                    <a:lnTo>
                      <a:pt x="574" y="662"/>
                    </a:lnTo>
                    <a:lnTo>
                      <a:pt x="574" y="666"/>
                    </a:lnTo>
                    <a:lnTo>
                      <a:pt x="576" y="666"/>
                    </a:lnTo>
                    <a:lnTo>
                      <a:pt x="588" y="662"/>
                    </a:lnTo>
                    <a:lnTo>
                      <a:pt x="588" y="662"/>
                    </a:lnTo>
                    <a:lnTo>
                      <a:pt x="598" y="660"/>
                    </a:lnTo>
                    <a:lnTo>
                      <a:pt x="600" y="662"/>
                    </a:lnTo>
                    <a:lnTo>
                      <a:pt x="598" y="666"/>
                    </a:lnTo>
                    <a:lnTo>
                      <a:pt x="598" y="666"/>
                    </a:lnTo>
                    <a:lnTo>
                      <a:pt x="596" y="672"/>
                    </a:lnTo>
                    <a:lnTo>
                      <a:pt x="596" y="674"/>
                    </a:lnTo>
                    <a:lnTo>
                      <a:pt x="600" y="676"/>
                    </a:lnTo>
                    <a:lnTo>
                      <a:pt x="600" y="678"/>
                    </a:lnTo>
                    <a:lnTo>
                      <a:pt x="600" y="678"/>
                    </a:lnTo>
                    <a:lnTo>
                      <a:pt x="600" y="680"/>
                    </a:lnTo>
                    <a:lnTo>
                      <a:pt x="602" y="682"/>
                    </a:lnTo>
                    <a:lnTo>
                      <a:pt x="606" y="684"/>
                    </a:lnTo>
                    <a:lnTo>
                      <a:pt x="610" y="682"/>
                    </a:lnTo>
                    <a:lnTo>
                      <a:pt x="610" y="682"/>
                    </a:lnTo>
                    <a:lnTo>
                      <a:pt x="612" y="684"/>
                    </a:lnTo>
                    <a:lnTo>
                      <a:pt x="612" y="684"/>
                    </a:lnTo>
                    <a:lnTo>
                      <a:pt x="612" y="686"/>
                    </a:lnTo>
                    <a:lnTo>
                      <a:pt x="616" y="686"/>
                    </a:lnTo>
                    <a:lnTo>
                      <a:pt x="620" y="686"/>
                    </a:lnTo>
                    <a:lnTo>
                      <a:pt x="620" y="688"/>
                    </a:lnTo>
                    <a:lnTo>
                      <a:pt x="620" y="688"/>
                    </a:lnTo>
                    <a:lnTo>
                      <a:pt x="602" y="706"/>
                    </a:lnTo>
                    <a:lnTo>
                      <a:pt x="602" y="706"/>
                    </a:lnTo>
                    <a:lnTo>
                      <a:pt x="602" y="710"/>
                    </a:lnTo>
                    <a:lnTo>
                      <a:pt x="604" y="712"/>
                    </a:lnTo>
                    <a:lnTo>
                      <a:pt x="614" y="712"/>
                    </a:lnTo>
                    <a:lnTo>
                      <a:pt x="628" y="712"/>
                    </a:lnTo>
                    <a:lnTo>
                      <a:pt x="628" y="712"/>
                    </a:lnTo>
                    <a:lnTo>
                      <a:pt x="630" y="718"/>
                    </a:lnTo>
                    <a:lnTo>
                      <a:pt x="634" y="722"/>
                    </a:lnTo>
                    <a:lnTo>
                      <a:pt x="638" y="724"/>
                    </a:lnTo>
                    <a:lnTo>
                      <a:pt x="642" y="724"/>
                    </a:lnTo>
                    <a:lnTo>
                      <a:pt x="650" y="726"/>
                    </a:lnTo>
                    <a:lnTo>
                      <a:pt x="654" y="728"/>
                    </a:lnTo>
                    <a:lnTo>
                      <a:pt x="656" y="728"/>
                    </a:lnTo>
                    <a:lnTo>
                      <a:pt x="656" y="728"/>
                    </a:lnTo>
                    <a:lnTo>
                      <a:pt x="658" y="732"/>
                    </a:lnTo>
                    <a:lnTo>
                      <a:pt x="664" y="734"/>
                    </a:lnTo>
                    <a:lnTo>
                      <a:pt x="666" y="732"/>
                    </a:lnTo>
                    <a:lnTo>
                      <a:pt x="666" y="730"/>
                    </a:lnTo>
                    <a:lnTo>
                      <a:pt x="668" y="728"/>
                    </a:lnTo>
                    <a:lnTo>
                      <a:pt x="666" y="724"/>
                    </a:lnTo>
                    <a:lnTo>
                      <a:pt x="666" y="724"/>
                    </a:lnTo>
                    <a:lnTo>
                      <a:pt x="662" y="718"/>
                    </a:lnTo>
                    <a:lnTo>
                      <a:pt x="658" y="712"/>
                    </a:lnTo>
                    <a:lnTo>
                      <a:pt x="656" y="708"/>
                    </a:lnTo>
                    <a:lnTo>
                      <a:pt x="654" y="704"/>
                    </a:lnTo>
                    <a:lnTo>
                      <a:pt x="654" y="704"/>
                    </a:lnTo>
                    <a:lnTo>
                      <a:pt x="656" y="702"/>
                    </a:lnTo>
                    <a:lnTo>
                      <a:pt x="658" y="700"/>
                    </a:lnTo>
                    <a:lnTo>
                      <a:pt x="668" y="698"/>
                    </a:lnTo>
                    <a:lnTo>
                      <a:pt x="668" y="698"/>
                    </a:lnTo>
                    <a:lnTo>
                      <a:pt x="678" y="696"/>
                    </a:lnTo>
                    <a:lnTo>
                      <a:pt x="678" y="696"/>
                    </a:lnTo>
                    <a:lnTo>
                      <a:pt x="682" y="696"/>
                    </a:lnTo>
                    <a:lnTo>
                      <a:pt x="686" y="700"/>
                    </a:lnTo>
                    <a:lnTo>
                      <a:pt x="688" y="702"/>
                    </a:lnTo>
                    <a:lnTo>
                      <a:pt x="692" y="702"/>
                    </a:lnTo>
                    <a:lnTo>
                      <a:pt x="692" y="702"/>
                    </a:lnTo>
                    <a:lnTo>
                      <a:pt x="692" y="700"/>
                    </a:lnTo>
                    <a:lnTo>
                      <a:pt x="690" y="698"/>
                    </a:lnTo>
                    <a:lnTo>
                      <a:pt x="690" y="694"/>
                    </a:lnTo>
                    <a:lnTo>
                      <a:pt x="692" y="690"/>
                    </a:lnTo>
                    <a:lnTo>
                      <a:pt x="692" y="690"/>
                    </a:lnTo>
                    <a:lnTo>
                      <a:pt x="694" y="688"/>
                    </a:lnTo>
                    <a:lnTo>
                      <a:pt x="696" y="690"/>
                    </a:lnTo>
                    <a:lnTo>
                      <a:pt x="698" y="692"/>
                    </a:lnTo>
                    <a:lnTo>
                      <a:pt x="700" y="696"/>
                    </a:lnTo>
                    <a:lnTo>
                      <a:pt x="704" y="696"/>
                    </a:lnTo>
                    <a:lnTo>
                      <a:pt x="706" y="694"/>
                    </a:lnTo>
                    <a:lnTo>
                      <a:pt x="706" y="694"/>
                    </a:lnTo>
                    <a:lnTo>
                      <a:pt x="712" y="694"/>
                    </a:lnTo>
                    <a:lnTo>
                      <a:pt x="714" y="696"/>
                    </a:lnTo>
                    <a:lnTo>
                      <a:pt x="716" y="696"/>
                    </a:lnTo>
                    <a:lnTo>
                      <a:pt x="720" y="696"/>
                    </a:lnTo>
                    <a:lnTo>
                      <a:pt x="720" y="696"/>
                    </a:lnTo>
                    <a:lnTo>
                      <a:pt x="726" y="694"/>
                    </a:lnTo>
                    <a:lnTo>
                      <a:pt x="730" y="694"/>
                    </a:lnTo>
                    <a:lnTo>
                      <a:pt x="732" y="694"/>
                    </a:lnTo>
                    <a:lnTo>
                      <a:pt x="730" y="688"/>
                    </a:lnTo>
                    <a:lnTo>
                      <a:pt x="730" y="688"/>
                    </a:lnTo>
                    <a:lnTo>
                      <a:pt x="732" y="684"/>
                    </a:lnTo>
                    <a:lnTo>
                      <a:pt x="736" y="682"/>
                    </a:lnTo>
                    <a:lnTo>
                      <a:pt x="746" y="678"/>
                    </a:lnTo>
                    <a:lnTo>
                      <a:pt x="746" y="678"/>
                    </a:lnTo>
                    <a:lnTo>
                      <a:pt x="750" y="678"/>
                    </a:lnTo>
                    <a:lnTo>
                      <a:pt x="750" y="678"/>
                    </a:lnTo>
                    <a:lnTo>
                      <a:pt x="752" y="682"/>
                    </a:lnTo>
                    <a:lnTo>
                      <a:pt x="754" y="684"/>
                    </a:lnTo>
                    <a:lnTo>
                      <a:pt x="756" y="688"/>
                    </a:lnTo>
                    <a:lnTo>
                      <a:pt x="760" y="690"/>
                    </a:lnTo>
                    <a:lnTo>
                      <a:pt x="768" y="690"/>
                    </a:lnTo>
                    <a:lnTo>
                      <a:pt x="768" y="690"/>
                    </a:lnTo>
                    <a:lnTo>
                      <a:pt x="776" y="692"/>
                    </a:lnTo>
                    <a:lnTo>
                      <a:pt x="782" y="694"/>
                    </a:lnTo>
                    <a:lnTo>
                      <a:pt x="780" y="698"/>
                    </a:lnTo>
                    <a:lnTo>
                      <a:pt x="774" y="700"/>
                    </a:lnTo>
                    <a:lnTo>
                      <a:pt x="774" y="700"/>
                    </a:lnTo>
                    <a:lnTo>
                      <a:pt x="770" y="704"/>
                    </a:lnTo>
                    <a:lnTo>
                      <a:pt x="768" y="706"/>
                    </a:lnTo>
                    <a:lnTo>
                      <a:pt x="774" y="710"/>
                    </a:lnTo>
                    <a:lnTo>
                      <a:pt x="774" y="710"/>
                    </a:lnTo>
                    <a:lnTo>
                      <a:pt x="776" y="714"/>
                    </a:lnTo>
                    <a:lnTo>
                      <a:pt x="780" y="712"/>
                    </a:lnTo>
                    <a:lnTo>
                      <a:pt x="780" y="712"/>
                    </a:lnTo>
                    <a:lnTo>
                      <a:pt x="782" y="712"/>
                    </a:lnTo>
                    <a:lnTo>
                      <a:pt x="784" y="712"/>
                    </a:lnTo>
                    <a:lnTo>
                      <a:pt x="788" y="716"/>
                    </a:lnTo>
                    <a:lnTo>
                      <a:pt x="794" y="720"/>
                    </a:lnTo>
                    <a:lnTo>
                      <a:pt x="796" y="720"/>
                    </a:lnTo>
                    <a:lnTo>
                      <a:pt x="800" y="720"/>
                    </a:lnTo>
                    <a:lnTo>
                      <a:pt x="800" y="720"/>
                    </a:lnTo>
                    <a:lnTo>
                      <a:pt x="806" y="718"/>
                    </a:lnTo>
                    <a:lnTo>
                      <a:pt x="806" y="718"/>
                    </a:lnTo>
                    <a:lnTo>
                      <a:pt x="810" y="716"/>
                    </a:lnTo>
                    <a:lnTo>
                      <a:pt x="810" y="714"/>
                    </a:lnTo>
                    <a:lnTo>
                      <a:pt x="810" y="712"/>
                    </a:lnTo>
                    <a:lnTo>
                      <a:pt x="812" y="710"/>
                    </a:lnTo>
                    <a:lnTo>
                      <a:pt x="812" y="710"/>
                    </a:lnTo>
                    <a:lnTo>
                      <a:pt x="812" y="710"/>
                    </a:lnTo>
                    <a:lnTo>
                      <a:pt x="814" y="712"/>
                    </a:lnTo>
                    <a:lnTo>
                      <a:pt x="818" y="714"/>
                    </a:lnTo>
                    <a:lnTo>
                      <a:pt x="822" y="718"/>
                    </a:lnTo>
                    <a:lnTo>
                      <a:pt x="826" y="716"/>
                    </a:lnTo>
                    <a:lnTo>
                      <a:pt x="830" y="714"/>
                    </a:lnTo>
                    <a:lnTo>
                      <a:pt x="830" y="714"/>
                    </a:lnTo>
                    <a:lnTo>
                      <a:pt x="828" y="718"/>
                    </a:lnTo>
                    <a:lnTo>
                      <a:pt x="830" y="720"/>
                    </a:lnTo>
                    <a:lnTo>
                      <a:pt x="834" y="720"/>
                    </a:lnTo>
                    <a:lnTo>
                      <a:pt x="838" y="716"/>
                    </a:lnTo>
                    <a:lnTo>
                      <a:pt x="838" y="716"/>
                    </a:lnTo>
                    <a:lnTo>
                      <a:pt x="840" y="720"/>
                    </a:lnTo>
                    <a:lnTo>
                      <a:pt x="838" y="720"/>
                    </a:lnTo>
                    <a:lnTo>
                      <a:pt x="834" y="726"/>
                    </a:lnTo>
                    <a:lnTo>
                      <a:pt x="834" y="726"/>
                    </a:lnTo>
                    <a:lnTo>
                      <a:pt x="834" y="730"/>
                    </a:lnTo>
                    <a:lnTo>
                      <a:pt x="834" y="734"/>
                    </a:lnTo>
                    <a:lnTo>
                      <a:pt x="840" y="742"/>
                    </a:lnTo>
                    <a:lnTo>
                      <a:pt x="840" y="742"/>
                    </a:lnTo>
                    <a:lnTo>
                      <a:pt x="840" y="744"/>
                    </a:lnTo>
                    <a:lnTo>
                      <a:pt x="842" y="746"/>
                    </a:lnTo>
                    <a:lnTo>
                      <a:pt x="846" y="750"/>
                    </a:lnTo>
                    <a:lnTo>
                      <a:pt x="852" y="748"/>
                    </a:lnTo>
                    <a:lnTo>
                      <a:pt x="852" y="748"/>
                    </a:lnTo>
                    <a:lnTo>
                      <a:pt x="858" y="746"/>
                    </a:lnTo>
                    <a:lnTo>
                      <a:pt x="860" y="742"/>
                    </a:lnTo>
                    <a:lnTo>
                      <a:pt x="862" y="738"/>
                    </a:lnTo>
                    <a:lnTo>
                      <a:pt x="862" y="734"/>
                    </a:lnTo>
                    <a:lnTo>
                      <a:pt x="862" y="734"/>
                    </a:lnTo>
                    <a:lnTo>
                      <a:pt x="860" y="732"/>
                    </a:lnTo>
                    <a:lnTo>
                      <a:pt x="858" y="732"/>
                    </a:lnTo>
                    <a:lnTo>
                      <a:pt x="856" y="732"/>
                    </a:lnTo>
                    <a:lnTo>
                      <a:pt x="856" y="730"/>
                    </a:lnTo>
                    <a:lnTo>
                      <a:pt x="856" y="730"/>
                    </a:lnTo>
                    <a:lnTo>
                      <a:pt x="856" y="728"/>
                    </a:lnTo>
                    <a:lnTo>
                      <a:pt x="854" y="726"/>
                    </a:lnTo>
                    <a:lnTo>
                      <a:pt x="850" y="726"/>
                    </a:lnTo>
                    <a:lnTo>
                      <a:pt x="848" y="726"/>
                    </a:lnTo>
                    <a:lnTo>
                      <a:pt x="848" y="726"/>
                    </a:lnTo>
                    <a:lnTo>
                      <a:pt x="846" y="724"/>
                    </a:lnTo>
                    <a:lnTo>
                      <a:pt x="848" y="722"/>
                    </a:lnTo>
                    <a:lnTo>
                      <a:pt x="852" y="720"/>
                    </a:lnTo>
                    <a:lnTo>
                      <a:pt x="856" y="718"/>
                    </a:lnTo>
                    <a:lnTo>
                      <a:pt x="856" y="716"/>
                    </a:lnTo>
                    <a:lnTo>
                      <a:pt x="856" y="714"/>
                    </a:lnTo>
                    <a:lnTo>
                      <a:pt x="852" y="710"/>
                    </a:lnTo>
                    <a:lnTo>
                      <a:pt x="852" y="710"/>
                    </a:lnTo>
                    <a:lnTo>
                      <a:pt x="856" y="712"/>
                    </a:lnTo>
                    <a:lnTo>
                      <a:pt x="862" y="716"/>
                    </a:lnTo>
                    <a:lnTo>
                      <a:pt x="866" y="716"/>
                    </a:lnTo>
                    <a:lnTo>
                      <a:pt x="866" y="716"/>
                    </a:lnTo>
                    <a:lnTo>
                      <a:pt x="868" y="714"/>
                    </a:lnTo>
                    <a:lnTo>
                      <a:pt x="868" y="714"/>
                    </a:lnTo>
                    <a:lnTo>
                      <a:pt x="870" y="710"/>
                    </a:lnTo>
                    <a:lnTo>
                      <a:pt x="874" y="710"/>
                    </a:lnTo>
                    <a:lnTo>
                      <a:pt x="878" y="710"/>
                    </a:lnTo>
                    <a:lnTo>
                      <a:pt x="882" y="706"/>
                    </a:lnTo>
                    <a:lnTo>
                      <a:pt x="882" y="706"/>
                    </a:lnTo>
                    <a:lnTo>
                      <a:pt x="890" y="704"/>
                    </a:lnTo>
                    <a:lnTo>
                      <a:pt x="898" y="702"/>
                    </a:lnTo>
                    <a:lnTo>
                      <a:pt x="906" y="698"/>
                    </a:lnTo>
                    <a:lnTo>
                      <a:pt x="906" y="696"/>
                    </a:lnTo>
                    <a:lnTo>
                      <a:pt x="906" y="692"/>
                    </a:lnTo>
                    <a:lnTo>
                      <a:pt x="906" y="692"/>
                    </a:lnTo>
                    <a:lnTo>
                      <a:pt x="910" y="694"/>
                    </a:lnTo>
                    <a:lnTo>
                      <a:pt x="912" y="694"/>
                    </a:lnTo>
                    <a:lnTo>
                      <a:pt x="916" y="690"/>
                    </a:lnTo>
                    <a:lnTo>
                      <a:pt x="916" y="680"/>
                    </a:lnTo>
                    <a:lnTo>
                      <a:pt x="916" y="680"/>
                    </a:lnTo>
                    <a:lnTo>
                      <a:pt x="920" y="686"/>
                    </a:lnTo>
                    <a:lnTo>
                      <a:pt x="922" y="686"/>
                    </a:lnTo>
                    <a:lnTo>
                      <a:pt x="922" y="686"/>
                    </a:lnTo>
                    <a:lnTo>
                      <a:pt x="924" y="684"/>
                    </a:lnTo>
                    <a:lnTo>
                      <a:pt x="928" y="686"/>
                    </a:lnTo>
                    <a:lnTo>
                      <a:pt x="928" y="686"/>
                    </a:lnTo>
                    <a:lnTo>
                      <a:pt x="930" y="688"/>
                    </a:lnTo>
                    <a:lnTo>
                      <a:pt x="932" y="688"/>
                    </a:lnTo>
                    <a:lnTo>
                      <a:pt x="934" y="684"/>
                    </a:lnTo>
                    <a:lnTo>
                      <a:pt x="938" y="680"/>
                    </a:lnTo>
                    <a:lnTo>
                      <a:pt x="938" y="680"/>
                    </a:lnTo>
                    <a:lnTo>
                      <a:pt x="940" y="680"/>
                    </a:lnTo>
                    <a:lnTo>
                      <a:pt x="940" y="680"/>
                    </a:lnTo>
                    <a:lnTo>
                      <a:pt x="942" y="682"/>
                    </a:lnTo>
                    <a:lnTo>
                      <a:pt x="944" y="684"/>
                    </a:lnTo>
                    <a:lnTo>
                      <a:pt x="948" y="680"/>
                    </a:lnTo>
                    <a:lnTo>
                      <a:pt x="954" y="676"/>
                    </a:lnTo>
                    <a:lnTo>
                      <a:pt x="958" y="676"/>
                    </a:lnTo>
                    <a:lnTo>
                      <a:pt x="962" y="676"/>
                    </a:lnTo>
                    <a:lnTo>
                      <a:pt x="962" y="676"/>
                    </a:lnTo>
                    <a:lnTo>
                      <a:pt x="966" y="676"/>
                    </a:lnTo>
                    <a:lnTo>
                      <a:pt x="968" y="674"/>
                    </a:lnTo>
                    <a:lnTo>
                      <a:pt x="970" y="670"/>
                    </a:lnTo>
                    <a:lnTo>
                      <a:pt x="976" y="670"/>
                    </a:lnTo>
                    <a:lnTo>
                      <a:pt x="976" y="670"/>
                    </a:lnTo>
                    <a:lnTo>
                      <a:pt x="982" y="668"/>
                    </a:lnTo>
                    <a:lnTo>
                      <a:pt x="982" y="666"/>
                    </a:lnTo>
                    <a:lnTo>
                      <a:pt x="982" y="666"/>
                    </a:lnTo>
                    <a:lnTo>
                      <a:pt x="984" y="664"/>
                    </a:lnTo>
                    <a:lnTo>
                      <a:pt x="984" y="664"/>
                    </a:lnTo>
                    <a:lnTo>
                      <a:pt x="986" y="662"/>
                    </a:lnTo>
                    <a:lnTo>
                      <a:pt x="988" y="660"/>
                    </a:lnTo>
                    <a:lnTo>
                      <a:pt x="986" y="656"/>
                    </a:lnTo>
                    <a:lnTo>
                      <a:pt x="986" y="654"/>
                    </a:lnTo>
                    <a:lnTo>
                      <a:pt x="990" y="652"/>
                    </a:lnTo>
                    <a:lnTo>
                      <a:pt x="990" y="652"/>
                    </a:lnTo>
                    <a:lnTo>
                      <a:pt x="994" y="650"/>
                    </a:lnTo>
                    <a:lnTo>
                      <a:pt x="994" y="648"/>
                    </a:lnTo>
                    <a:lnTo>
                      <a:pt x="996" y="644"/>
                    </a:lnTo>
                    <a:lnTo>
                      <a:pt x="998" y="642"/>
                    </a:lnTo>
                    <a:lnTo>
                      <a:pt x="998" y="642"/>
                    </a:lnTo>
                    <a:lnTo>
                      <a:pt x="1002" y="640"/>
                    </a:lnTo>
                    <a:lnTo>
                      <a:pt x="1002" y="638"/>
                    </a:lnTo>
                    <a:lnTo>
                      <a:pt x="1002" y="634"/>
                    </a:lnTo>
                    <a:lnTo>
                      <a:pt x="1004" y="632"/>
                    </a:lnTo>
                    <a:lnTo>
                      <a:pt x="1008" y="632"/>
                    </a:lnTo>
                    <a:lnTo>
                      <a:pt x="1008" y="632"/>
                    </a:lnTo>
                    <a:lnTo>
                      <a:pt x="1014" y="632"/>
                    </a:lnTo>
                    <a:lnTo>
                      <a:pt x="1014" y="628"/>
                    </a:lnTo>
                    <a:lnTo>
                      <a:pt x="1012" y="622"/>
                    </a:lnTo>
                    <a:lnTo>
                      <a:pt x="1012" y="620"/>
                    </a:lnTo>
                    <a:lnTo>
                      <a:pt x="1014" y="616"/>
                    </a:lnTo>
                    <a:lnTo>
                      <a:pt x="1014" y="616"/>
                    </a:lnTo>
                    <a:lnTo>
                      <a:pt x="1018" y="610"/>
                    </a:lnTo>
                    <a:lnTo>
                      <a:pt x="1018" y="610"/>
                    </a:lnTo>
                    <a:lnTo>
                      <a:pt x="1014" y="610"/>
                    </a:lnTo>
                    <a:lnTo>
                      <a:pt x="1012" y="608"/>
                    </a:lnTo>
                    <a:lnTo>
                      <a:pt x="1012" y="608"/>
                    </a:lnTo>
                    <a:lnTo>
                      <a:pt x="1008" y="606"/>
                    </a:lnTo>
                    <a:lnTo>
                      <a:pt x="1012" y="604"/>
                    </a:lnTo>
                    <a:lnTo>
                      <a:pt x="1018" y="604"/>
                    </a:lnTo>
                    <a:lnTo>
                      <a:pt x="1020" y="602"/>
                    </a:lnTo>
                    <a:lnTo>
                      <a:pt x="1020" y="598"/>
                    </a:lnTo>
                    <a:lnTo>
                      <a:pt x="1020" y="598"/>
                    </a:lnTo>
                    <a:lnTo>
                      <a:pt x="1022" y="592"/>
                    </a:lnTo>
                    <a:lnTo>
                      <a:pt x="1024" y="590"/>
                    </a:lnTo>
                    <a:lnTo>
                      <a:pt x="1026" y="588"/>
                    </a:lnTo>
                    <a:lnTo>
                      <a:pt x="1026" y="582"/>
                    </a:lnTo>
                    <a:lnTo>
                      <a:pt x="1026" y="582"/>
                    </a:lnTo>
                    <a:lnTo>
                      <a:pt x="1026" y="566"/>
                    </a:lnTo>
                    <a:lnTo>
                      <a:pt x="1028" y="560"/>
                    </a:lnTo>
                    <a:lnTo>
                      <a:pt x="1030" y="558"/>
                    </a:lnTo>
                    <a:lnTo>
                      <a:pt x="1030" y="556"/>
                    </a:lnTo>
                    <a:lnTo>
                      <a:pt x="1030" y="556"/>
                    </a:lnTo>
                    <a:lnTo>
                      <a:pt x="1030" y="552"/>
                    </a:lnTo>
                    <a:lnTo>
                      <a:pt x="1030" y="550"/>
                    </a:lnTo>
                    <a:lnTo>
                      <a:pt x="1034" y="546"/>
                    </a:lnTo>
                    <a:lnTo>
                      <a:pt x="1036" y="544"/>
                    </a:lnTo>
                    <a:lnTo>
                      <a:pt x="1036" y="542"/>
                    </a:lnTo>
                    <a:lnTo>
                      <a:pt x="1032" y="538"/>
                    </a:lnTo>
                    <a:lnTo>
                      <a:pt x="1032" y="538"/>
                    </a:lnTo>
                    <a:lnTo>
                      <a:pt x="1028" y="536"/>
                    </a:lnTo>
                    <a:lnTo>
                      <a:pt x="1032" y="536"/>
                    </a:lnTo>
                    <a:lnTo>
                      <a:pt x="1034" y="534"/>
                    </a:lnTo>
                    <a:lnTo>
                      <a:pt x="1036" y="534"/>
                    </a:lnTo>
                    <a:lnTo>
                      <a:pt x="1034" y="530"/>
                    </a:lnTo>
                    <a:lnTo>
                      <a:pt x="1034" y="530"/>
                    </a:lnTo>
                    <a:lnTo>
                      <a:pt x="1032" y="526"/>
                    </a:lnTo>
                    <a:lnTo>
                      <a:pt x="1030" y="526"/>
                    </a:lnTo>
                    <a:lnTo>
                      <a:pt x="1028" y="528"/>
                    </a:lnTo>
                    <a:lnTo>
                      <a:pt x="1024" y="528"/>
                    </a:lnTo>
                    <a:lnTo>
                      <a:pt x="1024" y="528"/>
                    </a:lnTo>
                    <a:lnTo>
                      <a:pt x="1028" y="526"/>
                    </a:lnTo>
                    <a:lnTo>
                      <a:pt x="1032" y="520"/>
                    </a:lnTo>
                    <a:lnTo>
                      <a:pt x="1032" y="520"/>
                    </a:lnTo>
                    <a:lnTo>
                      <a:pt x="1026" y="520"/>
                    </a:lnTo>
                    <a:lnTo>
                      <a:pt x="1022" y="518"/>
                    </a:lnTo>
                    <a:lnTo>
                      <a:pt x="1016" y="514"/>
                    </a:lnTo>
                    <a:lnTo>
                      <a:pt x="1010" y="510"/>
                    </a:lnTo>
                    <a:lnTo>
                      <a:pt x="1008" y="510"/>
                    </a:lnTo>
                    <a:lnTo>
                      <a:pt x="1004" y="510"/>
                    </a:lnTo>
                    <a:lnTo>
                      <a:pt x="1004" y="510"/>
                    </a:lnTo>
                    <a:lnTo>
                      <a:pt x="998" y="512"/>
                    </a:lnTo>
                    <a:lnTo>
                      <a:pt x="994" y="510"/>
                    </a:lnTo>
                    <a:lnTo>
                      <a:pt x="992" y="510"/>
                    </a:lnTo>
                    <a:lnTo>
                      <a:pt x="984" y="514"/>
                    </a:lnTo>
                    <a:lnTo>
                      <a:pt x="984" y="514"/>
                    </a:lnTo>
                    <a:lnTo>
                      <a:pt x="988" y="512"/>
                    </a:lnTo>
                    <a:lnTo>
                      <a:pt x="990" y="508"/>
                    </a:lnTo>
                    <a:lnTo>
                      <a:pt x="996" y="508"/>
                    </a:lnTo>
                    <a:lnTo>
                      <a:pt x="1000" y="508"/>
                    </a:lnTo>
                    <a:lnTo>
                      <a:pt x="1000" y="506"/>
                    </a:lnTo>
                    <a:lnTo>
                      <a:pt x="1000" y="506"/>
                    </a:lnTo>
                    <a:lnTo>
                      <a:pt x="1000" y="504"/>
                    </a:lnTo>
                    <a:lnTo>
                      <a:pt x="1004" y="502"/>
                    </a:lnTo>
                    <a:lnTo>
                      <a:pt x="1008" y="502"/>
                    </a:lnTo>
                    <a:lnTo>
                      <a:pt x="1008" y="498"/>
                    </a:lnTo>
                    <a:lnTo>
                      <a:pt x="1008" y="498"/>
                    </a:lnTo>
                    <a:lnTo>
                      <a:pt x="1008" y="496"/>
                    </a:lnTo>
                    <a:lnTo>
                      <a:pt x="1012" y="494"/>
                    </a:lnTo>
                    <a:lnTo>
                      <a:pt x="1014" y="492"/>
                    </a:lnTo>
                    <a:lnTo>
                      <a:pt x="1016" y="492"/>
                    </a:lnTo>
                    <a:lnTo>
                      <a:pt x="1016" y="492"/>
                    </a:lnTo>
                    <a:lnTo>
                      <a:pt x="1014" y="488"/>
                    </a:lnTo>
                    <a:lnTo>
                      <a:pt x="1012" y="484"/>
                    </a:lnTo>
                    <a:lnTo>
                      <a:pt x="1004" y="480"/>
                    </a:lnTo>
                    <a:lnTo>
                      <a:pt x="998" y="478"/>
                    </a:lnTo>
                    <a:lnTo>
                      <a:pt x="996" y="478"/>
                    </a:lnTo>
                    <a:lnTo>
                      <a:pt x="996" y="478"/>
                    </a:lnTo>
                    <a:lnTo>
                      <a:pt x="994" y="476"/>
                    </a:lnTo>
                    <a:lnTo>
                      <a:pt x="990" y="476"/>
                    </a:lnTo>
                    <a:lnTo>
                      <a:pt x="984" y="478"/>
                    </a:lnTo>
                    <a:lnTo>
                      <a:pt x="978" y="478"/>
                    </a:lnTo>
                    <a:lnTo>
                      <a:pt x="974" y="476"/>
                    </a:lnTo>
                    <a:lnTo>
                      <a:pt x="972" y="472"/>
                    </a:lnTo>
                    <a:lnTo>
                      <a:pt x="972" y="472"/>
                    </a:lnTo>
                    <a:lnTo>
                      <a:pt x="976" y="476"/>
                    </a:lnTo>
                    <a:lnTo>
                      <a:pt x="980" y="476"/>
                    </a:lnTo>
                    <a:lnTo>
                      <a:pt x="984" y="474"/>
                    </a:lnTo>
                    <a:lnTo>
                      <a:pt x="984" y="474"/>
                    </a:lnTo>
                    <a:lnTo>
                      <a:pt x="988" y="472"/>
                    </a:lnTo>
                    <a:lnTo>
                      <a:pt x="990" y="472"/>
                    </a:lnTo>
                    <a:lnTo>
                      <a:pt x="998" y="474"/>
                    </a:lnTo>
                    <a:lnTo>
                      <a:pt x="1004" y="476"/>
                    </a:lnTo>
                    <a:lnTo>
                      <a:pt x="1010" y="478"/>
                    </a:lnTo>
                    <a:lnTo>
                      <a:pt x="1010" y="478"/>
                    </a:lnTo>
                    <a:lnTo>
                      <a:pt x="1010" y="474"/>
                    </a:lnTo>
                    <a:lnTo>
                      <a:pt x="1010" y="472"/>
                    </a:lnTo>
                    <a:lnTo>
                      <a:pt x="1004" y="470"/>
                    </a:lnTo>
                    <a:lnTo>
                      <a:pt x="1004" y="470"/>
                    </a:lnTo>
                    <a:lnTo>
                      <a:pt x="1000" y="466"/>
                    </a:lnTo>
                    <a:lnTo>
                      <a:pt x="998" y="464"/>
                    </a:lnTo>
                    <a:lnTo>
                      <a:pt x="998" y="462"/>
                    </a:lnTo>
                    <a:lnTo>
                      <a:pt x="994" y="462"/>
                    </a:lnTo>
                    <a:lnTo>
                      <a:pt x="994" y="462"/>
                    </a:lnTo>
                    <a:lnTo>
                      <a:pt x="988" y="460"/>
                    </a:lnTo>
                    <a:lnTo>
                      <a:pt x="982" y="456"/>
                    </a:lnTo>
                    <a:lnTo>
                      <a:pt x="978" y="450"/>
                    </a:lnTo>
                    <a:lnTo>
                      <a:pt x="974" y="442"/>
                    </a:lnTo>
                    <a:lnTo>
                      <a:pt x="974" y="442"/>
                    </a:lnTo>
                    <a:lnTo>
                      <a:pt x="972" y="436"/>
                    </a:lnTo>
                    <a:lnTo>
                      <a:pt x="970" y="434"/>
                    </a:lnTo>
                    <a:lnTo>
                      <a:pt x="966" y="434"/>
                    </a:lnTo>
                    <a:lnTo>
                      <a:pt x="964" y="430"/>
                    </a:lnTo>
                    <a:lnTo>
                      <a:pt x="964" y="430"/>
                    </a:lnTo>
                    <a:lnTo>
                      <a:pt x="962" y="424"/>
                    </a:lnTo>
                    <a:lnTo>
                      <a:pt x="962" y="424"/>
                    </a:lnTo>
                    <a:lnTo>
                      <a:pt x="958" y="422"/>
                    </a:lnTo>
                    <a:lnTo>
                      <a:pt x="956" y="420"/>
                    </a:lnTo>
                    <a:lnTo>
                      <a:pt x="956" y="420"/>
                    </a:lnTo>
                    <a:lnTo>
                      <a:pt x="950" y="414"/>
                    </a:lnTo>
                    <a:lnTo>
                      <a:pt x="946" y="410"/>
                    </a:lnTo>
                    <a:lnTo>
                      <a:pt x="936" y="406"/>
                    </a:lnTo>
                    <a:lnTo>
                      <a:pt x="928" y="404"/>
                    </a:lnTo>
                    <a:lnTo>
                      <a:pt x="924" y="404"/>
                    </a:lnTo>
                    <a:lnTo>
                      <a:pt x="922" y="402"/>
                    </a:lnTo>
                    <a:lnTo>
                      <a:pt x="922" y="402"/>
                    </a:lnTo>
                    <a:lnTo>
                      <a:pt x="922" y="400"/>
                    </a:lnTo>
                    <a:lnTo>
                      <a:pt x="924" y="396"/>
                    </a:lnTo>
                    <a:lnTo>
                      <a:pt x="930" y="392"/>
                    </a:lnTo>
                    <a:lnTo>
                      <a:pt x="932" y="390"/>
                    </a:lnTo>
                    <a:lnTo>
                      <a:pt x="932" y="388"/>
                    </a:lnTo>
                    <a:lnTo>
                      <a:pt x="928" y="386"/>
                    </a:lnTo>
                    <a:lnTo>
                      <a:pt x="928" y="386"/>
                    </a:lnTo>
                    <a:lnTo>
                      <a:pt x="926" y="386"/>
                    </a:lnTo>
                    <a:lnTo>
                      <a:pt x="926" y="386"/>
                    </a:lnTo>
                    <a:lnTo>
                      <a:pt x="932" y="384"/>
                    </a:lnTo>
                    <a:lnTo>
                      <a:pt x="936" y="382"/>
                    </a:lnTo>
                    <a:lnTo>
                      <a:pt x="938" y="380"/>
                    </a:lnTo>
                    <a:lnTo>
                      <a:pt x="938" y="378"/>
                    </a:lnTo>
                    <a:lnTo>
                      <a:pt x="938" y="378"/>
                    </a:lnTo>
                    <a:lnTo>
                      <a:pt x="936" y="374"/>
                    </a:lnTo>
                    <a:lnTo>
                      <a:pt x="938" y="374"/>
                    </a:lnTo>
                    <a:lnTo>
                      <a:pt x="940" y="372"/>
                    </a:lnTo>
                    <a:lnTo>
                      <a:pt x="942" y="370"/>
                    </a:lnTo>
                    <a:lnTo>
                      <a:pt x="942" y="370"/>
                    </a:lnTo>
                    <a:lnTo>
                      <a:pt x="944" y="368"/>
                    </a:lnTo>
                    <a:lnTo>
                      <a:pt x="944" y="368"/>
                    </a:lnTo>
                    <a:lnTo>
                      <a:pt x="946" y="368"/>
                    </a:lnTo>
                    <a:lnTo>
                      <a:pt x="948" y="364"/>
                    </a:lnTo>
                    <a:lnTo>
                      <a:pt x="948" y="364"/>
                    </a:lnTo>
                    <a:lnTo>
                      <a:pt x="950" y="362"/>
                    </a:lnTo>
                    <a:lnTo>
                      <a:pt x="952" y="360"/>
                    </a:lnTo>
                    <a:lnTo>
                      <a:pt x="956" y="360"/>
                    </a:lnTo>
                    <a:lnTo>
                      <a:pt x="958" y="360"/>
                    </a:lnTo>
                    <a:lnTo>
                      <a:pt x="960" y="360"/>
                    </a:lnTo>
                    <a:lnTo>
                      <a:pt x="960" y="358"/>
                    </a:lnTo>
                    <a:lnTo>
                      <a:pt x="960" y="358"/>
                    </a:lnTo>
                    <a:lnTo>
                      <a:pt x="962" y="356"/>
                    </a:lnTo>
                    <a:lnTo>
                      <a:pt x="962" y="354"/>
                    </a:lnTo>
                    <a:lnTo>
                      <a:pt x="962" y="354"/>
                    </a:lnTo>
                    <a:lnTo>
                      <a:pt x="964" y="350"/>
                    </a:lnTo>
                    <a:lnTo>
                      <a:pt x="962" y="348"/>
                    </a:lnTo>
                    <a:lnTo>
                      <a:pt x="956" y="348"/>
                    </a:lnTo>
                    <a:lnTo>
                      <a:pt x="956" y="348"/>
                    </a:lnTo>
                    <a:lnTo>
                      <a:pt x="948" y="346"/>
                    </a:lnTo>
                    <a:lnTo>
                      <a:pt x="942" y="348"/>
                    </a:lnTo>
                    <a:lnTo>
                      <a:pt x="940" y="348"/>
                    </a:lnTo>
                    <a:lnTo>
                      <a:pt x="938" y="346"/>
                    </a:lnTo>
                    <a:lnTo>
                      <a:pt x="938" y="346"/>
                    </a:lnTo>
                    <a:lnTo>
                      <a:pt x="934" y="342"/>
                    </a:lnTo>
                    <a:lnTo>
                      <a:pt x="926" y="342"/>
                    </a:lnTo>
                    <a:lnTo>
                      <a:pt x="920" y="342"/>
                    </a:lnTo>
                    <a:lnTo>
                      <a:pt x="918" y="342"/>
                    </a:lnTo>
                    <a:lnTo>
                      <a:pt x="918" y="344"/>
                    </a:lnTo>
                    <a:lnTo>
                      <a:pt x="918" y="344"/>
                    </a:lnTo>
                    <a:lnTo>
                      <a:pt x="916" y="346"/>
                    </a:lnTo>
                    <a:lnTo>
                      <a:pt x="914" y="348"/>
                    </a:lnTo>
                    <a:lnTo>
                      <a:pt x="908" y="348"/>
                    </a:lnTo>
                    <a:lnTo>
                      <a:pt x="908" y="348"/>
                    </a:lnTo>
                    <a:lnTo>
                      <a:pt x="906" y="352"/>
                    </a:lnTo>
                    <a:lnTo>
                      <a:pt x="902" y="354"/>
                    </a:lnTo>
                    <a:lnTo>
                      <a:pt x="894" y="354"/>
                    </a:lnTo>
                    <a:lnTo>
                      <a:pt x="886" y="350"/>
                    </a:lnTo>
                    <a:lnTo>
                      <a:pt x="884" y="348"/>
                    </a:lnTo>
                    <a:lnTo>
                      <a:pt x="884" y="346"/>
                    </a:lnTo>
                    <a:lnTo>
                      <a:pt x="884" y="346"/>
                    </a:lnTo>
                    <a:lnTo>
                      <a:pt x="886" y="342"/>
                    </a:lnTo>
                    <a:lnTo>
                      <a:pt x="884" y="338"/>
                    </a:lnTo>
                    <a:lnTo>
                      <a:pt x="882" y="336"/>
                    </a:lnTo>
                    <a:lnTo>
                      <a:pt x="880" y="334"/>
                    </a:lnTo>
                    <a:lnTo>
                      <a:pt x="868" y="332"/>
                    </a:lnTo>
                    <a:lnTo>
                      <a:pt x="856" y="334"/>
                    </a:lnTo>
                    <a:lnTo>
                      <a:pt x="856" y="334"/>
                    </a:lnTo>
                    <a:lnTo>
                      <a:pt x="852" y="328"/>
                    </a:lnTo>
                    <a:lnTo>
                      <a:pt x="850" y="324"/>
                    </a:lnTo>
                    <a:lnTo>
                      <a:pt x="842" y="318"/>
                    </a:lnTo>
                    <a:lnTo>
                      <a:pt x="836" y="314"/>
                    </a:lnTo>
                    <a:lnTo>
                      <a:pt x="834" y="310"/>
                    </a:lnTo>
                    <a:lnTo>
                      <a:pt x="834" y="304"/>
                    </a:lnTo>
                    <a:lnTo>
                      <a:pt x="834" y="304"/>
                    </a:lnTo>
                    <a:lnTo>
                      <a:pt x="836" y="298"/>
                    </a:lnTo>
                    <a:lnTo>
                      <a:pt x="840" y="296"/>
                    </a:lnTo>
                    <a:lnTo>
                      <a:pt x="844" y="296"/>
                    </a:lnTo>
                    <a:lnTo>
                      <a:pt x="850" y="296"/>
                    </a:lnTo>
                    <a:lnTo>
                      <a:pt x="856" y="298"/>
                    </a:lnTo>
                    <a:lnTo>
                      <a:pt x="860" y="298"/>
                    </a:lnTo>
                    <a:lnTo>
                      <a:pt x="864" y="296"/>
                    </a:lnTo>
                    <a:lnTo>
                      <a:pt x="866" y="290"/>
                    </a:lnTo>
                    <a:lnTo>
                      <a:pt x="866" y="290"/>
                    </a:lnTo>
                    <a:lnTo>
                      <a:pt x="868" y="286"/>
                    </a:lnTo>
                    <a:lnTo>
                      <a:pt x="870" y="282"/>
                    </a:lnTo>
                    <a:lnTo>
                      <a:pt x="876" y="280"/>
                    </a:lnTo>
                    <a:lnTo>
                      <a:pt x="884" y="276"/>
                    </a:lnTo>
                    <a:lnTo>
                      <a:pt x="886" y="274"/>
                    </a:lnTo>
                    <a:lnTo>
                      <a:pt x="886" y="270"/>
                    </a:lnTo>
                    <a:lnTo>
                      <a:pt x="886" y="270"/>
                    </a:lnTo>
                    <a:lnTo>
                      <a:pt x="888" y="268"/>
                    </a:lnTo>
                    <a:lnTo>
                      <a:pt x="888" y="266"/>
                    </a:lnTo>
                    <a:lnTo>
                      <a:pt x="892" y="266"/>
                    </a:lnTo>
                    <a:lnTo>
                      <a:pt x="896" y="266"/>
                    </a:lnTo>
                    <a:lnTo>
                      <a:pt x="894" y="260"/>
                    </a:lnTo>
                    <a:lnTo>
                      <a:pt x="894" y="260"/>
                    </a:lnTo>
                    <a:lnTo>
                      <a:pt x="900" y="264"/>
                    </a:lnTo>
                    <a:lnTo>
                      <a:pt x="904" y="268"/>
                    </a:lnTo>
                    <a:lnTo>
                      <a:pt x="914" y="270"/>
                    </a:lnTo>
                    <a:lnTo>
                      <a:pt x="918" y="272"/>
                    </a:lnTo>
                    <a:lnTo>
                      <a:pt x="918" y="274"/>
                    </a:lnTo>
                    <a:lnTo>
                      <a:pt x="916" y="280"/>
                    </a:lnTo>
                    <a:lnTo>
                      <a:pt x="910" y="286"/>
                    </a:lnTo>
                    <a:lnTo>
                      <a:pt x="910" y="286"/>
                    </a:lnTo>
                    <a:lnTo>
                      <a:pt x="904" y="294"/>
                    </a:lnTo>
                    <a:lnTo>
                      <a:pt x="902" y="298"/>
                    </a:lnTo>
                    <a:lnTo>
                      <a:pt x="902" y="300"/>
                    </a:lnTo>
                    <a:lnTo>
                      <a:pt x="904" y="302"/>
                    </a:lnTo>
                    <a:lnTo>
                      <a:pt x="910" y="300"/>
                    </a:lnTo>
                    <a:lnTo>
                      <a:pt x="912" y="300"/>
                    </a:lnTo>
                    <a:lnTo>
                      <a:pt x="910" y="300"/>
                    </a:lnTo>
                    <a:lnTo>
                      <a:pt x="910" y="300"/>
                    </a:lnTo>
                    <a:lnTo>
                      <a:pt x="908" y="302"/>
                    </a:lnTo>
                    <a:lnTo>
                      <a:pt x="908" y="304"/>
                    </a:lnTo>
                    <a:lnTo>
                      <a:pt x="910" y="304"/>
                    </a:lnTo>
                    <a:lnTo>
                      <a:pt x="908" y="306"/>
                    </a:lnTo>
                    <a:lnTo>
                      <a:pt x="908" y="306"/>
                    </a:lnTo>
                    <a:lnTo>
                      <a:pt x="904" y="310"/>
                    </a:lnTo>
                    <a:lnTo>
                      <a:pt x="904" y="312"/>
                    </a:lnTo>
                    <a:lnTo>
                      <a:pt x="906" y="312"/>
                    </a:lnTo>
                    <a:lnTo>
                      <a:pt x="912" y="312"/>
                    </a:lnTo>
                    <a:lnTo>
                      <a:pt x="912" y="312"/>
                    </a:lnTo>
                    <a:lnTo>
                      <a:pt x="914" y="310"/>
                    </a:lnTo>
                    <a:lnTo>
                      <a:pt x="914" y="308"/>
                    </a:lnTo>
                    <a:lnTo>
                      <a:pt x="914" y="308"/>
                    </a:lnTo>
                    <a:lnTo>
                      <a:pt x="916" y="306"/>
                    </a:lnTo>
                    <a:lnTo>
                      <a:pt x="916" y="306"/>
                    </a:lnTo>
                    <a:lnTo>
                      <a:pt x="922" y="302"/>
                    </a:lnTo>
                    <a:lnTo>
                      <a:pt x="928" y="294"/>
                    </a:lnTo>
                    <a:lnTo>
                      <a:pt x="936" y="288"/>
                    </a:lnTo>
                    <a:lnTo>
                      <a:pt x="942" y="286"/>
                    </a:lnTo>
                    <a:lnTo>
                      <a:pt x="948" y="284"/>
                    </a:lnTo>
                    <a:lnTo>
                      <a:pt x="948" y="284"/>
                    </a:lnTo>
                    <a:lnTo>
                      <a:pt x="954" y="284"/>
                    </a:lnTo>
                    <a:lnTo>
                      <a:pt x="956" y="282"/>
                    </a:lnTo>
                    <a:lnTo>
                      <a:pt x="962" y="278"/>
                    </a:lnTo>
                    <a:lnTo>
                      <a:pt x="962" y="278"/>
                    </a:lnTo>
                    <a:lnTo>
                      <a:pt x="964" y="276"/>
                    </a:lnTo>
                    <a:lnTo>
                      <a:pt x="964" y="276"/>
                    </a:lnTo>
                    <a:lnTo>
                      <a:pt x="972" y="270"/>
                    </a:lnTo>
                    <a:lnTo>
                      <a:pt x="976" y="266"/>
                    </a:lnTo>
                    <a:lnTo>
                      <a:pt x="978" y="262"/>
                    </a:lnTo>
                    <a:lnTo>
                      <a:pt x="980" y="256"/>
                    </a:lnTo>
                    <a:lnTo>
                      <a:pt x="980" y="256"/>
                    </a:lnTo>
                    <a:lnTo>
                      <a:pt x="984" y="250"/>
                    </a:lnTo>
                    <a:lnTo>
                      <a:pt x="988" y="244"/>
                    </a:lnTo>
                    <a:lnTo>
                      <a:pt x="992" y="242"/>
                    </a:lnTo>
                    <a:lnTo>
                      <a:pt x="996" y="240"/>
                    </a:lnTo>
                    <a:lnTo>
                      <a:pt x="1008" y="240"/>
                    </a:lnTo>
                    <a:lnTo>
                      <a:pt x="1008" y="240"/>
                    </a:lnTo>
                    <a:lnTo>
                      <a:pt x="1016" y="242"/>
                    </a:lnTo>
                    <a:lnTo>
                      <a:pt x="1022" y="240"/>
                    </a:lnTo>
                    <a:lnTo>
                      <a:pt x="1024" y="238"/>
                    </a:lnTo>
                    <a:lnTo>
                      <a:pt x="1020" y="234"/>
                    </a:lnTo>
                    <a:lnTo>
                      <a:pt x="1020" y="234"/>
                    </a:lnTo>
                    <a:lnTo>
                      <a:pt x="1018" y="232"/>
                    </a:lnTo>
                    <a:lnTo>
                      <a:pt x="1018" y="232"/>
                    </a:lnTo>
                    <a:lnTo>
                      <a:pt x="1024" y="230"/>
                    </a:lnTo>
                    <a:lnTo>
                      <a:pt x="1032" y="228"/>
                    </a:lnTo>
                    <a:lnTo>
                      <a:pt x="1032" y="226"/>
                    </a:lnTo>
                    <a:lnTo>
                      <a:pt x="1032" y="224"/>
                    </a:lnTo>
                    <a:lnTo>
                      <a:pt x="1032" y="224"/>
                    </a:lnTo>
                    <a:lnTo>
                      <a:pt x="1030" y="220"/>
                    </a:lnTo>
                    <a:lnTo>
                      <a:pt x="1032" y="218"/>
                    </a:lnTo>
                    <a:lnTo>
                      <a:pt x="1036" y="216"/>
                    </a:lnTo>
                    <a:lnTo>
                      <a:pt x="1036" y="212"/>
                    </a:lnTo>
                    <a:lnTo>
                      <a:pt x="1036" y="212"/>
                    </a:lnTo>
                    <a:lnTo>
                      <a:pt x="1036" y="212"/>
                    </a:lnTo>
                    <a:lnTo>
                      <a:pt x="1038" y="212"/>
                    </a:lnTo>
                    <a:lnTo>
                      <a:pt x="1044" y="218"/>
                    </a:lnTo>
                    <a:lnTo>
                      <a:pt x="1050" y="222"/>
                    </a:lnTo>
                    <a:lnTo>
                      <a:pt x="1052" y="220"/>
                    </a:lnTo>
                    <a:lnTo>
                      <a:pt x="1054" y="218"/>
                    </a:lnTo>
                    <a:lnTo>
                      <a:pt x="1054" y="218"/>
                    </a:lnTo>
                    <a:lnTo>
                      <a:pt x="1050" y="214"/>
                    </a:lnTo>
                    <a:lnTo>
                      <a:pt x="1046" y="208"/>
                    </a:lnTo>
                    <a:lnTo>
                      <a:pt x="1044" y="198"/>
                    </a:lnTo>
                    <a:lnTo>
                      <a:pt x="1044" y="198"/>
                    </a:lnTo>
                    <a:lnTo>
                      <a:pt x="1042" y="192"/>
                    </a:lnTo>
                    <a:lnTo>
                      <a:pt x="1038" y="186"/>
                    </a:lnTo>
                    <a:lnTo>
                      <a:pt x="1028" y="180"/>
                    </a:lnTo>
                    <a:lnTo>
                      <a:pt x="1022" y="174"/>
                    </a:lnTo>
                    <a:lnTo>
                      <a:pt x="1022" y="172"/>
                    </a:lnTo>
                    <a:lnTo>
                      <a:pt x="1026" y="170"/>
                    </a:lnTo>
                    <a:lnTo>
                      <a:pt x="1026" y="170"/>
                    </a:lnTo>
                    <a:lnTo>
                      <a:pt x="1034" y="162"/>
                    </a:lnTo>
                    <a:lnTo>
                      <a:pt x="1040" y="158"/>
                    </a:lnTo>
                    <a:lnTo>
                      <a:pt x="1042" y="154"/>
                    </a:lnTo>
                    <a:lnTo>
                      <a:pt x="1042" y="152"/>
                    </a:lnTo>
                    <a:lnTo>
                      <a:pt x="1042" y="146"/>
                    </a:lnTo>
                    <a:lnTo>
                      <a:pt x="1044" y="144"/>
                    </a:lnTo>
                    <a:lnTo>
                      <a:pt x="1046" y="142"/>
                    </a:lnTo>
                    <a:lnTo>
                      <a:pt x="1046" y="142"/>
                    </a:lnTo>
                    <a:lnTo>
                      <a:pt x="1052" y="136"/>
                    </a:lnTo>
                    <a:lnTo>
                      <a:pt x="1054" y="132"/>
                    </a:lnTo>
                    <a:lnTo>
                      <a:pt x="1052" y="128"/>
                    </a:lnTo>
                    <a:lnTo>
                      <a:pt x="1048" y="126"/>
                    </a:lnTo>
                    <a:lnTo>
                      <a:pt x="1042" y="120"/>
                    </a:lnTo>
                    <a:lnTo>
                      <a:pt x="1040" y="116"/>
                    </a:lnTo>
                    <a:lnTo>
                      <a:pt x="1042" y="112"/>
                    </a:lnTo>
                    <a:lnTo>
                      <a:pt x="1042" y="112"/>
                    </a:lnTo>
                    <a:lnTo>
                      <a:pt x="1046" y="106"/>
                    </a:lnTo>
                    <a:lnTo>
                      <a:pt x="1046" y="102"/>
                    </a:lnTo>
                    <a:lnTo>
                      <a:pt x="1044" y="96"/>
                    </a:lnTo>
                    <a:lnTo>
                      <a:pt x="1038" y="92"/>
                    </a:lnTo>
                    <a:lnTo>
                      <a:pt x="1034" y="90"/>
                    </a:lnTo>
                    <a:lnTo>
                      <a:pt x="1028" y="88"/>
                    </a:lnTo>
                    <a:lnTo>
                      <a:pt x="1020" y="88"/>
                    </a:lnTo>
                    <a:lnTo>
                      <a:pt x="1014" y="92"/>
                    </a:lnTo>
                    <a:lnTo>
                      <a:pt x="1014" y="92"/>
                    </a:lnTo>
                    <a:lnTo>
                      <a:pt x="1002" y="98"/>
                    </a:lnTo>
                    <a:lnTo>
                      <a:pt x="998" y="102"/>
                    </a:lnTo>
                    <a:lnTo>
                      <a:pt x="992" y="102"/>
                    </a:lnTo>
                    <a:lnTo>
                      <a:pt x="986" y="102"/>
                    </a:lnTo>
                    <a:lnTo>
                      <a:pt x="978" y="100"/>
                    </a:lnTo>
                    <a:lnTo>
                      <a:pt x="970" y="96"/>
                    </a:lnTo>
                    <a:lnTo>
                      <a:pt x="958" y="90"/>
                    </a:lnTo>
                    <a:lnTo>
                      <a:pt x="958" y="90"/>
                    </a:lnTo>
                    <a:lnTo>
                      <a:pt x="948" y="84"/>
                    </a:lnTo>
                    <a:lnTo>
                      <a:pt x="938" y="80"/>
                    </a:lnTo>
                    <a:lnTo>
                      <a:pt x="918" y="74"/>
                    </a:lnTo>
                    <a:lnTo>
                      <a:pt x="906" y="70"/>
                    </a:lnTo>
                    <a:lnTo>
                      <a:pt x="896" y="64"/>
                    </a:lnTo>
                    <a:lnTo>
                      <a:pt x="884" y="56"/>
                    </a:lnTo>
                    <a:lnTo>
                      <a:pt x="870" y="46"/>
                    </a:lnTo>
                    <a:lnTo>
                      <a:pt x="870" y="46"/>
                    </a:lnTo>
                    <a:lnTo>
                      <a:pt x="856" y="34"/>
                    </a:lnTo>
                    <a:lnTo>
                      <a:pt x="842" y="24"/>
                    </a:lnTo>
                    <a:lnTo>
                      <a:pt x="830" y="16"/>
                    </a:lnTo>
                    <a:lnTo>
                      <a:pt x="816" y="10"/>
                    </a:lnTo>
                    <a:lnTo>
                      <a:pt x="804" y="6"/>
                    </a:lnTo>
                    <a:lnTo>
                      <a:pt x="790" y="2"/>
                    </a:lnTo>
                    <a:lnTo>
                      <a:pt x="778" y="0"/>
                    </a:lnTo>
                    <a:lnTo>
                      <a:pt x="764" y="0"/>
                    </a:lnTo>
                    <a:lnTo>
                      <a:pt x="764" y="0"/>
                    </a:lnTo>
                    <a:lnTo>
                      <a:pt x="746" y="0"/>
                    </a:lnTo>
                    <a:lnTo>
                      <a:pt x="738" y="4"/>
                    </a:lnTo>
                    <a:lnTo>
                      <a:pt x="732" y="6"/>
                    </a:lnTo>
                    <a:lnTo>
                      <a:pt x="722" y="8"/>
                    </a:lnTo>
                    <a:lnTo>
                      <a:pt x="722" y="8"/>
                    </a:lnTo>
                    <a:lnTo>
                      <a:pt x="714" y="8"/>
                    </a:lnTo>
                    <a:lnTo>
                      <a:pt x="708" y="10"/>
                    </a:lnTo>
                    <a:lnTo>
                      <a:pt x="706" y="12"/>
                    </a:lnTo>
                    <a:lnTo>
                      <a:pt x="704" y="14"/>
                    </a:lnTo>
                    <a:lnTo>
                      <a:pt x="706" y="16"/>
                    </a:lnTo>
                    <a:lnTo>
                      <a:pt x="708" y="18"/>
                    </a:lnTo>
                    <a:lnTo>
                      <a:pt x="718" y="18"/>
                    </a:lnTo>
                    <a:lnTo>
                      <a:pt x="718" y="18"/>
                    </a:lnTo>
                    <a:lnTo>
                      <a:pt x="726" y="18"/>
                    </a:lnTo>
                    <a:lnTo>
                      <a:pt x="730" y="20"/>
                    </a:lnTo>
                    <a:lnTo>
                      <a:pt x="730" y="22"/>
                    </a:lnTo>
                    <a:lnTo>
                      <a:pt x="730" y="26"/>
                    </a:lnTo>
                    <a:lnTo>
                      <a:pt x="726" y="32"/>
                    </a:lnTo>
                    <a:lnTo>
                      <a:pt x="722" y="42"/>
                    </a:lnTo>
                    <a:lnTo>
                      <a:pt x="722" y="42"/>
                    </a:lnTo>
                    <a:lnTo>
                      <a:pt x="720" y="54"/>
                    </a:lnTo>
                    <a:lnTo>
                      <a:pt x="718" y="60"/>
                    </a:lnTo>
                    <a:lnTo>
                      <a:pt x="716" y="68"/>
                    </a:lnTo>
                    <a:lnTo>
                      <a:pt x="712" y="72"/>
                    </a:lnTo>
                    <a:lnTo>
                      <a:pt x="704" y="76"/>
                    </a:lnTo>
                    <a:lnTo>
                      <a:pt x="694" y="76"/>
                    </a:lnTo>
                    <a:lnTo>
                      <a:pt x="678" y="74"/>
                    </a:lnTo>
                    <a:lnTo>
                      <a:pt x="678" y="74"/>
                    </a:lnTo>
                    <a:lnTo>
                      <a:pt x="654" y="68"/>
                    </a:lnTo>
                    <a:lnTo>
                      <a:pt x="654" y="68"/>
                    </a:lnTo>
                    <a:lnTo>
                      <a:pt x="644" y="74"/>
                    </a:lnTo>
                    <a:lnTo>
                      <a:pt x="640" y="78"/>
                    </a:lnTo>
                    <a:lnTo>
                      <a:pt x="640" y="82"/>
                    </a:lnTo>
                    <a:lnTo>
                      <a:pt x="642" y="84"/>
                    </a:lnTo>
                    <a:lnTo>
                      <a:pt x="644" y="90"/>
                    </a:lnTo>
                    <a:lnTo>
                      <a:pt x="644" y="92"/>
                    </a:lnTo>
                    <a:lnTo>
                      <a:pt x="638" y="96"/>
                    </a:lnTo>
                    <a:lnTo>
                      <a:pt x="638" y="96"/>
                    </a:lnTo>
                    <a:lnTo>
                      <a:pt x="632" y="100"/>
                    </a:lnTo>
                    <a:lnTo>
                      <a:pt x="632" y="104"/>
                    </a:lnTo>
                    <a:lnTo>
                      <a:pt x="632" y="106"/>
                    </a:lnTo>
                    <a:lnTo>
                      <a:pt x="634" y="108"/>
                    </a:lnTo>
                    <a:lnTo>
                      <a:pt x="640" y="108"/>
                    </a:lnTo>
                    <a:lnTo>
                      <a:pt x="656" y="106"/>
                    </a:lnTo>
                    <a:lnTo>
                      <a:pt x="656" y="106"/>
                    </a:lnTo>
                    <a:lnTo>
                      <a:pt x="672" y="104"/>
                    </a:lnTo>
                    <a:lnTo>
                      <a:pt x="682" y="104"/>
                    </a:lnTo>
                    <a:lnTo>
                      <a:pt x="688" y="104"/>
                    </a:lnTo>
                    <a:lnTo>
                      <a:pt x="692" y="106"/>
                    </a:lnTo>
                    <a:lnTo>
                      <a:pt x="696" y="108"/>
                    </a:lnTo>
                    <a:lnTo>
                      <a:pt x="698" y="106"/>
                    </a:lnTo>
                    <a:lnTo>
                      <a:pt x="710" y="100"/>
                    </a:lnTo>
                    <a:lnTo>
                      <a:pt x="710" y="100"/>
                    </a:lnTo>
                    <a:lnTo>
                      <a:pt x="714" y="96"/>
                    </a:lnTo>
                    <a:lnTo>
                      <a:pt x="720" y="92"/>
                    </a:lnTo>
                    <a:lnTo>
                      <a:pt x="724" y="92"/>
                    </a:lnTo>
                    <a:lnTo>
                      <a:pt x="728" y="94"/>
                    </a:lnTo>
                    <a:lnTo>
                      <a:pt x="742" y="98"/>
                    </a:lnTo>
                    <a:lnTo>
                      <a:pt x="760" y="110"/>
                    </a:lnTo>
                    <a:lnTo>
                      <a:pt x="760" y="110"/>
                    </a:lnTo>
                    <a:lnTo>
                      <a:pt x="764" y="112"/>
                    </a:lnTo>
                    <a:lnTo>
                      <a:pt x="768" y="116"/>
                    </a:lnTo>
                    <a:lnTo>
                      <a:pt x="770" y="120"/>
                    </a:lnTo>
                    <a:lnTo>
                      <a:pt x="770" y="124"/>
                    </a:lnTo>
                    <a:lnTo>
                      <a:pt x="768" y="126"/>
                    </a:lnTo>
                    <a:lnTo>
                      <a:pt x="766" y="128"/>
                    </a:lnTo>
                    <a:lnTo>
                      <a:pt x="762" y="130"/>
                    </a:lnTo>
                    <a:lnTo>
                      <a:pt x="758" y="130"/>
                    </a:lnTo>
                    <a:lnTo>
                      <a:pt x="758" y="130"/>
                    </a:lnTo>
                    <a:lnTo>
                      <a:pt x="752" y="130"/>
                    </a:lnTo>
                    <a:lnTo>
                      <a:pt x="750" y="132"/>
                    </a:lnTo>
                    <a:lnTo>
                      <a:pt x="748" y="134"/>
                    </a:lnTo>
                    <a:lnTo>
                      <a:pt x="742" y="134"/>
                    </a:lnTo>
                    <a:lnTo>
                      <a:pt x="742" y="134"/>
                    </a:lnTo>
                    <a:lnTo>
                      <a:pt x="734" y="134"/>
                    </a:lnTo>
                    <a:lnTo>
                      <a:pt x="730" y="136"/>
                    </a:lnTo>
                    <a:lnTo>
                      <a:pt x="724" y="144"/>
                    </a:lnTo>
                    <a:lnTo>
                      <a:pt x="724" y="144"/>
                    </a:lnTo>
                    <a:lnTo>
                      <a:pt x="718" y="150"/>
                    </a:lnTo>
                    <a:lnTo>
                      <a:pt x="714" y="152"/>
                    </a:lnTo>
                    <a:lnTo>
                      <a:pt x="708" y="154"/>
                    </a:lnTo>
                    <a:lnTo>
                      <a:pt x="702" y="154"/>
                    </a:lnTo>
                    <a:lnTo>
                      <a:pt x="700" y="156"/>
                    </a:lnTo>
                    <a:lnTo>
                      <a:pt x="698" y="160"/>
                    </a:lnTo>
                    <a:lnTo>
                      <a:pt x="698" y="160"/>
                    </a:lnTo>
                    <a:lnTo>
                      <a:pt x="696" y="166"/>
                    </a:lnTo>
                    <a:lnTo>
                      <a:pt x="692" y="168"/>
                    </a:lnTo>
                    <a:lnTo>
                      <a:pt x="688" y="168"/>
                    </a:lnTo>
                    <a:lnTo>
                      <a:pt x="684" y="168"/>
                    </a:lnTo>
                    <a:lnTo>
                      <a:pt x="678" y="164"/>
                    </a:lnTo>
                    <a:lnTo>
                      <a:pt x="674" y="164"/>
                    </a:lnTo>
                    <a:lnTo>
                      <a:pt x="672" y="168"/>
                    </a:lnTo>
                    <a:lnTo>
                      <a:pt x="672" y="168"/>
                    </a:lnTo>
                    <a:lnTo>
                      <a:pt x="672" y="172"/>
                    </a:lnTo>
                    <a:lnTo>
                      <a:pt x="674" y="176"/>
                    </a:lnTo>
                    <a:lnTo>
                      <a:pt x="678" y="178"/>
                    </a:lnTo>
                    <a:lnTo>
                      <a:pt x="686" y="180"/>
                    </a:lnTo>
                    <a:lnTo>
                      <a:pt x="686" y="180"/>
                    </a:lnTo>
                    <a:lnTo>
                      <a:pt x="690" y="182"/>
                    </a:lnTo>
                    <a:lnTo>
                      <a:pt x="694" y="184"/>
                    </a:lnTo>
                    <a:lnTo>
                      <a:pt x="694" y="190"/>
                    </a:lnTo>
                    <a:lnTo>
                      <a:pt x="694" y="194"/>
                    </a:lnTo>
                    <a:lnTo>
                      <a:pt x="690" y="198"/>
                    </a:lnTo>
                    <a:lnTo>
                      <a:pt x="688" y="202"/>
                    </a:lnTo>
                    <a:lnTo>
                      <a:pt x="684" y="206"/>
                    </a:lnTo>
                    <a:lnTo>
                      <a:pt x="678" y="206"/>
                    </a:lnTo>
                    <a:lnTo>
                      <a:pt x="678" y="206"/>
                    </a:lnTo>
                    <a:lnTo>
                      <a:pt x="676" y="206"/>
                    </a:lnTo>
                    <a:lnTo>
                      <a:pt x="674" y="208"/>
                    </a:lnTo>
                    <a:lnTo>
                      <a:pt x="670" y="214"/>
                    </a:lnTo>
                    <a:lnTo>
                      <a:pt x="668" y="216"/>
                    </a:lnTo>
                    <a:lnTo>
                      <a:pt x="664" y="218"/>
                    </a:lnTo>
                    <a:lnTo>
                      <a:pt x="658" y="220"/>
                    </a:lnTo>
                    <a:lnTo>
                      <a:pt x="650" y="220"/>
                    </a:lnTo>
                    <a:lnTo>
                      <a:pt x="650" y="220"/>
                    </a:lnTo>
                    <a:lnTo>
                      <a:pt x="632" y="220"/>
                    </a:lnTo>
                    <a:lnTo>
                      <a:pt x="620" y="222"/>
                    </a:lnTo>
                    <a:lnTo>
                      <a:pt x="610" y="224"/>
                    </a:lnTo>
                    <a:lnTo>
                      <a:pt x="602" y="228"/>
                    </a:lnTo>
                    <a:lnTo>
                      <a:pt x="594" y="230"/>
                    </a:lnTo>
                    <a:lnTo>
                      <a:pt x="584" y="232"/>
                    </a:lnTo>
                    <a:lnTo>
                      <a:pt x="572" y="232"/>
                    </a:lnTo>
                    <a:lnTo>
                      <a:pt x="554" y="230"/>
                    </a:lnTo>
                    <a:lnTo>
                      <a:pt x="554" y="230"/>
                    </a:lnTo>
                    <a:lnTo>
                      <a:pt x="526" y="222"/>
                    </a:lnTo>
                    <a:lnTo>
                      <a:pt x="520" y="218"/>
                    </a:lnTo>
                    <a:lnTo>
                      <a:pt x="516" y="216"/>
                    </a:lnTo>
                    <a:lnTo>
                      <a:pt x="512" y="214"/>
                    </a:lnTo>
                    <a:lnTo>
                      <a:pt x="502" y="212"/>
                    </a:lnTo>
                    <a:lnTo>
                      <a:pt x="502" y="212"/>
                    </a:lnTo>
                    <a:lnTo>
                      <a:pt x="492" y="210"/>
                    </a:lnTo>
                    <a:lnTo>
                      <a:pt x="484" y="208"/>
                    </a:lnTo>
                    <a:lnTo>
                      <a:pt x="476" y="208"/>
                    </a:lnTo>
                    <a:lnTo>
                      <a:pt x="468" y="210"/>
                    </a:lnTo>
                    <a:lnTo>
                      <a:pt x="468" y="210"/>
                    </a:lnTo>
                    <a:lnTo>
                      <a:pt x="458" y="212"/>
                    </a:lnTo>
                    <a:lnTo>
                      <a:pt x="448" y="210"/>
                    </a:lnTo>
                    <a:lnTo>
                      <a:pt x="440" y="210"/>
                    </a:lnTo>
                    <a:lnTo>
                      <a:pt x="430" y="210"/>
                    </a:lnTo>
                    <a:lnTo>
                      <a:pt x="430" y="210"/>
                    </a:lnTo>
                    <a:lnTo>
                      <a:pt x="424" y="210"/>
                    </a:lnTo>
                    <a:lnTo>
                      <a:pt x="418" y="210"/>
                    </a:lnTo>
                    <a:lnTo>
                      <a:pt x="412" y="210"/>
                    </a:lnTo>
                    <a:lnTo>
                      <a:pt x="404" y="216"/>
                    </a:lnTo>
                    <a:lnTo>
                      <a:pt x="404" y="216"/>
                    </a:lnTo>
                    <a:lnTo>
                      <a:pt x="400" y="218"/>
                    </a:lnTo>
                    <a:lnTo>
                      <a:pt x="398" y="218"/>
                    </a:lnTo>
                    <a:lnTo>
                      <a:pt x="398" y="212"/>
                    </a:lnTo>
                    <a:lnTo>
                      <a:pt x="398" y="204"/>
                    </a:lnTo>
                    <a:lnTo>
                      <a:pt x="396" y="200"/>
                    </a:lnTo>
                    <a:lnTo>
                      <a:pt x="392" y="196"/>
                    </a:lnTo>
                    <a:lnTo>
                      <a:pt x="392" y="196"/>
                    </a:lnTo>
                    <a:lnTo>
                      <a:pt x="388" y="192"/>
                    </a:lnTo>
                    <a:lnTo>
                      <a:pt x="386" y="188"/>
                    </a:lnTo>
                    <a:lnTo>
                      <a:pt x="386" y="184"/>
                    </a:lnTo>
                    <a:lnTo>
                      <a:pt x="384" y="184"/>
                    </a:lnTo>
                    <a:lnTo>
                      <a:pt x="384" y="184"/>
                    </a:lnTo>
                    <a:lnTo>
                      <a:pt x="382" y="184"/>
                    </a:lnTo>
                    <a:lnTo>
                      <a:pt x="380" y="182"/>
                    </a:lnTo>
                    <a:lnTo>
                      <a:pt x="380" y="178"/>
                    </a:lnTo>
                    <a:lnTo>
                      <a:pt x="380" y="176"/>
                    </a:lnTo>
                    <a:lnTo>
                      <a:pt x="376" y="178"/>
                    </a:lnTo>
                    <a:lnTo>
                      <a:pt x="376" y="178"/>
                    </a:lnTo>
                    <a:lnTo>
                      <a:pt x="374" y="180"/>
                    </a:lnTo>
                    <a:lnTo>
                      <a:pt x="368" y="180"/>
                    </a:lnTo>
                    <a:lnTo>
                      <a:pt x="354" y="178"/>
                    </a:lnTo>
                    <a:lnTo>
                      <a:pt x="334" y="170"/>
                    </a:lnTo>
                    <a:lnTo>
                      <a:pt x="334" y="170"/>
                    </a:lnTo>
                    <a:lnTo>
                      <a:pt x="324" y="166"/>
                    </a:lnTo>
                    <a:lnTo>
                      <a:pt x="314" y="166"/>
                    </a:lnTo>
                    <a:lnTo>
                      <a:pt x="284" y="170"/>
                    </a:lnTo>
                    <a:lnTo>
                      <a:pt x="284" y="170"/>
                    </a:lnTo>
                    <a:lnTo>
                      <a:pt x="274" y="170"/>
                    </a:lnTo>
                    <a:lnTo>
                      <a:pt x="272" y="170"/>
                    </a:lnTo>
                    <a:lnTo>
                      <a:pt x="274" y="168"/>
                    </a:lnTo>
                    <a:lnTo>
                      <a:pt x="278" y="164"/>
                    </a:lnTo>
                    <a:lnTo>
                      <a:pt x="278" y="160"/>
                    </a:lnTo>
                    <a:lnTo>
                      <a:pt x="276" y="156"/>
                    </a:lnTo>
                    <a:lnTo>
                      <a:pt x="276" y="156"/>
                    </a:lnTo>
                    <a:lnTo>
                      <a:pt x="272" y="152"/>
                    </a:lnTo>
                    <a:lnTo>
                      <a:pt x="274" y="148"/>
                    </a:lnTo>
                    <a:lnTo>
                      <a:pt x="274" y="146"/>
                    </a:lnTo>
                    <a:lnTo>
                      <a:pt x="270" y="142"/>
                    </a:lnTo>
                    <a:lnTo>
                      <a:pt x="270" y="142"/>
                    </a:lnTo>
                    <a:lnTo>
                      <a:pt x="264" y="138"/>
                    </a:lnTo>
                    <a:lnTo>
                      <a:pt x="260" y="134"/>
                    </a:lnTo>
                    <a:lnTo>
                      <a:pt x="256" y="126"/>
                    </a:lnTo>
                    <a:lnTo>
                      <a:pt x="254" y="118"/>
                    </a:lnTo>
                    <a:lnTo>
                      <a:pt x="250" y="116"/>
                    </a:lnTo>
                    <a:lnTo>
                      <a:pt x="246" y="114"/>
                    </a:lnTo>
                    <a:lnTo>
                      <a:pt x="246" y="114"/>
                    </a:lnTo>
                    <a:lnTo>
                      <a:pt x="238" y="110"/>
                    </a:lnTo>
                    <a:lnTo>
                      <a:pt x="236" y="108"/>
                    </a:lnTo>
                    <a:lnTo>
                      <a:pt x="236" y="108"/>
                    </a:lnTo>
                    <a:lnTo>
                      <a:pt x="232" y="106"/>
                    </a:lnTo>
                    <a:lnTo>
                      <a:pt x="230" y="104"/>
                    </a:lnTo>
                    <a:lnTo>
                      <a:pt x="226" y="108"/>
                    </a:lnTo>
                    <a:lnTo>
                      <a:pt x="224" y="110"/>
                    </a:lnTo>
                    <a:lnTo>
                      <a:pt x="220" y="110"/>
                    </a:lnTo>
                    <a:lnTo>
                      <a:pt x="218" y="110"/>
                    </a:lnTo>
                    <a:lnTo>
                      <a:pt x="214" y="106"/>
                    </a:lnTo>
                    <a:lnTo>
                      <a:pt x="214" y="106"/>
                    </a:lnTo>
                    <a:lnTo>
                      <a:pt x="208" y="102"/>
                    </a:lnTo>
                    <a:lnTo>
                      <a:pt x="204" y="100"/>
                    </a:lnTo>
                    <a:lnTo>
                      <a:pt x="196" y="98"/>
                    </a:lnTo>
                    <a:lnTo>
                      <a:pt x="190" y="96"/>
                    </a:lnTo>
                    <a:lnTo>
                      <a:pt x="186" y="94"/>
                    </a:lnTo>
                    <a:lnTo>
                      <a:pt x="184" y="90"/>
                    </a:lnTo>
                    <a:lnTo>
                      <a:pt x="182" y="88"/>
                    </a:lnTo>
                    <a:lnTo>
                      <a:pt x="182" y="8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6" name="Costa Rica">
                <a:extLst>
                  <a:ext uri="{FF2B5EF4-FFF2-40B4-BE49-F238E27FC236}">
                    <a16:creationId xmlns:a16="http://schemas.microsoft.com/office/drawing/2014/main" id="{FFF7DB7A-1A66-42C9-9E49-19EB959E3E77}"/>
                  </a:ext>
                </a:extLst>
              </p:cNvPr>
              <p:cNvSpPr>
                <a:spLocks/>
              </p:cNvSpPr>
              <p:nvPr/>
            </p:nvSpPr>
            <p:spPr bwMode="auto">
              <a:xfrm>
                <a:off x="1420056" y="2212554"/>
                <a:ext cx="103598" cy="104927"/>
              </a:xfrm>
              <a:custGeom>
                <a:avLst/>
                <a:gdLst/>
                <a:ahLst/>
                <a:cxnLst>
                  <a:cxn ang="0">
                    <a:pos x="6" y="2"/>
                  </a:cxn>
                  <a:cxn ang="0">
                    <a:pos x="14" y="0"/>
                  </a:cxn>
                  <a:cxn ang="0">
                    <a:pos x="22" y="2"/>
                  </a:cxn>
                  <a:cxn ang="0">
                    <a:pos x="28" y="0"/>
                  </a:cxn>
                  <a:cxn ang="0">
                    <a:pos x="38" y="6"/>
                  </a:cxn>
                  <a:cxn ang="0">
                    <a:pos x="42" y="6"/>
                  </a:cxn>
                  <a:cxn ang="0">
                    <a:pos x="48" y="6"/>
                  </a:cxn>
                  <a:cxn ang="0">
                    <a:pos x="56" y="4"/>
                  </a:cxn>
                  <a:cxn ang="0">
                    <a:pos x="56" y="4"/>
                  </a:cxn>
                  <a:cxn ang="0">
                    <a:pos x="58" y="10"/>
                  </a:cxn>
                  <a:cxn ang="0">
                    <a:pos x="60" y="16"/>
                  </a:cxn>
                  <a:cxn ang="0">
                    <a:pos x="72" y="32"/>
                  </a:cxn>
                  <a:cxn ang="0">
                    <a:pos x="68" y="34"/>
                  </a:cxn>
                  <a:cxn ang="0">
                    <a:pos x="64" y="38"/>
                  </a:cxn>
                  <a:cxn ang="0">
                    <a:pos x="66" y="44"/>
                  </a:cxn>
                  <a:cxn ang="0">
                    <a:pos x="66" y="50"/>
                  </a:cxn>
                  <a:cxn ang="0">
                    <a:pos x="64" y="54"/>
                  </a:cxn>
                  <a:cxn ang="0">
                    <a:pos x="64" y="60"/>
                  </a:cxn>
                  <a:cxn ang="0">
                    <a:pos x="62" y="62"/>
                  </a:cxn>
                  <a:cxn ang="0">
                    <a:pos x="62" y="66"/>
                  </a:cxn>
                  <a:cxn ang="0">
                    <a:pos x="62" y="72"/>
                  </a:cxn>
                  <a:cxn ang="0">
                    <a:pos x="60" y="70"/>
                  </a:cxn>
                  <a:cxn ang="0">
                    <a:pos x="58" y="66"/>
                  </a:cxn>
                  <a:cxn ang="0">
                    <a:pos x="56" y="66"/>
                  </a:cxn>
                  <a:cxn ang="0">
                    <a:pos x="58" y="62"/>
                  </a:cxn>
                  <a:cxn ang="0">
                    <a:pos x="56" y="60"/>
                  </a:cxn>
                  <a:cxn ang="0">
                    <a:pos x="52" y="60"/>
                  </a:cxn>
                  <a:cxn ang="0">
                    <a:pos x="52" y="62"/>
                  </a:cxn>
                  <a:cxn ang="0">
                    <a:pos x="54" y="64"/>
                  </a:cxn>
                  <a:cxn ang="0">
                    <a:pos x="48" y="62"/>
                  </a:cxn>
                  <a:cxn ang="0">
                    <a:pos x="48" y="56"/>
                  </a:cxn>
                  <a:cxn ang="0">
                    <a:pos x="46" y="54"/>
                  </a:cxn>
                  <a:cxn ang="0">
                    <a:pos x="48" y="50"/>
                  </a:cxn>
                  <a:cxn ang="0">
                    <a:pos x="36" y="42"/>
                  </a:cxn>
                  <a:cxn ang="0">
                    <a:pos x="26" y="36"/>
                  </a:cxn>
                  <a:cxn ang="0">
                    <a:pos x="24" y="32"/>
                  </a:cxn>
                  <a:cxn ang="0">
                    <a:pos x="22" y="26"/>
                  </a:cxn>
                  <a:cxn ang="0">
                    <a:pos x="16" y="24"/>
                  </a:cxn>
                  <a:cxn ang="0">
                    <a:pos x="18" y="28"/>
                  </a:cxn>
                  <a:cxn ang="0">
                    <a:pos x="20" y="30"/>
                  </a:cxn>
                  <a:cxn ang="0">
                    <a:pos x="18" y="34"/>
                  </a:cxn>
                  <a:cxn ang="0">
                    <a:pos x="14" y="32"/>
                  </a:cxn>
                  <a:cxn ang="0">
                    <a:pos x="6" y="24"/>
                  </a:cxn>
                  <a:cxn ang="0">
                    <a:pos x="8" y="20"/>
                  </a:cxn>
                  <a:cxn ang="0">
                    <a:pos x="6" y="14"/>
                  </a:cxn>
                  <a:cxn ang="0">
                    <a:pos x="6" y="10"/>
                  </a:cxn>
                  <a:cxn ang="0">
                    <a:pos x="2" y="8"/>
                  </a:cxn>
                  <a:cxn ang="0">
                    <a:pos x="0" y="6"/>
                  </a:cxn>
                  <a:cxn ang="0">
                    <a:pos x="6" y="4"/>
                  </a:cxn>
                  <a:cxn ang="0">
                    <a:pos x="6" y="2"/>
                  </a:cxn>
                </a:cxnLst>
                <a:rect l="0" t="0" r="r" b="b"/>
                <a:pathLst>
                  <a:path w="72" h="72">
                    <a:moveTo>
                      <a:pt x="6" y="2"/>
                    </a:moveTo>
                    <a:lnTo>
                      <a:pt x="6" y="2"/>
                    </a:lnTo>
                    <a:lnTo>
                      <a:pt x="10" y="0"/>
                    </a:lnTo>
                    <a:lnTo>
                      <a:pt x="14" y="0"/>
                    </a:lnTo>
                    <a:lnTo>
                      <a:pt x="18" y="2"/>
                    </a:lnTo>
                    <a:lnTo>
                      <a:pt x="22" y="2"/>
                    </a:lnTo>
                    <a:lnTo>
                      <a:pt x="22" y="2"/>
                    </a:lnTo>
                    <a:lnTo>
                      <a:pt x="28" y="0"/>
                    </a:lnTo>
                    <a:lnTo>
                      <a:pt x="34" y="2"/>
                    </a:lnTo>
                    <a:lnTo>
                      <a:pt x="38" y="6"/>
                    </a:lnTo>
                    <a:lnTo>
                      <a:pt x="42" y="6"/>
                    </a:lnTo>
                    <a:lnTo>
                      <a:pt x="42" y="6"/>
                    </a:lnTo>
                    <a:lnTo>
                      <a:pt x="46" y="4"/>
                    </a:lnTo>
                    <a:lnTo>
                      <a:pt x="48" y="6"/>
                    </a:lnTo>
                    <a:lnTo>
                      <a:pt x="50" y="6"/>
                    </a:lnTo>
                    <a:lnTo>
                      <a:pt x="56" y="4"/>
                    </a:lnTo>
                    <a:lnTo>
                      <a:pt x="56" y="4"/>
                    </a:lnTo>
                    <a:lnTo>
                      <a:pt x="56" y="4"/>
                    </a:lnTo>
                    <a:lnTo>
                      <a:pt x="58" y="6"/>
                    </a:lnTo>
                    <a:lnTo>
                      <a:pt x="58" y="10"/>
                    </a:lnTo>
                    <a:lnTo>
                      <a:pt x="58" y="10"/>
                    </a:lnTo>
                    <a:lnTo>
                      <a:pt x="60" y="16"/>
                    </a:lnTo>
                    <a:lnTo>
                      <a:pt x="62" y="22"/>
                    </a:lnTo>
                    <a:lnTo>
                      <a:pt x="72" y="32"/>
                    </a:lnTo>
                    <a:lnTo>
                      <a:pt x="72" y="32"/>
                    </a:lnTo>
                    <a:lnTo>
                      <a:pt x="68" y="34"/>
                    </a:lnTo>
                    <a:lnTo>
                      <a:pt x="64" y="36"/>
                    </a:lnTo>
                    <a:lnTo>
                      <a:pt x="64" y="38"/>
                    </a:lnTo>
                    <a:lnTo>
                      <a:pt x="64" y="40"/>
                    </a:lnTo>
                    <a:lnTo>
                      <a:pt x="66" y="44"/>
                    </a:lnTo>
                    <a:lnTo>
                      <a:pt x="68" y="48"/>
                    </a:lnTo>
                    <a:lnTo>
                      <a:pt x="66" y="50"/>
                    </a:lnTo>
                    <a:lnTo>
                      <a:pt x="66" y="50"/>
                    </a:lnTo>
                    <a:lnTo>
                      <a:pt x="64" y="54"/>
                    </a:lnTo>
                    <a:lnTo>
                      <a:pt x="64" y="58"/>
                    </a:lnTo>
                    <a:lnTo>
                      <a:pt x="64" y="60"/>
                    </a:lnTo>
                    <a:lnTo>
                      <a:pt x="62" y="62"/>
                    </a:lnTo>
                    <a:lnTo>
                      <a:pt x="62" y="62"/>
                    </a:lnTo>
                    <a:lnTo>
                      <a:pt x="60" y="64"/>
                    </a:lnTo>
                    <a:lnTo>
                      <a:pt x="62" y="66"/>
                    </a:lnTo>
                    <a:lnTo>
                      <a:pt x="62" y="68"/>
                    </a:lnTo>
                    <a:lnTo>
                      <a:pt x="62" y="72"/>
                    </a:lnTo>
                    <a:lnTo>
                      <a:pt x="62" y="72"/>
                    </a:lnTo>
                    <a:lnTo>
                      <a:pt x="60" y="70"/>
                    </a:lnTo>
                    <a:lnTo>
                      <a:pt x="60" y="68"/>
                    </a:lnTo>
                    <a:lnTo>
                      <a:pt x="58" y="66"/>
                    </a:lnTo>
                    <a:lnTo>
                      <a:pt x="58" y="66"/>
                    </a:lnTo>
                    <a:lnTo>
                      <a:pt x="56" y="66"/>
                    </a:lnTo>
                    <a:lnTo>
                      <a:pt x="56" y="64"/>
                    </a:lnTo>
                    <a:lnTo>
                      <a:pt x="58" y="62"/>
                    </a:lnTo>
                    <a:lnTo>
                      <a:pt x="56" y="60"/>
                    </a:lnTo>
                    <a:lnTo>
                      <a:pt x="56" y="60"/>
                    </a:lnTo>
                    <a:lnTo>
                      <a:pt x="52" y="58"/>
                    </a:lnTo>
                    <a:lnTo>
                      <a:pt x="52" y="60"/>
                    </a:lnTo>
                    <a:lnTo>
                      <a:pt x="52" y="62"/>
                    </a:lnTo>
                    <a:lnTo>
                      <a:pt x="52" y="62"/>
                    </a:lnTo>
                    <a:lnTo>
                      <a:pt x="54" y="62"/>
                    </a:lnTo>
                    <a:lnTo>
                      <a:pt x="54" y="64"/>
                    </a:lnTo>
                    <a:lnTo>
                      <a:pt x="48" y="62"/>
                    </a:lnTo>
                    <a:lnTo>
                      <a:pt x="48" y="62"/>
                    </a:lnTo>
                    <a:lnTo>
                      <a:pt x="44" y="60"/>
                    </a:lnTo>
                    <a:lnTo>
                      <a:pt x="48" y="56"/>
                    </a:lnTo>
                    <a:lnTo>
                      <a:pt x="48" y="56"/>
                    </a:lnTo>
                    <a:lnTo>
                      <a:pt x="46" y="54"/>
                    </a:lnTo>
                    <a:lnTo>
                      <a:pt x="46" y="52"/>
                    </a:lnTo>
                    <a:lnTo>
                      <a:pt x="48" y="50"/>
                    </a:lnTo>
                    <a:lnTo>
                      <a:pt x="48" y="50"/>
                    </a:lnTo>
                    <a:lnTo>
                      <a:pt x="36" y="42"/>
                    </a:lnTo>
                    <a:lnTo>
                      <a:pt x="26" y="36"/>
                    </a:lnTo>
                    <a:lnTo>
                      <a:pt x="26" y="36"/>
                    </a:lnTo>
                    <a:lnTo>
                      <a:pt x="24" y="32"/>
                    </a:lnTo>
                    <a:lnTo>
                      <a:pt x="24" y="32"/>
                    </a:lnTo>
                    <a:lnTo>
                      <a:pt x="26" y="30"/>
                    </a:lnTo>
                    <a:lnTo>
                      <a:pt x="22" y="26"/>
                    </a:lnTo>
                    <a:lnTo>
                      <a:pt x="22" y="26"/>
                    </a:lnTo>
                    <a:lnTo>
                      <a:pt x="16" y="24"/>
                    </a:lnTo>
                    <a:lnTo>
                      <a:pt x="16" y="24"/>
                    </a:lnTo>
                    <a:lnTo>
                      <a:pt x="18" y="28"/>
                    </a:lnTo>
                    <a:lnTo>
                      <a:pt x="18" y="28"/>
                    </a:lnTo>
                    <a:lnTo>
                      <a:pt x="20" y="30"/>
                    </a:lnTo>
                    <a:lnTo>
                      <a:pt x="20" y="32"/>
                    </a:lnTo>
                    <a:lnTo>
                      <a:pt x="18" y="34"/>
                    </a:lnTo>
                    <a:lnTo>
                      <a:pt x="14" y="32"/>
                    </a:lnTo>
                    <a:lnTo>
                      <a:pt x="14" y="32"/>
                    </a:lnTo>
                    <a:lnTo>
                      <a:pt x="6" y="26"/>
                    </a:lnTo>
                    <a:lnTo>
                      <a:pt x="6" y="24"/>
                    </a:lnTo>
                    <a:lnTo>
                      <a:pt x="8" y="20"/>
                    </a:lnTo>
                    <a:lnTo>
                      <a:pt x="8" y="20"/>
                    </a:lnTo>
                    <a:lnTo>
                      <a:pt x="6" y="16"/>
                    </a:lnTo>
                    <a:lnTo>
                      <a:pt x="6" y="14"/>
                    </a:lnTo>
                    <a:lnTo>
                      <a:pt x="6" y="10"/>
                    </a:lnTo>
                    <a:lnTo>
                      <a:pt x="6" y="10"/>
                    </a:lnTo>
                    <a:lnTo>
                      <a:pt x="4" y="8"/>
                    </a:lnTo>
                    <a:lnTo>
                      <a:pt x="2" y="8"/>
                    </a:lnTo>
                    <a:lnTo>
                      <a:pt x="0" y="6"/>
                    </a:lnTo>
                    <a:lnTo>
                      <a:pt x="0" y="6"/>
                    </a:lnTo>
                    <a:lnTo>
                      <a:pt x="0" y="6"/>
                    </a:lnTo>
                    <a:lnTo>
                      <a:pt x="6" y="4"/>
                    </a:lnTo>
                    <a:lnTo>
                      <a:pt x="6" y="4"/>
                    </a:lnTo>
                    <a:lnTo>
                      <a:pt x="6" y="2"/>
                    </a:lnTo>
                    <a:lnTo>
                      <a:pt x="6"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7" name="Colombia">
                <a:extLst>
                  <a:ext uri="{FF2B5EF4-FFF2-40B4-BE49-F238E27FC236}">
                    <a16:creationId xmlns:a16="http://schemas.microsoft.com/office/drawing/2014/main" id="{54BC93D6-F730-4B1D-A70A-A17CF2CA480C}"/>
                  </a:ext>
                </a:extLst>
              </p:cNvPr>
              <p:cNvSpPr>
                <a:spLocks/>
              </p:cNvSpPr>
              <p:nvPr/>
            </p:nvSpPr>
            <p:spPr bwMode="auto">
              <a:xfrm>
                <a:off x="1612863" y="2157175"/>
                <a:ext cx="365470" cy="620819"/>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8" name="Croatia and Slovenia">
                <a:extLst>
                  <a:ext uri="{FF2B5EF4-FFF2-40B4-BE49-F238E27FC236}">
                    <a16:creationId xmlns:a16="http://schemas.microsoft.com/office/drawing/2014/main" id="{4C8D7052-4F8F-40C2-AB57-0157A7F766CA}"/>
                  </a:ext>
                </a:extLst>
              </p:cNvPr>
              <p:cNvSpPr>
                <a:spLocks/>
              </p:cNvSpPr>
              <p:nvPr/>
            </p:nvSpPr>
            <p:spPr bwMode="auto">
              <a:xfrm>
                <a:off x="4381225" y="970918"/>
                <a:ext cx="279138" cy="183622"/>
              </a:xfrm>
              <a:custGeom>
                <a:avLst/>
                <a:gdLst/>
                <a:ahLst/>
                <a:cxnLst>
                  <a:cxn ang="0">
                    <a:pos x="112" y="94"/>
                  </a:cxn>
                  <a:cxn ang="0">
                    <a:pos x="104" y="88"/>
                  </a:cxn>
                  <a:cxn ang="0">
                    <a:pos x="106" y="86"/>
                  </a:cxn>
                  <a:cxn ang="0">
                    <a:pos x="98" y="86"/>
                  </a:cxn>
                  <a:cxn ang="0">
                    <a:pos x="82" y="80"/>
                  </a:cxn>
                  <a:cxn ang="0">
                    <a:pos x="82" y="78"/>
                  </a:cxn>
                  <a:cxn ang="0">
                    <a:pos x="68" y="72"/>
                  </a:cxn>
                  <a:cxn ang="0">
                    <a:pos x="58" y="66"/>
                  </a:cxn>
                  <a:cxn ang="0">
                    <a:pos x="40" y="54"/>
                  </a:cxn>
                  <a:cxn ang="0">
                    <a:pos x="40" y="50"/>
                  </a:cxn>
                  <a:cxn ang="0">
                    <a:pos x="28" y="42"/>
                  </a:cxn>
                  <a:cxn ang="0">
                    <a:pos x="24" y="32"/>
                  </a:cxn>
                  <a:cxn ang="0">
                    <a:pos x="20" y="40"/>
                  </a:cxn>
                  <a:cxn ang="0">
                    <a:pos x="14" y="40"/>
                  </a:cxn>
                  <a:cxn ang="0">
                    <a:pos x="10" y="28"/>
                  </a:cxn>
                  <a:cxn ang="0">
                    <a:pos x="12" y="24"/>
                  </a:cxn>
                  <a:cxn ang="0">
                    <a:pos x="6" y="18"/>
                  </a:cxn>
                  <a:cxn ang="0">
                    <a:pos x="2" y="12"/>
                  </a:cxn>
                  <a:cxn ang="0">
                    <a:pos x="0" y="8"/>
                  </a:cxn>
                  <a:cxn ang="0">
                    <a:pos x="26" y="4"/>
                  </a:cxn>
                  <a:cxn ang="0">
                    <a:pos x="34" y="4"/>
                  </a:cxn>
                  <a:cxn ang="0">
                    <a:pos x="44" y="2"/>
                  </a:cxn>
                  <a:cxn ang="0">
                    <a:pos x="50" y="0"/>
                  </a:cxn>
                  <a:cxn ang="0">
                    <a:pos x="56" y="4"/>
                  </a:cxn>
                  <a:cxn ang="0">
                    <a:pos x="58" y="8"/>
                  </a:cxn>
                  <a:cxn ang="0">
                    <a:pos x="68" y="14"/>
                  </a:cxn>
                  <a:cxn ang="0">
                    <a:pos x="84" y="20"/>
                  </a:cxn>
                  <a:cxn ang="0">
                    <a:pos x="90" y="22"/>
                  </a:cxn>
                  <a:cxn ang="0">
                    <a:pos x="104" y="14"/>
                  </a:cxn>
                  <a:cxn ang="0">
                    <a:pos x="112" y="16"/>
                  </a:cxn>
                  <a:cxn ang="0">
                    <a:pos x="132" y="14"/>
                  </a:cxn>
                  <a:cxn ang="0">
                    <a:pos x="138" y="22"/>
                  </a:cxn>
                  <a:cxn ang="0">
                    <a:pos x="142" y="26"/>
                  </a:cxn>
                  <a:cxn ang="0">
                    <a:pos x="148" y="32"/>
                  </a:cxn>
                  <a:cxn ang="0">
                    <a:pos x="152" y="38"/>
                  </a:cxn>
                  <a:cxn ang="0">
                    <a:pos x="156" y="44"/>
                  </a:cxn>
                  <a:cxn ang="0">
                    <a:pos x="162" y="46"/>
                  </a:cxn>
                  <a:cxn ang="0">
                    <a:pos x="170" y="48"/>
                  </a:cxn>
                  <a:cxn ang="0">
                    <a:pos x="174" y="48"/>
                  </a:cxn>
                  <a:cxn ang="0">
                    <a:pos x="174" y="54"/>
                  </a:cxn>
                  <a:cxn ang="0">
                    <a:pos x="174" y="60"/>
                  </a:cxn>
                  <a:cxn ang="0">
                    <a:pos x="180" y="74"/>
                  </a:cxn>
                  <a:cxn ang="0">
                    <a:pos x="180" y="80"/>
                  </a:cxn>
                  <a:cxn ang="0">
                    <a:pos x="180" y="88"/>
                  </a:cxn>
                  <a:cxn ang="0">
                    <a:pos x="184" y="94"/>
                  </a:cxn>
                  <a:cxn ang="0">
                    <a:pos x="194" y="110"/>
                  </a:cxn>
                  <a:cxn ang="0">
                    <a:pos x="190" y="114"/>
                  </a:cxn>
                  <a:cxn ang="0">
                    <a:pos x="184" y="114"/>
                  </a:cxn>
                  <a:cxn ang="0">
                    <a:pos x="178" y="118"/>
                  </a:cxn>
                  <a:cxn ang="0">
                    <a:pos x="162" y="122"/>
                  </a:cxn>
                  <a:cxn ang="0">
                    <a:pos x="152" y="120"/>
                  </a:cxn>
                  <a:cxn ang="0">
                    <a:pos x="142" y="110"/>
                  </a:cxn>
                  <a:cxn ang="0">
                    <a:pos x="140" y="106"/>
                  </a:cxn>
                  <a:cxn ang="0">
                    <a:pos x="134" y="92"/>
                  </a:cxn>
                  <a:cxn ang="0">
                    <a:pos x="118" y="92"/>
                  </a:cxn>
                  <a:cxn ang="0">
                    <a:pos x="120" y="96"/>
                  </a:cxn>
                </a:cxnLst>
                <a:rect l="0" t="0" r="r" b="b"/>
                <a:pathLst>
                  <a:path w="194" h="126">
                    <a:moveTo>
                      <a:pt x="118" y="98"/>
                    </a:moveTo>
                    <a:lnTo>
                      <a:pt x="118" y="98"/>
                    </a:lnTo>
                    <a:lnTo>
                      <a:pt x="116" y="96"/>
                    </a:lnTo>
                    <a:lnTo>
                      <a:pt x="112" y="94"/>
                    </a:lnTo>
                    <a:lnTo>
                      <a:pt x="112" y="94"/>
                    </a:lnTo>
                    <a:lnTo>
                      <a:pt x="108" y="92"/>
                    </a:lnTo>
                    <a:lnTo>
                      <a:pt x="104" y="88"/>
                    </a:lnTo>
                    <a:lnTo>
                      <a:pt x="104" y="88"/>
                    </a:lnTo>
                    <a:lnTo>
                      <a:pt x="102" y="88"/>
                    </a:lnTo>
                    <a:lnTo>
                      <a:pt x="102" y="86"/>
                    </a:lnTo>
                    <a:lnTo>
                      <a:pt x="106" y="86"/>
                    </a:lnTo>
                    <a:lnTo>
                      <a:pt x="106" y="86"/>
                    </a:lnTo>
                    <a:lnTo>
                      <a:pt x="104" y="86"/>
                    </a:lnTo>
                    <a:lnTo>
                      <a:pt x="104" y="86"/>
                    </a:lnTo>
                    <a:lnTo>
                      <a:pt x="98" y="86"/>
                    </a:lnTo>
                    <a:lnTo>
                      <a:pt x="98" y="86"/>
                    </a:lnTo>
                    <a:lnTo>
                      <a:pt x="90" y="84"/>
                    </a:lnTo>
                    <a:lnTo>
                      <a:pt x="84" y="82"/>
                    </a:lnTo>
                    <a:lnTo>
                      <a:pt x="84" y="82"/>
                    </a:lnTo>
                    <a:lnTo>
                      <a:pt x="82" y="80"/>
                    </a:lnTo>
                    <a:lnTo>
                      <a:pt x="84" y="80"/>
                    </a:lnTo>
                    <a:lnTo>
                      <a:pt x="84" y="80"/>
                    </a:lnTo>
                    <a:lnTo>
                      <a:pt x="82" y="78"/>
                    </a:lnTo>
                    <a:lnTo>
                      <a:pt x="82" y="78"/>
                    </a:lnTo>
                    <a:lnTo>
                      <a:pt x="70" y="70"/>
                    </a:lnTo>
                    <a:lnTo>
                      <a:pt x="70" y="70"/>
                    </a:lnTo>
                    <a:lnTo>
                      <a:pt x="68" y="70"/>
                    </a:lnTo>
                    <a:lnTo>
                      <a:pt x="68" y="72"/>
                    </a:lnTo>
                    <a:lnTo>
                      <a:pt x="66" y="72"/>
                    </a:lnTo>
                    <a:lnTo>
                      <a:pt x="64" y="70"/>
                    </a:lnTo>
                    <a:lnTo>
                      <a:pt x="64" y="70"/>
                    </a:lnTo>
                    <a:lnTo>
                      <a:pt x="58" y="66"/>
                    </a:lnTo>
                    <a:lnTo>
                      <a:pt x="52" y="62"/>
                    </a:lnTo>
                    <a:lnTo>
                      <a:pt x="52" y="62"/>
                    </a:lnTo>
                    <a:lnTo>
                      <a:pt x="40" y="56"/>
                    </a:lnTo>
                    <a:lnTo>
                      <a:pt x="40" y="54"/>
                    </a:lnTo>
                    <a:lnTo>
                      <a:pt x="42" y="52"/>
                    </a:lnTo>
                    <a:lnTo>
                      <a:pt x="42" y="52"/>
                    </a:lnTo>
                    <a:lnTo>
                      <a:pt x="44" y="52"/>
                    </a:lnTo>
                    <a:lnTo>
                      <a:pt x="40" y="50"/>
                    </a:lnTo>
                    <a:lnTo>
                      <a:pt x="40" y="50"/>
                    </a:lnTo>
                    <a:lnTo>
                      <a:pt x="32" y="46"/>
                    </a:lnTo>
                    <a:lnTo>
                      <a:pt x="30" y="44"/>
                    </a:lnTo>
                    <a:lnTo>
                      <a:pt x="28" y="42"/>
                    </a:lnTo>
                    <a:lnTo>
                      <a:pt x="28" y="42"/>
                    </a:lnTo>
                    <a:lnTo>
                      <a:pt x="28" y="36"/>
                    </a:lnTo>
                    <a:lnTo>
                      <a:pt x="26" y="34"/>
                    </a:lnTo>
                    <a:lnTo>
                      <a:pt x="24" y="32"/>
                    </a:lnTo>
                    <a:lnTo>
                      <a:pt x="24" y="30"/>
                    </a:lnTo>
                    <a:lnTo>
                      <a:pt x="24" y="30"/>
                    </a:lnTo>
                    <a:lnTo>
                      <a:pt x="22" y="36"/>
                    </a:lnTo>
                    <a:lnTo>
                      <a:pt x="20" y="40"/>
                    </a:lnTo>
                    <a:lnTo>
                      <a:pt x="20" y="40"/>
                    </a:lnTo>
                    <a:lnTo>
                      <a:pt x="16" y="42"/>
                    </a:lnTo>
                    <a:lnTo>
                      <a:pt x="16" y="42"/>
                    </a:lnTo>
                    <a:lnTo>
                      <a:pt x="14" y="40"/>
                    </a:lnTo>
                    <a:lnTo>
                      <a:pt x="14" y="40"/>
                    </a:lnTo>
                    <a:lnTo>
                      <a:pt x="10" y="32"/>
                    </a:lnTo>
                    <a:lnTo>
                      <a:pt x="8" y="30"/>
                    </a:lnTo>
                    <a:lnTo>
                      <a:pt x="10" y="28"/>
                    </a:lnTo>
                    <a:lnTo>
                      <a:pt x="10" y="28"/>
                    </a:lnTo>
                    <a:lnTo>
                      <a:pt x="12" y="26"/>
                    </a:lnTo>
                    <a:lnTo>
                      <a:pt x="14" y="26"/>
                    </a:lnTo>
                    <a:lnTo>
                      <a:pt x="12" y="24"/>
                    </a:lnTo>
                    <a:lnTo>
                      <a:pt x="10" y="24"/>
                    </a:lnTo>
                    <a:lnTo>
                      <a:pt x="10" y="24"/>
                    </a:lnTo>
                    <a:lnTo>
                      <a:pt x="10" y="20"/>
                    </a:lnTo>
                    <a:lnTo>
                      <a:pt x="6" y="18"/>
                    </a:lnTo>
                    <a:lnTo>
                      <a:pt x="4" y="16"/>
                    </a:lnTo>
                    <a:lnTo>
                      <a:pt x="2" y="14"/>
                    </a:lnTo>
                    <a:lnTo>
                      <a:pt x="2" y="14"/>
                    </a:lnTo>
                    <a:lnTo>
                      <a:pt x="2" y="12"/>
                    </a:lnTo>
                    <a:lnTo>
                      <a:pt x="2" y="12"/>
                    </a:lnTo>
                    <a:lnTo>
                      <a:pt x="0" y="10"/>
                    </a:lnTo>
                    <a:lnTo>
                      <a:pt x="0" y="8"/>
                    </a:lnTo>
                    <a:lnTo>
                      <a:pt x="0" y="8"/>
                    </a:lnTo>
                    <a:lnTo>
                      <a:pt x="14" y="10"/>
                    </a:lnTo>
                    <a:lnTo>
                      <a:pt x="20" y="8"/>
                    </a:lnTo>
                    <a:lnTo>
                      <a:pt x="20" y="8"/>
                    </a:lnTo>
                    <a:lnTo>
                      <a:pt x="26" y="4"/>
                    </a:lnTo>
                    <a:lnTo>
                      <a:pt x="28" y="2"/>
                    </a:lnTo>
                    <a:lnTo>
                      <a:pt x="30" y="2"/>
                    </a:lnTo>
                    <a:lnTo>
                      <a:pt x="30" y="2"/>
                    </a:lnTo>
                    <a:lnTo>
                      <a:pt x="34" y="4"/>
                    </a:lnTo>
                    <a:lnTo>
                      <a:pt x="36" y="2"/>
                    </a:lnTo>
                    <a:lnTo>
                      <a:pt x="36" y="2"/>
                    </a:lnTo>
                    <a:lnTo>
                      <a:pt x="40" y="0"/>
                    </a:lnTo>
                    <a:lnTo>
                      <a:pt x="44" y="2"/>
                    </a:lnTo>
                    <a:lnTo>
                      <a:pt x="44" y="2"/>
                    </a:lnTo>
                    <a:lnTo>
                      <a:pt x="48" y="4"/>
                    </a:lnTo>
                    <a:lnTo>
                      <a:pt x="50" y="2"/>
                    </a:lnTo>
                    <a:lnTo>
                      <a:pt x="50" y="0"/>
                    </a:lnTo>
                    <a:lnTo>
                      <a:pt x="50" y="0"/>
                    </a:lnTo>
                    <a:lnTo>
                      <a:pt x="54" y="2"/>
                    </a:lnTo>
                    <a:lnTo>
                      <a:pt x="56" y="2"/>
                    </a:lnTo>
                    <a:lnTo>
                      <a:pt x="56" y="4"/>
                    </a:lnTo>
                    <a:lnTo>
                      <a:pt x="56" y="4"/>
                    </a:lnTo>
                    <a:lnTo>
                      <a:pt x="56" y="4"/>
                    </a:lnTo>
                    <a:lnTo>
                      <a:pt x="58" y="6"/>
                    </a:lnTo>
                    <a:lnTo>
                      <a:pt x="58" y="8"/>
                    </a:lnTo>
                    <a:lnTo>
                      <a:pt x="58" y="8"/>
                    </a:lnTo>
                    <a:lnTo>
                      <a:pt x="60" y="10"/>
                    </a:lnTo>
                    <a:lnTo>
                      <a:pt x="60" y="10"/>
                    </a:lnTo>
                    <a:lnTo>
                      <a:pt x="68" y="14"/>
                    </a:lnTo>
                    <a:lnTo>
                      <a:pt x="72" y="16"/>
                    </a:lnTo>
                    <a:lnTo>
                      <a:pt x="72" y="16"/>
                    </a:lnTo>
                    <a:lnTo>
                      <a:pt x="78" y="18"/>
                    </a:lnTo>
                    <a:lnTo>
                      <a:pt x="84" y="20"/>
                    </a:lnTo>
                    <a:lnTo>
                      <a:pt x="84" y="20"/>
                    </a:lnTo>
                    <a:lnTo>
                      <a:pt x="86" y="22"/>
                    </a:lnTo>
                    <a:lnTo>
                      <a:pt x="90" y="22"/>
                    </a:lnTo>
                    <a:lnTo>
                      <a:pt x="90" y="22"/>
                    </a:lnTo>
                    <a:lnTo>
                      <a:pt x="94" y="20"/>
                    </a:lnTo>
                    <a:lnTo>
                      <a:pt x="96" y="16"/>
                    </a:lnTo>
                    <a:lnTo>
                      <a:pt x="96" y="16"/>
                    </a:lnTo>
                    <a:lnTo>
                      <a:pt x="104" y="14"/>
                    </a:lnTo>
                    <a:lnTo>
                      <a:pt x="108" y="14"/>
                    </a:lnTo>
                    <a:lnTo>
                      <a:pt x="110" y="14"/>
                    </a:lnTo>
                    <a:lnTo>
                      <a:pt x="110" y="14"/>
                    </a:lnTo>
                    <a:lnTo>
                      <a:pt x="112" y="16"/>
                    </a:lnTo>
                    <a:lnTo>
                      <a:pt x="120" y="14"/>
                    </a:lnTo>
                    <a:lnTo>
                      <a:pt x="120" y="14"/>
                    </a:lnTo>
                    <a:lnTo>
                      <a:pt x="130" y="14"/>
                    </a:lnTo>
                    <a:lnTo>
                      <a:pt x="132" y="14"/>
                    </a:lnTo>
                    <a:lnTo>
                      <a:pt x="132" y="14"/>
                    </a:lnTo>
                    <a:lnTo>
                      <a:pt x="134" y="18"/>
                    </a:lnTo>
                    <a:lnTo>
                      <a:pt x="136" y="20"/>
                    </a:lnTo>
                    <a:lnTo>
                      <a:pt x="138" y="22"/>
                    </a:lnTo>
                    <a:lnTo>
                      <a:pt x="138" y="24"/>
                    </a:lnTo>
                    <a:lnTo>
                      <a:pt x="138" y="24"/>
                    </a:lnTo>
                    <a:lnTo>
                      <a:pt x="140" y="26"/>
                    </a:lnTo>
                    <a:lnTo>
                      <a:pt x="142" y="26"/>
                    </a:lnTo>
                    <a:lnTo>
                      <a:pt x="144" y="28"/>
                    </a:lnTo>
                    <a:lnTo>
                      <a:pt x="146" y="30"/>
                    </a:lnTo>
                    <a:lnTo>
                      <a:pt x="146" y="30"/>
                    </a:lnTo>
                    <a:lnTo>
                      <a:pt x="148" y="32"/>
                    </a:lnTo>
                    <a:lnTo>
                      <a:pt x="152" y="36"/>
                    </a:lnTo>
                    <a:lnTo>
                      <a:pt x="152" y="36"/>
                    </a:lnTo>
                    <a:lnTo>
                      <a:pt x="152" y="38"/>
                    </a:lnTo>
                    <a:lnTo>
                      <a:pt x="152" y="38"/>
                    </a:lnTo>
                    <a:lnTo>
                      <a:pt x="150" y="40"/>
                    </a:lnTo>
                    <a:lnTo>
                      <a:pt x="150" y="40"/>
                    </a:lnTo>
                    <a:lnTo>
                      <a:pt x="154" y="44"/>
                    </a:lnTo>
                    <a:lnTo>
                      <a:pt x="156" y="44"/>
                    </a:lnTo>
                    <a:lnTo>
                      <a:pt x="158" y="44"/>
                    </a:lnTo>
                    <a:lnTo>
                      <a:pt x="158" y="44"/>
                    </a:lnTo>
                    <a:lnTo>
                      <a:pt x="160" y="44"/>
                    </a:lnTo>
                    <a:lnTo>
                      <a:pt x="162" y="46"/>
                    </a:lnTo>
                    <a:lnTo>
                      <a:pt x="166" y="50"/>
                    </a:lnTo>
                    <a:lnTo>
                      <a:pt x="166" y="50"/>
                    </a:lnTo>
                    <a:lnTo>
                      <a:pt x="168" y="50"/>
                    </a:lnTo>
                    <a:lnTo>
                      <a:pt x="170" y="48"/>
                    </a:lnTo>
                    <a:lnTo>
                      <a:pt x="172" y="48"/>
                    </a:lnTo>
                    <a:lnTo>
                      <a:pt x="174" y="48"/>
                    </a:lnTo>
                    <a:lnTo>
                      <a:pt x="174" y="48"/>
                    </a:lnTo>
                    <a:lnTo>
                      <a:pt x="174" y="48"/>
                    </a:lnTo>
                    <a:lnTo>
                      <a:pt x="174" y="50"/>
                    </a:lnTo>
                    <a:lnTo>
                      <a:pt x="170" y="52"/>
                    </a:lnTo>
                    <a:lnTo>
                      <a:pt x="170" y="52"/>
                    </a:lnTo>
                    <a:lnTo>
                      <a:pt x="174" y="54"/>
                    </a:lnTo>
                    <a:lnTo>
                      <a:pt x="178" y="56"/>
                    </a:lnTo>
                    <a:lnTo>
                      <a:pt x="178" y="56"/>
                    </a:lnTo>
                    <a:lnTo>
                      <a:pt x="176" y="58"/>
                    </a:lnTo>
                    <a:lnTo>
                      <a:pt x="174" y="60"/>
                    </a:lnTo>
                    <a:lnTo>
                      <a:pt x="176" y="64"/>
                    </a:lnTo>
                    <a:lnTo>
                      <a:pt x="176" y="64"/>
                    </a:lnTo>
                    <a:lnTo>
                      <a:pt x="178" y="70"/>
                    </a:lnTo>
                    <a:lnTo>
                      <a:pt x="180" y="74"/>
                    </a:lnTo>
                    <a:lnTo>
                      <a:pt x="180" y="74"/>
                    </a:lnTo>
                    <a:lnTo>
                      <a:pt x="182" y="78"/>
                    </a:lnTo>
                    <a:lnTo>
                      <a:pt x="180" y="80"/>
                    </a:lnTo>
                    <a:lnTo>
                      <a:pt x="180" y="80"/>
                    </a:lnTo>
                    <a:lnTo>
                      <a:pt x="178" y="82"/>
                    </a:lnTo>
                    <a:lnTo>
                      <a:pt x="180" y="84"/>
                    </a:lnTo>
                    <a:lnTo>
                      <a:pt x="180" y="86"/>
                    </a:lnTo>
                    <a:lnTo>
                      <a:pt x="180" y="88"/>
                    </a:lnTo>
                    <a:lnTo>
                      <a:pt x="180" y="88"/>
                    </a:lnTo>
                    <a:lnTo>
                      <a:pt x="178" y="90"/>
                    </a:lnTo>
                    <a:lnTo>
                      <a:pt x="180" y="92"/>
                    </a:lnTo>
                    <a:lnTo>
                      <a:pt x="184" y="94"/>
                    </a:lnTo>
                    <a:lnTo>
                      <a:pt x="184" y="94"/>
                    </a:lnTo>
                    <a:lnTo>
                      <a:pt x="192" y="100"/>
                    </a:lnTo>
                    <a:lnTo>
                      <a:pt x="194" y="106"/>
                    </a:lnTo>
                    <a:lnTo>
                      <a:pt x="194" y="110"/>
                    </a:lnTo>
                    <a:lnTo>
                      <a:pt x="194" y="110"/>
                    </a:lnTo>
                    <a:lnTo>
                      <a:pt x="192" y="112"/>
                    </a:lnTo>
                    <a:lnTo>
                      <a:pt x="190" y="114"/>
                    </a:lnTo>
                    <a:lnTo>
                      <a:pt x="190" y="114"/>
                    </a:lnTo>
                    <a:lnTo>
                      <a:pt x="190" y="116"/>
                    </a:lnTo>
                    <a:lnTo>
                      <a:pt x="188" y="116"/>
                    </a:lnTo>
                    <a:lnTo>
                      <a:pt x="184" y="114"/>
                    </a:lnTo>
                    <a:lnTo>
                      <a:pt x="184" y="114"/>
                    </a:lnTo>
                    <a:lnTo>
                      <a:pt x="182" y="114"/>
                    </a:lnTo>
                    <a:lnTo>
                      <a:pt x="180" y="114"/>
                    </a:lnTo>
                    <a:lnTo>
                      <a:pt x="178" y="118"/>
                    </a:lnTo>
                    <a:lnTo>
                      <a:pt x="178" y="118"/>
                    </a:lnTo>
                    <a:lnTo>
                      <a:pt x="174" y="122"/>
                    </a:lnTo>
                    <a:lnTo>
                      <a:pt x="170" y="122"/>
                    </a:lnTo>
                    <a:lnTo>
                      <a:pt x="162" y="122"/>
                    </a:lnTo>
                    <a:lnTo>
                      <a:pt x="162" y="122"/>
                    </a:lnTo>
                    <a:lnTo>
                      <a:pt x="158" y="122"/>
                    </a:lnTo>
                    <a:lnTo>
                      <a:pt x="154" y="126"/>
                    </a:lnTo>
                    <a:lnTo>
                      <a:pt x="154" y="126"/>
                    </a:lnTo>
                    <a:lnTo>
                      <a:pt x="152" y="120"/>
                    </a:lnTo>
                    <a:lnTo>
                      <a:pt x="150" y="116"/>
                    </a:lnTo>
                    <a:lnTo>
                      <a:pt x="144" y="112"/>
                    </a:lnTo>
                    <a:lnTo>
                      <a:pt x="144" y="112"/>
                    </a:lnTo>
                    <a:lnTo>
                      <a:pt x="142" y="110"/>
                    </a:lnTo>
                    <a:lnTo>
                      <a:pt x="142" y="108"/>
                    </a:lnTo>
                    <a:lnTo>
                      <a:pt x="140" y="108"/>
                    </a:lnTo>
                    <a:lnTo>
                      <a:pt x="140" y="106"/>
                    </a:lnTo>
                    <a:lnTo>
                      <a:pt x="140" y="106"/>
                    </a:lnTo>
                    <a:lnTo>
                      <a:pt x="138" y="100"/>
                    </a:lnTo>
                    <a:lnTo>
                      <a:pt x="136" y="94"/>
                    </a:lnTo>
                    <a:lnTo>
                      <a:pt x="136" y="94"/>
                    </a:lnTo>
                    <a:lnTo>
                      <a:pt x="134" y="92"/>
                    </a:lnTo>
                    <a:lnTo>
                      <a:pt x="130" y="90"/>
                    </a:lnTo>
                    <a:lnTo>
                      <a:pt x="124" y="90"/>
                    </a:lnTo>
                    <a:lnTo>
                      <a:pt x="124" y="90"/>
                    </a:lnTo>
                    <a:lnTo>
                      <a:pt x="118" y="92"/>
                    </a:lnTo>
                    <a:lnTo>
                      <a:pt x="118" y="92"/>
                    </a:lnTo>
                    <a:lnTo>
                      <a:pt x="118" y="94"/>
                    </a:lnTo>
                    <a:lnTo>
                      <a:pt x="118" y="94"/>
                    </a:lnTo>
                    <a:lnTo>
                      <a:pt x="120" y="96"/>
                    </a:lnTo>
                    <a:lnTo>
                      <a:pt x="120" y="96"/>
                    </a:lnTo>
                    <a:lnTo>
                      <a:pt x="118" y="98"/>
                    </a:lnTo>
                    <a:lnTo>
                      <a:pt x="118" y="9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9" name="Czech Republic">
                <a:extLst>
                  <a:ext uri="{FF2B5EF4-FFF2-40B4-BE49-F238E27FC236}">
                    <a16:creationId xmlns:a16="http://schemas.microsoft.com/office/drawing/2014/main" id="{13940A86-8A23-49A3-B86D-91601701CD20}"/>
                  </a:ext>
                </a:extLst>
              </p:cNvPr>
              <p:cNvSpPr>
                <a:spLocks/>
              </p:cNvSpPr>
              <p:nvPr/>
            </p:nvSpPr>
            <p:spPr bwMode="auto">
              <a:xfrm>
                <a:off x="4335181" y="845588"/>
                <a:ext cx="181297" cy="78695"/>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0" name="Denmark">
                <a:extLst>
                  <a:ext uri="{FF2B5EF4-FFF2-40B4-BE49-F238E27FC236}">
                    <a16:creationId xmlns:a16="http://schemas.microsoft.com/office/drawing/2014/main" id="{2F8407CA-B0EE-42B4-A93D-E3ACD5E274C1}"/>
                  </a:ext>
                </a:extLst>
              </p:cNvPr>
              <p:cNvSpPr>
                <a:spLocks/>
              </p:cNvSpPr>
              <p:nvPr/>
            </p:nvSpPr>
            <p:spPr bwMode="auto">
              <a:xfrm>
                <a:off x="4220071" y="673623"/>
                <a:ext cx="103598" cy="75782"/>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1" name="Estonia">
                <a:extLst>
                  <a:ext uri="{FF2B5EF4-FFF2-40B4-BE49-F238E27FC236}">
                    <a16:creationId xmlns:a16="http://schemas.microsoft.com/office/drawing/2014/main" id="{271B3883-A046-4133-BE01-50665707AB9F}"/>
                  </a:ext>
                </a:extLst>
              </p:cNvPr>
              <p:cNvSpPr>
                <a:spLocks/>
              </p:cNvSpPr>
              <p:nvPr/>
            </p:nvSpPr>
            <p:spPr bwMode="auto">
              <a:xfrm>
                <a:off x="4597052" y="626991"/>
                <a:ext cx="106477" cy="43720"/>
              </a:xfrm>
              <a:custGeom>
                <a:avLst/>
                <a:gdLst/>
                <a:ahLst/>
                <a:cxnLst>
                  <a:cxn ang="0">
                    <a:pos x="18" y="30"/>
                  </a:cxn>
                  <a:cxn ang="0">
                    <a:pos x="18" y="24"/>
                  </a:cxn>
                  <a:cxn ang="0">
                    <a:pos x="14" y="24"/>
                  </a:cxn>
                  <a:cxn ang="0">
                    <a:pos x="14" y="26"/>
                  </a:cxn>
                  <a:cxn ang="0">
                    <a:pos x="10" y="24"/>
                  </a:cxn>
                  <a:cxn ang="0">
                    <a:pos x="10" y="22"/>
                  </a:cxn>
                  <a:cxn ang="0">
                    <a:pos x="6" y="20"/>
                  </a:cxn>
                  <a:cxn ang="0">
                    <a:pos x="4" y="16"/>
                  </a:cxn>
                  <a:cxn ang="0">
                    <a:pos x="6" y="16"/>
                  </a:cxn>
                  <a:cxn ang="0">
                    <a:pos x="8" y="14"/>
                  </a:cxn>
                  <a:cxn ang="0">
                    <a:pos x="0" y="12"/>
                  </a:cxn>
                  <a:cxn ang="0">
                    <a:pos x="0" y="10"/>
                  </a:cxn>
                  <a:cxn ang="0">
                    <a:pos x="0" y="8"/>
                  </a:cxn>
                  <a:cxn ang="0">
                    <a:pos x="4" y="6"/>
                  </a:cxn>
                  <a:cxn ang="0">
                    <a:pos x="8" y="4"/>
                  </a:cxn>
                  <a:cxn ang="0">
                    <a:pos x="10" y="2"/>
                  </a:cxn>
                  <a:cxn ang="0">
                    <a:pos x="14" y="2"/>
                  </a:cxn>
                  <a:cxn ang="0">
                    <a:pos x="16" y="2"/>
                  </a:cxn>
                  <a:cxn ang="0">
                    <a:pos x="20" y="2"/>
                  </a:cxn>
                  <a:cxn ang="0">
                    <a:pos x="22" y="2"/>
                  </a:cxn>
                  <a:cxn ang="0">
                    <a:pos x="24" y="0"/>
                  </a:cxn>
                  <a:cxn ang="0">
                    <a:pos x="28" y="0"/>
                  </a:cxn>
                  <a:cxn ang="0">
                    <a:pos x="30" y="0"/>
                  </a:cxn>
                  <a:cxn ang="0">
                    <a:pos x="34" y="0"/>
                  </a:cxn>
                  <a:cxn ang="0">
                    <a:pos x="38" y="2"/>
                  </a:cxn>
                  <a:cxn ang="0">
                    <a:pos x="40" y="0"/>
                  </a:cxn>
                  <a:cxn ang="0">
                    <a:pos x="44" y="2"/>
                  </a:cxn>
                  <a:cxn ang="0">
                    <a:pos x="52" y="6"/>
                  </a:cxn>
                  <a:cxn ang="0">
                    <a:pos x="62" y="6"/>
                  </a:cxn>
                  <a:cxn ang="0">
                    <a:pos x="68" y="6"/>
                  </a:cxn>
                  <a:cxn ang="0">
                    <a:pos x="70" y="4"/>
                  </a:cxn>
                  <a:cxn ang="0">
                    <a:pos x="74" y="8"/>
                  </a:cxn>
                  <a:cxn ang="0">
                    <a:pos x="72" y="26"/>
                  </a:cxn>
                  <a:cxn ang="0">
                    <a:pos x="60" y="30"/>
                  </a:cxn>
                  <a:cxn ang="0">
                    <a:pos x="56" y="28"/>
                  </a:cxn>
                  <a:cxn ang="0">
                    <a:pos x="46" y="28"/>
                  </a:cxn>
                  <a:cxn ang="0">
                    <a:pos x="44" y="26"/>
                  </a:cxn>
                  <a:cxn ang="0">
                    <a:pos x="44" y="24"/>
                  </a:cxn>
                  <a:cxn ang="0">
                    <a:pos x="32" y="24"/>
                  </a:cxn>
                  <a:cxn ang="0">
                    <a:pos x="28" y="24"/>
                  </a:cxn>
                  <a:cxn ang="0">
                    <a:pos x="18" y="30"/>
                  </a:cxn>
                </a:cxnLst>
                <a:rect l="0" t="0" r="r" b="b"/>
                <a:pathLst>
                  <a:path w="74" h="30">
                    <a:moveTo>
                      <a:pt x="18" y="30"/>
                    </a:moveTo>
                    <a:lnTo>
                      <a:pt x="18" y="30"/>
                    </a:lnTo>
                    <a:lnTo>
                      <a:pt x="18" y="26"/>
                    </a:lnTo>
                    <a:lnTo>
                      <a:pt x="18" y="24"/>
                    </a:lnTo>
                    <a:lnTo>
                      <a:pt x="16" y="22"/>
                    </a:lnTo>
                    <a:lnTo>
                      <a:pt x="14" y="24"/>
                    </a:lnTo>
                    <a:lnTo>
                      <a:pt x="14" y="24"/>
                    </a:lnTo>
                    <a:lnTo>
                      <a:pt x="14" y="26"/>
                    </a:lnTo>
                    <a:lnTo>
                      <a:pt x="12" y="26"/>
                    </a:lnTo>
                    <a:lnTo>
                      <a:pt x="10" y="24"/>
                    </a:lnTo>
                    <a:lnTo>
                      <a:pt x="10" y="22"/>
                    </a:lnTo>
                    <a:lnTo>
                      <a:pt x="10" y="22"/>
                    </a:lnTo>
                    <a:lnTo>
                      <a:pt x="8" y="20"/>
                    </a:lnTo>
                    <a:lnTo>
                      <a:pt x="6" y="20"/>
                    </a:lnTo>
                    <a:lnTo>
                      <a:pt x="4" y="18"/>
                    </a:lnTo>
                    <a:lnTo>
                      <a:pt x="4" y="16"/>
                    </a:lnTo>
                    <a:lnTo>
                      <a:pt x="4" y="16"/>
                    </a:lnTo>
                    <a:lnTo>
                      <a:pt x="6" y="16"/>
                    </a:lnTo>
                    <a:lnTo>
                      <a:pt x="8" y="14"/>
                    </a:lnTo>
                    <a:lnTo>
                      <a:pt x="8" y="14"/>
                    </a:lnTo>
                    <a:lnTo>
                      <a:pt x="2" y="14"/>
                    </a:lnTo>
                    <a:lnTo>
                      <a:pt x="0" y="12"/>
                    </a:lnTo>
                    <a:lnTo>
                      <a:pt x="0" y="10"/>
                    </a:lnTo>
                    <a:lnTo>
                      <a:pt x="0" y="10"/>
                    </a:lnTo>
                    <a:lnTo>
                      <a:pt x="2" y="8"/>
                    </a:lnTo>
                    <a:lnTo>
                      <a:pt x="0" y="8"/>
                    </a:lnTo>
                    <a:lnTo>
                      <a:pt x="0" y="6"/>
                    </a:lnTo>
                    <a:lnTo>
                      <a:pt x="4" y="6"/>
                    </a:lnTo>
                    <a:lnTo>
                      <a:pt x="4" y="6"/>
                    </a:lnTo>
                    <a:lnTo>
                      <a:pt x="8" y="4"/>
                    </a:lnTo>
                    <a:lnTo>
                      <a:pt x="10" y="4"/>
                    </a:lnTo>
                    <a:lnTo>
                      <a:pt x="10" y="2"/>
                    </a:lnTo>
                    <a:lnTo>
                      <a:pt x="14" y="2"/>
                    </a:lnTo>
                    <a:lnTo>
                      <a:pt x="14" y="2"/>
                    </a:lnTo>
                    <a:lnTo>
                      <a:pt x="16" y="2"/>
                    </a:lnTo>
                    <a:lnTo>
                      <a:pt x="16" y="2"/>
                    </a:lnTo>
                    <a:lnTo>
                      <a:pt x="18" y="0"/>
                    </a:lnTo>
                    <a:lnTo>
                      <a:pt x="20" y="2"/>
                    </a:lnTo>
                    <a:lnTo>
                      <a:pt x="20" y="2"/>
                    </a:lnTo>
                    <a:lnTo>
                      <a:pt x="22" y="2"/>
                    </a:lnTo>
                    <a:lnTo>
                      <a:pt x="24" y="0"/>
                    </a:lnTo>
                    <a:lnTo>
                      <a:pt x="24" y="0"/>
                    </a:lnTo>
                    <a:lnTo>
                      <a:pt x="28" y="0"/>
                    </a:lnTo>
                    <a:lnTo>
                      <a:pt x="28" y="0"/>
                    </a:lnTo>
                    <a:lnTo>
                      <a:pt x="30" y="0"/>
                    </a:lnTo>
                    <a:lnTo>
                      <a:pt x="30" y="0"/>
                    </a:lnTo>
                    <a:lnTo>
                      <a:pt x="32" y="0"/>
                    </a:lnTo>
                    <a:lnTo>
                      <a:pt x="34" y="0"/>
                    </a:lnTo>
                    <a:lnTo>
                      <a:pt x="34" y="0"/>
                    </a:lnTo>
                    <a:lnTo>
                      <a:pt x="38" y="2"/>
                    </a:lnTo>
                    <a:lnTo>
                      <a:pt x="38" y="2"/>
                    </a:lnTo>
                    <a:lnTo>
                      <a:pt x="40" y="0"/>
                    </a:lnTo>
                    <a:lnTo>
                      <a:pt x="44" y="2"/>
                    </a:lnTo>
                    <a:lnTo>
                      <a:pt x="44" y="2"/>
                    </a:lnTo>
                    <a:lnTo>
                      <a:pt x="48" y="6"/>
                    </a:lnTo>
                    <a:lnTo>
                      <a:pt x="52" y="6"/>
                    </a:lnTo>
                    <a:lnTo>
                      <a:pt x="56" y="6"/>
                    </a:lnTo>
                    <a:lnTo>
                      <a:pt x="62" y="6"/>
                    </a:lnTo>
                    <a:lnTo>
                      <a:pt x="62" y="6"/>
                    </a:lnTo>
                    <a:lnTo>
                      <a:pt x="68" y="6"/>
                    </a:lnTo>
                    <a:lnTo>
                      <a:pt x="70" y="4"/>
                    </a:lnTo>
                    <a:lnTo>
                      <a:pt x="70" y="4"/>
                    </a:lnTo>
                    <a:lnTo>
                      <a:pt x="74" y="6"/>
                    </a:lnTo>
                    <a:lnTo>
                      <a:pt x="74" y="8"/>
                    </a:lnTo>
                    <a:lnTo>
                      <a:pt x="72" y="12"/>
                    </a:lnTo>
                    <a:lnTo>
                      <a:pt x="72" y="26"/>
                    </a:lnTo>
                    <a:lnTo>
                      <a:pt x="72" y="26"/>
                    </a:lnTo>
                    <a:lnTo>
                      <a:pt x="60" y="30"/>
                    </a:lnTo>
                    <a:lnTo>
                      <a:pt x="60" y="30"/>
                    </a:lnTo>
                    <a:lnTo>
                      <a:pt x="56" y="28"/>
                    </a:lnTo>
                    <a:lnTo>
                      <a:pt x="50" y="28"/>
                    </a:lnTo>
                    <a:lnTo>
                      <a:pt x="46" y="28"/>
                    </a:lnTo>
                    <a:lnTo>
                      <a:pt x="44" y="28"/>
                    </a:lnTo>
                    <a:lnTo>
                      <a:pt x="44" y="26"/>
                    </a:lnTo>
                    <a:lnTo>
                      <a:pt x="44" y="26"/>
                    </a:lnTo>
                    <a:lnTo>
                      <a:pt x="44" y="24"/>
                    </a:lnTo>
                    <a:lnTo>
                      <a:pt x="42" y="24"/>
                    </a:lnTo>
                    <a:lnTo>
                      <a:pt x="32" y="24"/>
                    </a:lnTo>
                    <a:lnTo>
                      <a:pt x="32" y="24"/>
                    </a:lnTo>
                    <a:lnTo>
                      <a:pt x="28" y="24"/>
                    </a:lnTo>
                    <a:lnTo>
                      <a:pt x="24" y="24"/>
                    </a:lnTo>
                    <a:lnTo>
                      <a:pt x="18" y="30"/>
                    </a:lnTo>
                    <a:lnTo>
                      <a:pt x="18" y="3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2" name="Finland">
                <a:extLst>
                  <a:ext uri="{FF2B5EF4-FFF2-40B4-BE49-F238E27FC236}">
                    <a16:creationId xmlns:a16="http://schemas.microsoft.com/office/drawing/2014/main" id="{8DD81200-81B0-4181-B28D-FAA6089BD182}"/>
                  </a:ext>
                </a:extLst>
              </p:cNvPr>
              <p:cNvSpPr>
                <a:spLocks/>
              </p:cNvSpPr>
              <p:nvPr/>
            </p:nvSpPr>
            <p:spPr bwMode="auto">
              <a:xfrm>
                <a:off x="4476189" y="390906"/>
                <a:ext cx="270504" cy="233170"/>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3" name="France">
                <a:extLst>
                  <a:ext uri="{FF2B5EF4-FFF2-40B4-BE49-F238E27FC236}">
                    <a16:creationId xmlns:a16="http://schemas.microsoft.com/office/drawing/2014/main" id="{C4B9BA0D-0055-4F17-8A14-D03B360B9DEC}"/>
                  </a:ext>
                </a:extLst>
              </p:cNvPr>
              <p:cNvSpPr>
                <a:spLocks/>
              </p:cNvSpPr>
              <p:nvPr/>
            </p:nvSpPr>
            <p:spPr bwMode="auto">
              <a:xfrm>
                <a:off x="3909279" y="851420"/>
                <a:ext cx="319426" cy="253573"/>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4" name="Germany">
                <a:extLst>
                  <a:ext uri="{FF2B5EF4-FFF2-40B4-BE49-F238E27FC236}">
                    <a16:creationId xmlns:a16="http://schemas.microsoft.com/office/drawing/2014/main" id="{08D4E1BA-CE32-4BD3-B5D1-849002C4DEDB}"/>
                  </a:ext>
                </a:extLst>
              </p:cNvPr>
              <p:cNvSpPr>
                <a:spLocks/>
              </p:cNvSpPr>
              <p:nvPr/>
            </p:nvSpPr>
            <p:spPr bwMode="auto">
              <a:xfrm>
                <a:off x="4174029" y="746491"/>
                <a:ext cx="230217" cy="209853"/>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5" name="Greece">
                <a:extLst>
                  <a:ext uri="{FF2B5EF4-FFF2-40B4-BE49-F238E27FC236}">
                    <a16:creationId xmlns:a16="http://schemas.microsoft.com/office/drawing/2014/main" id="{D3C27C2D-53CA-4BFF-AA0C-F1CB0131C268}"/>
                  </a:ext>
                </a:extLst>
              </p:cNvPr>
              <p:cNvSpPr>
                <a:spLocks/>
              </p:cNvSpPr>
              <p:nvPr/>
            </p:nvSpPr>
            <p:spPr bwMode="auto">
              <a:xfrm>
                <a:off x="4585543" y="1122480"/>
                <a:ext cx="164029" cy="171963"/>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6" name="Hungary">
                <a:extLst>
                  <a:ext uri="{FF2B5EF4-FFF2-40B4-BE49-F238E27FC236}">
                    <a16:creationId xmlns:a16="http://schemas.microsoft.com/office/drawing/2014/main" id="{5BC4799E-4070-409F-A550-47718D17DBE9}"/>
                  </a:ext>
                </a:extLst>
              </p:cNvPr>
              <p:cNvSpPr>
                <a:spLocks/>
              </p:cNvSpPr>
              <p:nvPr/>
            </p:nvSpPr>
            <p:spPr bwMode="auto">
              <a:xfrm>
                <a:off x="4453167" y="912626"/>
                <a:ext cx="161152" cy="90353"/>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7" name="Iceland">
                <a:extLst>
                  <a:ext uri="{FF2B5EF4-FFF2-40B4-BE49-F238E27FC236}">
                    <a16:creationId xmlns:a16="http://schemas.microsoft.com/office/drawing/2014/main" id="{028960A4-56B7-4106-AA2A-857762FA11AE}"/>
                  </a:ext>
                </a:extLst>
              </p:cNvPr>
              <p:cNvSpPr>
                <a:spLocks/>
              </p:cNvSpPr>
              <p:nvPr/>
            </p:nvSpPr>
            <p:spPr bwMode="auto">
              <a:xfrm>
                <a:off x="3468991" y="466686"/>
                <a:ext cx="230217" cy="72865"/>
              </a:xfrm>
              <a:custGeom>
                <a:avLst/>
                <a:gdLst/>
                <a:ahLst/>
                <a:cxnLst>
                  <a:cxn ang="0">
                    <a:pos x="28" y="44"/>
                  </a:cxn>
                  <a:cxn ang="0">
                    <a:pos x="42" y="44"/>
                  </a:cxn>
                  <a:cxn ang="0">
                    <a:pos x="58" y="48"/>
                  </a:cxn>
                  <a:cxn ang="0">
                    <a:pos x="88" y="48"/>
                  </a:cxn>
                  <a:cxn ang="0">
                    <a:pos x="106" y="42"/>
                  </a:cxn>
                  <a:cxn ang="0">
                    <a:pos x="124" y="36"/>
                  </a:cxn>
                  <a:cxn ang="0">
                    <a:pos x="138" y="34"/>
                  </a:cxn>
                  <a:cxn ang="0">
                    <a:pos x="146" y="30"/>
                  </a:cxn>
                  <a:cxn ang="0">
                    <a:pos x="152" y="26"/>
                  </a:cxn>
                  <a:cxn ang="0">
                    <a:pos x="154" y="22"/>
                  </a:cxn>
                  <a:cxn ang="0">
                    <a:pos x="160" y="18"/>
                  </a:cxn>
                  <a:cxn ang="0">
                    <a:pos x="156" y="16"/>
                  </a:cxn>
                  <a:cxn ang="0">
                    <a:pos x="152" y="12"/>
                  </a:cxn>
                  <a:cxn ang="0">
                    <a:pos x="140" y="12"/>
                  </a:cxn>
                  <a:cxn ang="0">
                    <a:pos x="144" y="6"/>
                  </a:cxn>
                  <a:cxn ang="0">
                    <a:pos x="144" y="4"/>
                  </a:cxn>
                  <a:cxn ang="0">
                    <a:pos x="146" y="2"/>
                  </a:cxn>
                  <a:cxn ang="0">
                    <a:pos x="130" y="6"/>
                  </a:cxn>
                  <a:cxn ang="0">
                    <a:pos x="126" y="2"/>
                  </a:cxn>
                  <a:cxn ang="0">
                    <a:pos x="118" y="2"/>
                  </a:cxn>
                  <a:cxn ang="0">
                    <a:pos x="116" y="6"/>
                  </a:cxn>
                  <a:cxn ang="0">
                    <a:pos x="110" y="6"/>
                  </a:cxn>
                  <a:cxn ang="0">
                    <a:pos x="104" y="10"/>
                  </a:cxn>
                  <a:cxn ang="0">
                    <a:pos x="96" y="12"/>
                  </a:cxn>
                  <a:cxn ang="0">
                    <a:pos x="90" y="10"/>
                  </a:cxn>
                  <a:cxn ang="0">
                    <a:pos x="84" y="6"/>
                  </a:cxn>
                  <a:cxn ang="0">
                    <a:pos x="74" y="10"/>
                  </a:cxn>
                  <a:cxn ang="0">
                    <a:pos x="70" y="12"/>
                  </a:cxn>
                  <a:cxn ang="0">
                    <a:pos x="68" y="8"/>
                  </a:cxn>
                  <a:cxn ang="0">
                    <a:pos x="60" y="12"/>
                  </a:cxn>
                  <a:cxn ang="0">
                    <a:pos x="58" y="16"/>
                  </a:cxn>
                  <a:cxn ang="0">
                    <a:pos x="54" y="16"/>
                  </a:cxn>
                  <a:cxn ang="0">
                    <a:pos x="50" y="22"/>
                  </a:cxn>
                  <a:cxn ang="0">
                    <a:pos x="46" y="18"/>
                  </a:cxn>
                  <a:cxn ang="0">
                    <a:pos x="46" y="16"/>
                  </a:cxn>
                  <a:cxn ang="0">
                    <a:pos x="46" y="12"/>
                  </a:cxn>
                  <a:cxn ang="0">
                    <a:pos x="42" y="8"/>
                  </a:cxn>
                  <a:cxn ang="0">
                    <a:pos x="34" y="4"/>
                  </a:cxn>
                  <a:cxn ang="0">
                    <a:pos x="30" y="6"/>
                  </a:cxn>
                  <a:cxn ang="0">
                    <a:pos x="30" y="8"/>
                  </a:cxn>
                  <a:cxn ang="0">
                    <a:pos x="32" y="12"/>
                  </a:cxn>
                  <a:cxn ang="0">
                    <a:pos x="18" y="8"/>
                  </a:cxn>
                  <a:cxn ang="0">
                    <a:pos x="14" y="10"/>
                  </a:cxn>
                  <a:cxn ang="0">
                    <a:pos x="12" y="12"/>
                  </a:cxn>
                  <a:cxn ang="0">
                    <a:pos x="18" y="14"/>
                  </a:cxn>
                  <a:cxn ang="0">
                    <a:pos x="10" y="14"/>
                  </a:cxn>
                  <a:cxn ang="0">
                    <a:pos x="8" y="16"/>
                  </a:cxn>
                  <a:cxn ang="0">
                    <a:pos x="0" y="18"/>
                  </a:cxn>
                  <a:cxn ang="0">
                    <a:pos x="4" y="18"/>
                  </a:cxn>
                  <a:cxn ang="0">
                    <a:pos x="24" y="18"/>
                  </a:cxn>
                  <a:cxn ang="0">
                    <a:pos x="38" y="18"/>
                  </a:cxn>
                  <a:cxn ang="0">
                    <a:pos x="26" y="24"/>
                  </a:cxn>
                  <a:cxn ang="0">
                    <a:pos x="30" y="24"/>
                  </a:cxn>
                  <a:cxn ang="0">
                    <a:pos x="30" y="26"/>
                  </a:cxn>
                  <a:cxn ang="0">
                    <a:pos x="4" y="30"/>
                  </a:cxn>
                  <a:cxn ang="0">
                    <a:pos x="10" y="30"/>
                  </a:cxn>
                  <a:cxn ang="0">
                    <a:pos x="24" y="30"/>
                  </a:cxn>
                  <a:cxn ang="0">
                    <a:pos x="32" y="34"/>
                  </a:cxn>
                  <a:cxn ang="0">
                    <a:pos x="36" y="36"/>
                  </a:cxn>
                  <a:cxn ang="0">
                    <a:pos x="32" y="36"/>
                  </a:cxn>
                  <a:cxn ang="0">
                    <a:pos x="16" y="44"/>
                  </a:cxn>
                </a:cxnLst>
                <a:rect l="0" t="0" r="r" b="b"/>
                <a:pathLst>
                  <a:path w="160" h="50">
                    <a:moveTo>
                      <a:pt x="16" y="44"/>
                    </a:moveTo>
                    <a:lnTo>
                      <a:pt x="16" y="44"/>
                    </a:lnTo>
                    <a:lnTo>
                      <a:pt x="22" y="44"/>
                    </a:lnTo>
                    <a:lnTo>
                      <a:pt x="22" y="44"/>
                    </a:lnTo>
                    <a:lnTo>
                      <a:pt x="28" y="44"/>
                    </a:lnTo>
                    <a:lnTo>
                      <a:pt x="34" y="44"/>
                    </a:lnTo>
                    <a:lnTo>
                      <a:pt x="34" y="44"/>
                    </a:lnTo>
                    <a:lnTo>
                      <a:pt x="36" y="44"/>
                    </a:lnTo>
                    <a:lnTo>
                      <a:pt x="36" y="44"/>
                    </a:lnTo>
                    <a:lnTo>
                      <a:pt x="42" y="44"/>
                    </a:lnTo>
                    <a:lnTo>
                      <a:pt x="46" y="44"/>
                    </a:lnTo>
                    <a:lnTo>
                      <a:pt x="54" y="48"/>
                    </a:lnTo>
                    <a:lnTo>
                      <a:pt x="54" y="48"/>
                    </a:lnTo>
                    <a:lnTo>
                      <a:pt x="58" y="48"/>
                    </a:lnTo>
                    <a:lnTo>
                      <a:pt x="58" y="48"/>
                    </a:lnTo>
                    <a:lnTo>
                      <a:pt x="66" y="50"/>
                    </a:lnTo>
                    <a:lnTo>
                      <a:pt x="76" y="50"/>
                    </a:lnTo>
                    <a:lnTo>
                      <a:pt x="76" y="50"/>
                    </a:lnTo>
                    <a:lnTo>
                      <a:pt x="88" y="48"/>
                    </a:lnTo>
                    <a:lnTo>
                      <a:pt x="88" y="48"/>
                    </a:lnTo>
                    <a:lnTo>
                      <a:pt x="94" y="44"/>
                    </a:lnTo>
                    <a:lnTo>
                      <a:pt x="94" y="44"/>
                    </a:lnTo>
                    <a:lnTo>
                      <a:pt x="100" y="42"/>
                    </a:lnTo>
                    <a:lnTo>
                      <a:pt x="106" y="42"/>
                    </a:lnTo>
                    <a:lnTo>
                      <a:pt x="106" y="42"/>
                    </a:lnTo>
                    <a:lnTo>
                      <a:pt x="112" y="40"/>
                    </a:lnTo>
                    <a:lnTo>
                      <a:pt x="112" y="40"/>
                    </a:lnTo>
                    <a:lnTo>
                      <a:pt x="116" y="40"/>
                    </a:lnTo>
                    <a:lnTo>
                      <a:pt x="116" y="40"/>
                    </a:lnTo>
                    <a:lnTo>
                      <a:pt x="124" y="36"/>
                    </a:lnTo>
                    <a:lnTo>
                      <a:pt x="124" y="36"/>
                    </a:lnTo>
                    <a:lnTo>
                      <a:pt x="130" y="34"/>
                    </a:lnTo>
                    <a:lnTo>
                      <a:pt x="136" y="34"/>
                    </a:lnTo>
                    <a:lnTo>
                      <a:pt x="136" y="34"/>
                    </a:lnTo>
                    <a:lnTo>
                      <a:pt x="138" y="34"/>
                    </a:lnTo>
                    <a:lnTo>
                      <a:pt x="138" y="34"/>
                    </a:lnTo>
                    <a:lnTo>
                      <a:pt x="144" y="32"/>
                    </a:lnTo>
                    <a:lnTo>
                      <a:pt x="144" y="32"/>
                    </a:lnTo>
                    <a:lnTo>
                      <a:pt x="146" y="30"/>
                    </a:lnTo>
                    <a:lnTo>
                      <a:pt x="146" y="30"/>
                    </a:lnTo>
                    <a:lnTo>
                      <a:pt x="146" y="28"/>
                    </a:lnTo>
                    <a:lnTo>
                      <a:pt x="148" y="26"/>
                    </a:lnTo>
                    <a:lnTo>
                      <a:pt x="148" y="26"/>
                    </a:lnTo>
                    <a:lnTo>
                      <a:pt x="150" y="26"/>
                    </a:lnTo>
                    <a:lnTo>
                      <a:pt x="152" y="26"/>
                    </a:lnTo>
                    <a:lnTo>
                      <a:pt x="152" y="26"/>
                    </a:lnTo>
                    <a:lnTo>
                      <a:pt x="152" y="26"/>
                    </a:lnTo>
                    <a:lnTo>
                      <a:pt x="152" y="26"/>
                    </a:lnTo>
                    <a:lnTo>
                      <a:pt x="154" y="24"/>
                    </a:lnTo>
                    <a:lnTo>
                      <a:pt x="154" y="22"/>
                    </a:lnTo>
                    <a:lnTo>
                      <a:pt x="154" y="22"/>
                    </a:lnTo>
                    <a:lnTo>
                      <a:pt x="158" y="22"/>
                    </a:lnTo>
                    <a:lnTo>
                      <a:pt x="158" y="22"/>
                    </a:lnTo>
                    <a:lnTo>
                      <a:pt x="160" y="20"/>
                    </a:lnTo>
                    <a:lnTo>
                      <a:pt x="160" y="18"/>
                    </a:lnTo>
                    <a:lnTo>
                      <a:pt x="160" y="18"/>
                    </a:lnTo>
                    <a:lnTo>
                      <a:pt x="158" y="18"/>
                    </a:lnTo>
                    <a:lnTo>
                      <a:pt x="154" y="18"/>
                    </a:lnTo>
                    <a:lnTo>
                      <a:pt x="154" y="18"/>
                    </a:lnTo>
                    <a:lnTo>
                      <a:pt x="156" y="16"/>
                    </a:lnTo>
                    <a:lnTo>
                      <a:pt x="156" y="16"/>
                    </a:lnTo>
                    <a:lnTo>
                      <a:pt x="156" y="14"/>
                    </a:lnTo>
                    <a:lnTo>
                      <a:pt x="156" y="14"/>
                    </a:lnTo>
                    <a:lnTo>
                      <a:pt x="152" y="12"/>
                    </a:lnTo>
                    <a:lnTo>
                      <a:pt x="152" y="12"/>
                    </a:lnTo>
                    <a:lnTo>
                      <a:pt x="148" y="12"/>
                    </a:lnTo>
                    <a:lnTo>
                      <a:pt x="148" y="12"/>
                    </a:lnTo>
                    <a:lnTo>
                      <a:pt x="148" y="12"/>
                    </a:lnTo>
                    <a:lnTo>
                      <a:pt x="148" y="12"/>
                    </a:lnTo>
                    <a:lnTo>
                      <a:pt x="140" y="12"/>
                    </a:lnTo>
                    <a:lnTo>
                      <a:pt x="140" y="12"/>
                    </a:lnTo>
                    <a:lnTo>
                      <a:pt x="144" y="10"/>
                    </a:lnTo>
                    <a:lnTo>
                      <a:pt x="146" y="8"/>
                    </a:lnTo>
                    <a:lnTo>
                      <a:pt x="144" y="6"/>
                    </a:lnTo>
                    <a:lnTo>
                      <a:pt x="144" y="6"/>
                    </a:lnTo>
                    <a:lnTo>
                      <a:pt x="140" y="6"/>
                    </a:lnTo>
                    <a:lnTo>
                      <a:pt x="140" y="6"/>
                    </a:lnTo>
                    <a:lnTo>
                      <a:pt x="140" y="6"/>
                    </a:lnTo>
                    <a:lnTo>
                      <a:pt x="140" y="6"/>
                    </a:lnTo>
                    <a:lnTo>
                      <a:pt x="144" y="4"/>
                    </a:lnTo>
                    <a:lnTo>
                      <a:pt x="144" y="4"/>
                    </a:lnTo>
                    <a:lnTo>
                      <a:pt x="144" y="4"/>
                    </a:lnTo>
                    <a:lnTo>
                      <a:pt x="144" y="4"/>
                    </a:lnTo>
                    <a:lnTo>
                      <a:pt x="146" y="2"/>
                    </a:lnTo>
                    <a:lnTo>
                      <a:pt x="146" y="2"/>
                    </a:lnTo>
                    <a:lnTo>
                      <a:pt x="140" y="2"/>
                    </a:lnTo>
                    <a:lnTo>
                      <a:pt x="136" y="4"/>
                    </a:lnTo>
                    <a:lnTo>
                      <a:pt x="136" y="4"/>
                    </a:lnTo>
                    <a:lnTo>
                      <a:pt x="130" y="6"/>
                    </a:lnTo>
                    <a:lnTo>
                      <a:pt x="130" y="6"/>
                    </a:lnTo>
                    <a:lnTo>
                      <a:pt x="130" y="4"/>
                    </a:lnTo>
                    <a:lnTo>
                      <a:pt x="130" y="4"/>
                    </a:lnTo>
                    <a:lnTo>
                      <a:pt x="130" y="4"/>
                    </a:lnTo>
                    <a:lnTo>
                      <a:pt x="130" y="4"/>
                    </a:lnTo>
                    <a:lnTo>
                      <a:pt x="126" y="2"/>
                    </a:lnTo>
                    <a:lnTo>
                      <a:pt x="124" y="0"/>
                    </a:lnTo>
                    <a:lnTo>
                      <a:pt x="124" y="0"/>
                    </a:lnTo>
                    <a:lnTo>
                      <a:pt x="124" y="0"/>
                    </a:lnTo>
                    <a:lnTo>
                      <a:pt x="124" y="0"/>
                    </a:lnTo>
                    <a:lnTo>
                      <a:pt x="118" y="2"/>
                    </a:lnTo>
                    <a:lnTo>
                      <a:pt x="118" y="2"/>
                    </a:lnTo>
                    <a:lnTo>
                      <a:pt x="116" y="2"/>
                    </a:lnTo>
                    <a:lnTo>
                      <a:pt x="116" y="2"/>
                    </a:lnTo>
                    <a:lnTo>
                      <a:pt x="118" y="4"/>
                    </a:lnTo>
                    <a:lnTo>
                      <a:pt x="116" y="6"/>
                    </a:lnTo>
                    <a:lnTo>
                      <a:pt x="116" y="6"/>
                    </a:lnTo>
                    <a:lnTo>
                      <a:pt x="118" y="6"/>
                    </a:lnTo>
                    <a:lnTo>
                      <a:pt x="118" y="6"/>
                    </a:lnTo>
                    <a:lnTo>
                      <a:pt x="114" y="6"/>
                    </a:lnTo>
                    <a:lnTo>
                      <a:pt x="110" y="6"/>
                    </a:lnTo>
                    <a:lnTo>
                      <a:pt x="110" y="6"/>
                    </a:lnTo>
                    <a:lnTo>
                      <a:pt x="108" y="8"/>
                    </a:lnTo>
                    <a:lnTo>
                      <a:pt x="106" y="8"/>
                    </a:lnTo>
                    <a:lnTo>
                      <a:pt x="106" y="10"/>
                    </a:lnTo>
                    <a:lnTo>
                      <a:pt x="104" y="10"/>
                    </a:lnTo>
                    <a:lnTo>
                      <a:pt x="104" y="10"/>
                    </a:lnTo>
                    <a:lnTo>
                      <a:pt x="98" y="8"/>
                    </a:lnTo>
                    <a:lnTo>
                      <a:pt x="92" y="8"/>
                    </a:lnTo>
                    <a:lnTo>
                      <a:pt x="92" y="8"/>
                    </a:lnTo>
                    <a:lnTo>
                      <a:pt x="96" y="12"/>
                    </a:lnTo>
                    <a:lnTo>
                      <a:pt x="96" y="12"/>
                    </a:lnTo>
                    <a:lnTo>
                      <a:pt x="96" y="12"/>
                    </a:lnTo>
                    <a:lnTo>
                      <a:pt x="96" y="12"/>
                    </a:lnTo>
                    <a:lnTo>
                      <a:pt x="92" y="12"/>
                    </a:lnTo>
                    <a:lnTo>
                      <a:pt x="90" y="10"/>
                    </a:lnTo>
                    <a:lnTo>
                      <a:pt x="90" y="10"/>
                    </a:lnTo>
                    <a:lnTo>
                      <a:pt x="88" y="8"/>
                    </a:lnTo>
                    <a:lnTo>
                      <a:pt x="88" y="8"/>
                    </a:lnTo>
                    <a:lnTo>
                      <a:pt x="88" y="8"/>
                    </a:lnTo>
                    <a:lnTo>
                      <a:pt x="84" y="6"/>
                    </a:lnTo>
                    <a:lnTo>
                      <a:pt x="84" y="6"/>
                    </a:lnTo>
                    <a:lnTo>
                      <a:pt x="76" y="10"/>
                    </a:lnTo>
                    <a:lnTo>
                      <a:pt x="76" y="10"/>
                    </a:lnTo>
                    <a:lnTo>
                      <a:pt x="74" y="10"/>
                    </a:lnTo>
                    <a:lnTo>
                      <a:pt x="74" y="10"/>
                    </a:lnTo>
                    <a:lnTo>
                      <a:pt x="76" y="12"/>
                    </a:lnTo>
                    <a:lnTo>
                      <a:pt x="76" y="12"/>
                    </a:lnTo>
                    <a:lnTo>
                      <a:pt x="74" y="14"/>
                    </a:lnTo>
                    <a:lnTo>
                      <a:pt x="74" y="14"/>
                    </a:lnTo>
                    <a:lnTo>
                      <a:pt x="70" y="12"/>
                    </a:lnTo>
                    <a:lnTo>
                      <a:pt x="70" y="10"/>
                    </a:lnTo>
                    <a:lnTo>
                      <a:pt x="70" y="10"/>
                    </a:lnTo>
                    <a:lnTo>
                      <a:pt x="68" y="10"/>
                    </a:lnTo>
                    <a:lnTo>
                      <a:pt x="68" y="10"/>
                    </a:lnTo>
                    <a:lnTo>
                      <a:pt x="68" y="8"/>
                    </a:lnTo>
                    <a:lnTo>
                      <a:pt x="66" y="8"/>
                    </a:lnTo>
                    <a:lnTo>
                      <a:pt x="62" y="8"/>
                    </a:lnTo>
                    <a:lnTo>
                      <a:pt x="62" y="8"/>
                    </a:lnTo>
                    <a:lnTo>
                      <a:pt x="60" y="12"/>
                    </a:lnTo>
                    <a:lnTo>
                      <a:pt x="60" y="12"/>
                    </a:lnTo>
                    <a:lnTo>
                      <a:pt x="62" y="14"/>
                    </a:lnTo>
                    <a:lnTo>
                      <a:pt x="62" y="14"/>
                    </a:lnTo>
                    <a:lnTo>
                      <a:pt x="60" y="16"/>
                    </a:lnTo>
                    <a:lnTo>
                      <a:pt x="60" y="16"/>
                    </a:lnTo>
                    <a:lnTo>
                      <a:pt x="58" y="16"/>
                    </a:lnTo>
                    <a:lnTo>
                      <a:pt x="58" y="16"/>
                    </a:lnTo>
                    <a:lnTo>
                      <a:pt x="56" y="16"/>
                    </a:lnTo>
                    <a:lnTo>
                      <a:pt x="56" y="16"/>
                    </a:lnTo>
                    <a:lnTo>
                      <a:pt x="54" y="16"/>
                    </a:lnTo>
                    <a:lnTo>
                      <a:pt x="54" y="16"/>
                    </a:lnTo>
                    <a:lnTo>
                      <a:pt x="50" y="18"/>
                    </a:lnTo>
                    <a:lnTo>
                      <a:pt x="50" y="18"/>
                    </a:lnTo>
                    <a:lnTo>
                      <a:pt x="50" y="20"/>
                    </a:lnTo>
                    <a:lnTo>
                      <a:pt x="50" y="20"/>
                    </a:lnTo>
                    <a:lnTo>
                      <a:pt x="50" y="22"/>
                    </a:lnTo>
                    <a:lnTo>
                      <a:pt x="50" y="22"/>
                    </a:lnTo>
                    <a:lnTo>
                      <a:pt x="48" y="22"/>
                    </a:lnTo>
                    <a:lnTo>
                      <a:pt x="48" y="22"/>
                    </a:lnTo>
                    <a:lnTo>
                      <a:pt x="46" y="20"/>
                    </a:lnTo>
                    <a:lnTo>
                      <a:pt x="46" y="18"/>
                    </a:lnTo>
                    <a:lnTo>
                      <a:pt x="46" y="18"/>
                    </a:lnTo>
                    <a:lnTo>
                      <a:pt x="40" y="16"/>
                    </a:lnTo>
                    <a:lnTo>
                      <a:pt x="40" y="16"/>
                    </a:lnTo>
                    <a:lnTo>
                      <a:pt x="46" y="16"/>
                    </a:lnTo>
                    <a:lnTo>
                      <a:pt x="46" y="16"/>
                    </a:lnTo>
                    <a:lnTo>
                      <a:pt x="46" y="16"/>
                    </a:lnTo>
                    <a:lnTo>
                      <a:pt x="46" y="16"/>
                    </a:lnTo>
                    <a:lnTo>
                      <a:pt x="48" y="14"/>
                    </a:lnTo>
                    <a:lnTo>
                      <a:pt x="46" y="12"/>
                    </a:lnTo>
                    <a:lnTo>
                      <a:pt x="46" y="12"/>
                    </a:lnTo>
                    <a:lnTo>
                      <a:pt x="46" y="10"/>
                    </a:lnTo>
                    <a:lnTo>
                      <a:pt x="46" y="10"/>
                    </a:lnTo>
                    <a:lnTo>
                      <a:pt x="44" y="10"/>
                    </a:lnTo>
                    <a:lnTo>
                      <a:pt x="42" y="8"/>
                    </a:lnTo>
                    <a:lnTo>
                      <a:pt x="42" y="8"/>
                    </a:lnTo>
                    <a:lnTo>
                      <a:pt x="40" y="6"/>
                    </a:lnTo>
                    <a:lnTo>
                      <a:pt x="40" y="6"/>
                    </a:lnTo>
                    <a:lnTo>
                      <a:pt x="38" y="4"/>
                    </a:lnTo>
                    <a:lnTo>
                      <a:pt x="34" y="4"/>
                    </a:lnTo>
                    <a:lnTo>
                      <a:pt x="34" y="4"/>
                    </a:lnTo>
                    <a:lnTo>
                      <a:pt x="26" y="4"/>
                    </a:lnTo>
                    <a:lnTo>
                      <a:pt x="26" y="4"/>
                    </a:lnTo>
                    <a:lnTo>
                      <a:pt x="24" y="6"/>
                    </a:lnTo>
                    <a:lnTo>
                      <a:pt x="24" y="6"/>
                    </a:lnTo>
                    <a:lnTo>
                      <a:pt x="30" y="6"/>
                    </a:lnTo>
                    <a:lnTo>
                      <a:pt x="30" y="6"/>
                    </a:lnTo>
                    <a:lnTo>
                      <a:pt x="32" y="6"/>
                    </a:lnTo>
                    <a:lnTo>
                      <a:pt x="32" y="6"/>
                    </a:lnTo>
                    <a:lnTo>
                      <a:pt x="30" y="8"/>
                    </a:lnTo>
                    <a:lnTo>
                      <a:pt x="30" y="8"/>
                    </a:lnTo>
                    <a:lnTo>
                      <a:pt x="32" y="8"/>
                    </a:lnTo>
                    <a:lnTo>
                      <a:pt x="32" y="8"/>
                    </a:lnTo>
                    <a:lnTo>
                      <a:pt x="34" y="10"/>
                    </a:lnTo>
                    <a:lnTo>
                      <a:pt x="34" y="12"/>
                    </a:lnTo>
                    <a:lnTo>
                      <a:pt x="32" y="12"/>
                    </a:lnTo>
                    <a:lnTo>
                      <a:pt x="32" y="12"/>
                    </a:lnTo>
                    <a:lnTo>
                      <a:pt x="22" y="8"/>
                    </a:lnTo>
                    <a:lnTo>
                      <a:pt x="22" y="8"/>
                    </a:lnTo>
                    <a:lnTo>
                      <a:pt x="18" y="8"/>
                    </a:lnTo>
                    <a:lnTo>
                      <a:pt x="18" y="8"/>
                    </a:lnTo>
                    <a:lnTo>
                      <a:pt x="18" y="10"/>
                    </a:lnTo>
                    <a:lnTo>
                      <a:pt x="20" y="10"/>
                    </a:lnTo>
                    <a:lnTo>
                      <a:pt x="20" y="10"/>
                    </a:lnTo>
                    <a:lnTo>
                      <a:pt x="16" y="10"/>
                    </a:lnTo>
                    <a:lnTo>
                      <a:pt x="14" y="10"/>
                    </a:lnTo>
                    <a:lnTo>
                      <a:pt x="14" y="10"/>
                    </a:lnTo>
                    <a:lnTo>
                      <a:pt x="14" y="12"/>
                    </a:lnTo>
                    <a:lnTo>
                      <a:pt x="16" y="12"/>
                    </a:lnTo>
                    <a:lnTo>
                      <a:pt x="16" y="12"/>
                    </a:lnTo>
                    <a:lnTo>
                      <a:pt x="12" y="12"/>
                    </a:lnTo>
                    <a:lnTo>
                      <a:pt x="12" y="12"/>
                    </a:lnTo>
                    <a:lnTo>
                      <a:pt x="14" y="14"/>
                    </a:lnTo>
                    <a:lnTo>
                      <a:pt x="18" y="14"/>
                    </a:lnTo>
                    <a:lnTo>
                      <a:pt x="18" y="14"/>
                    </a:lnTo>
                    <a:lnTo>
                      <a:pt x="18" y="14"/>
                    </a:lnTo>
                    <a:lnTo>
                      <a:pt x="18" y="14"/>
                    </a:lnTo>
                    <a:lnTo>
                      <a:pt x="14" y="16"/>
                    </a:lnTo>
                    <a:lnTo>
                      <a:pt x="14" y="16"/>
                    </a:lnTo>
                    <a:lnTo>
                      <a:pt x="10" y="14"/>
                    </a:lnTo>
                    <a:lnTo>
                      <a:pt x="10" y="14"/>
                    </a:lnTo>
                    <a:lnTo>
                      <a:pt x="8" y="14"/>
                    </a:lnTo>
                    <a:lnTo>
                      <a:pt x="8" y="14"/>
                    </a:lnTo>
                    <a:lnTo>
                      <a:pt x="8" y="14"/>
                    </a:lnTo>
                    <a:lnTo>
                      <a:pt x="8" y="16"/>
                    </a:lnTo>
                    <a:lnTo>
                      <a:pt x="8" y="16"/>
                    </a:lnTo>
                    <a:lnTo>
                      <a:pt x="8" y="16"/>
                    </a:lnTo>
                    <a:lnTo>
                      <a:pt x="8" y="16"/>
                    </a:lnTo>
                    <a:lnTo>
                      <a:pt x="4" y="16"/>
                    </a:lnTo>
                    <a:lnTo>
                      <a:pt x="0" y="18"/>
                    </a:lnTo>
                    <a:lnTo>
                      <a:pt x="0" y="18"/>
                    </a:lnTo>
                    <a:lnTo>
                      <a:pt x="0" y="18"/>
                    </a:lnTo>
                    <a:lnTo>
                      <a:pt x="0" y="18"/>
                    </a:lnTo>
                    <a:lnTo>
                      <a:pt x="0" y="18"/>
                    </a:lnTo>
                    <a:lnTo>
                      <a:pt x="4" y="18"/>
                    </a:lnTo>
                    <a:lnTo>
                      <a:pt x="4" y="18"/>
                    </a:lnTo>
                    <a:lnTo>
                      <a:pt x="8" y="20"/>
                    </a:lnTo>
                    <a:lnTo>
                      <a:pt x="12" y="20"/>
                    </a:lnTo>
                    <a:lnTo>
                      <a:pt x="12" y="20"/>
                    </a:lnTo>
                    <a:lnTo>
                      <a:pt x="24" y="18"/>
                    </a:lnTo>
                    <a:lnTo>
                      <a:pt x="24" y="18"/>
                    </a:lnTo>
                    <a:lnTo>
                      <a:pt x="24" y="18"/>
                    </a:lnTo>
                    <a:lnTo>
                      <a:pt x="24" y="18"/>
                    </a:lnTo>
                    <a:lnTo>
                      <a:pt x="28" y="18"/>
                    </a:lnTo>
                    <a:lnTo>
                      <a:pt x="28" y="18"/>
                    </a:lnTo>
                    <a:lnTo>
                      <a:pt x="38" y="18"/>
                    </a:lnTo>
                    <a:lnTo>
                      <a:pt x="38" y="18"/>
                    </a:lnTo>
                    <a:lnTo>
                      <a:pt x="38" y="20"/>
                    </a:lnTo>
                    <a:lnTo>
                      <a:pt x="38" y="20"/>
                    </a:lnTo>
                    <a:lnTo>
                      <a:pt x="30" y="20"/>
                    </a:lnTo>
                    <a:lnTo>
                      <a:pt x="26" y="24"/>
                    </a:lnTo>
                    <a:lnTo>
                      <a:pt x="26" y="24"/>
                    </a:lnTo>
                    <a:lnTo>
                      <a:pt x="30" y="24"/>
                    </a:lnTo>
                    <a:lnTo>
                      <a:pt x="30" y="24"/>
                    </a:lnTo>
                    <a:lnTo>
                      <a:pt x="30" y="24"/>
                    </a:lnTo>
                    <a:lnTo>
                      <a:pt x="30" y="24"/>
                    </a:lnTo>
                    <a:lnTo>
                      <a:pt x="36" y="24"/>
                    </a:lnTo>
                    <a:lnTo>
                      <a:pt x="38" y="24"/>
                    </a:lnTo>
                    <a:lnTo>
                      <a:pt x="38" y="24"/>
                    </a:lnTo>
                    <a:lnTo>
                      <a:pt x="38" y="24"/>
                    </a:lnTo>
                    <a:lnTo>
                      <a:pt x="30" y="26"/>
                    </a:lnTo>
                    <a:lnTo>
                      <a:pt x="22" y="26"/>
                    </a:lnTo>
                    <a:lnTo>
                      <a:pt x="22" y="26"/>
                    </a:lnTo>
                    <a:lnTo>
                      <a:pt x="12" y="28"/>
                    </a:lnTo>
                    <a:lnTo>
                      <a:pt x="4" y="30"/>
                    </a:lnTo>
                    <a:lnTo>
                      <a:pt x="4" y="30"/>
                    </a:lnTo>
                    <a:lnTo>
                      <a:pt x="6" y="30"/>
                    </a:lnTo>
                    <a:lnTo>
                      <a:pt x="6" y="30"/>
                    </a:lnTo>
                    <a:lnTo>
                      <a:pt x="6" y="30"/>
                    </a:lnTo>
                    <a:lnTo>
                      <a:pt x="6" y="30"/>
                    </a:lnTo>
                    <a:lnTo>
                      <a:pt x="10" y="30"/>
                    </a:lnTo>
                    <a:lnTo>
                      <a:pt x="10" y="30"/>
                    </a:lnTo>
                    <a:lnTo>
                      <a:pt x="18" y="28"/>
                    </a:lnTo>
                    <a:lnTo>
                      <a:pt x="24" y="30"/>
                    </a:lnTo>
                    <a:lnTo>
                      <a:pt x="24" y="30"/>
                    </a:lnTo>
                    <a:lnTo>
                      <a:pt x="24" y="30"/>
                    </a:lnTo>
                    <a:lnTo>
                      <a:pt x="24" y="30"/>
                    </a:lnTo>
                    <a:lnTo>
                      <a:pt x="26" y="32"/>
                    </a:lnTo>
                    <a:lnTo>
                      <a:pt x="26" y="32"/>
                    </a:lnTo>
                    <a:lnTo>
                      <a:pt x="28" y="34"/>
                    </a:lnTo>
                    <a:lnTo>
                      <a:pt x="32" y="34"/>
                    </a:lnTo>
                    <a:lnTo>
                      <a:pt x="32" y="34"/>
                    </a:lnTo>
                    <a:lnTo>
                      <a:pt x="32" y="34"/>
                    </a:lnTo>
                    <a:lnTo>
                      <a:pt x="30" y="36"/>
                    </a:lnTo>
                    <a:lnTo>
                      <a:pt x="30" y="36"/>
                    </a:lnTo>
                    <a:lnTo>
                      <a:pt x="36" y="36"/>
                    </a:lnTo>
                    <a:lnTo>
                      <a:pt x="36" y="36"/>
                    </a:lnTo>
                    <a:lnTo>
                      <a:pt x="36" y="36"/>
                    </a:lnTo>
                    <a:lnTo>
                      <a:pt x="36" y="36"/>
                    </a:lnTo>
                    <a:lnTo>
                      <a:pt x="32" y="36"/>
                    </a:lnTo>
                    <a:lnTo>
                      <a:pt x="32" y="36"/>
                    </a:lnTo>
                    <a:lnTo>
                      <a:pt x="30" y="38"/>
                    </a:lnTo>
                    <a:lnTo>
                      <a:pt x="28" y="40"/>
                    </a:lnTo>
                    <a:lnTo>
                      <a:pt x="18" y="42"/>
                    </a:lnTo>
                    <a:lnTo>
                      <a:pt x="18" y="42"/>
                    </a:lnTo>
                    <a:lnTo>
                      <a:pt x="16" y="44"/>
                    </a:lnTo>
                    <a:lnTo>
                      <a:pt x="16" y="44"/>
                    </a:lnTo>
                    <a:lnTo>
                      <a:pt x="16" y="44"/>
                    </a:lnTo>
                    <a:lnTo>
                      <a:pt x="16" y="44"/>
                    </a:lnTo>
                    <a:lnTo>
                      <a:pt x="16"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8" name="India">
                <a:extLst>
                  <a:ext uri="{FF2B5EF4-FFF2-40B4-BE49-F238E27FC236}">
                    <a16:creationId xmlns:a16="http://schemas.microsoft.com/office/drawing/2014/main" id="{6B626D3E-F50F-4C91-B85F-80C87E2068B7}"/>
                  </a:ext>
                </a:extLst>
              </p:cNvPr>
              <p:cNvSpPr>
                <a:spLocks/>
              </p:cNvSpPr>
              <p:nvPr/>
            </p:nvSpPr>
            <p:spPr bwMode="auto">
              <a:xfrm>
                <a:off x="6027278" y="1303186"/>
                <a:ext cx="846048" cy="1014294"/>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9" name="Indonesia">
                <a:extLst>
                  <a:ext uri="{FF2B5EF4-FFF2-40B4-BE49-F238E27FC236}">
                    <a16:creationId xmlns:a16="http://schemas.microsoft.com/office/drawing/2014/main" id="{251D7324-DD11-407A-B306-1FD1B9C2CD5A}"/>
                  </a:ext>
                </a:extLst>
              </p:cNvPr>
              <p:cNvSpPr>
                <a:spLocks/>
              </p:cNvSpPr>
              <p:nvPr/>
            </p:nvSpPr>
            <p:spPr bwMode="auto">
              <a:xfrm>
                <a:off x="6904979" y="2402005"/>
                <a:ext cx="1398568" cy="600415"/>
              </a:xfrm>
              <a:custGeom>
                <a:avLst/>
                <a:gdLst/>
                <a:ahLst/>
                <a:cxnLst/>
                <a:rect l="l" t="t" r="r" b="b"/>
                <a:pathLst>
                  <a:path w="1285875" h="545042">
                    <a:moveTo>
                      <a:pt x="767292" y="529167"/>
                    </a:moveTo>
                    <a:lnTo>
                      <a:pt x="769938" y="529167"/>
                    </a:lnTo>
                    <a:lnTo>
                      <a:pt x="769938" y="531813"/>
                    </a:lnTo>
                    <a:lnTo>
                      <a:pt x="769938" y="534459"/>
                    </a:lnTo>
                    <a:lnTo>
                      <a:pt x="769938" y="537105"/>
                    </a:lnTo>
                    <a:lnTo>
                      <a:pt x="767292" y="537105"/>
                    </a:lnTo>
                    <a:lnTo>
                      <a:pt x="764646" y="539750"/>
                    </a:lnTo>
                    <a:lnTo>
                      <a:pt x="762000" y="542396"/>
                    </a:lnTo>
                    <a:lnTo>
                      <a:pt x="759354" y="542396"/>
                    </a:lnTo>
                    <a:lnTo>
                      <a:pt x="756708" y="542396"/>
                    </a:lnTo>
                    <a:lnTo>
                      <a:pt x="754063" y="545042"/>
                    </a:lnTo>
                    <a:lnTo>
                      <a:pt x="751417" y="542396"/>
                    </a:lnTo>
                    <a:lnTo>
                      <a:pt x="751417" y="539750"/>
                    </a:lnTo>
                    <a:lnTo>
                      <a:pt x="756708" y="537105"/>
                    </a:lnTo>
                    <a:lnTo>
                      <a:pt x="759354" y="534459"/>
                    </a:lnTo>
                    <a:lnTo>
                      <a:pt x="762000" y="534459"/>
                    </a:lnTo>
                    <a:lnTo>
                      <a:pt x="759354" y="531813"/>
                    </a:lnTo>
                    <a:lnTo>
                      <a:pt x="762000" y="531813"/>
                    </a:lnTo>
                    <a:close/>
                    <a:moveTo>
                      <a:pt x="669396" y="497417"/>
                    </a:moveTo>
                    <a:lnTo>
                      <a:pt x="677333" y="497417"/>
                    </a:lnTo>
                    <a:lnTo>
                      <a:pt x="685271" y="500063"/>
                    </a:lnTo>
                    <a:lnTo>
                      <a:pt x="687917" y="502709"/>
                    </a:lnTo>
                    <a:lnTo>
                      <a:pt x="690563" y="502709"/>
                    </a:lnTo>
                    <a:lnTo>
                      <a:pt x="695854" y="500063"/>
                    </a:lnTo>
                    <a:lnTo>
                      <a:pt x="695854" y="502709"/>
                    </a:lnTo>
                    <a:lnTo>
                      <a:pt x="698500" y="508000"/>
                    </a:lnTo>
                    <a:lnTo>
                      <a:pt x="701146" y="510646"/>
                    </a:lnTo>
                    <a:lnTo>
                      <a:pt x="701146" y="513292"/>
                    </a:lnTo>
                    <a:lnTo>
                      <a:pt x="703792" y="513292"/>
                    </a:lnTo>
                    <a:lnTo>
                      <a:pt x="706438" y="515938"/>
                    </a:lnTo>
                    <a:lnTo>
                      <a:pt x="706438" y="518584"/>
                    </a:lnTo>
                    <a:lnTo>
                      <a:pt x="706438" y="523875"/>
                    </a:lnTo>
                    <a:lnTo>
                      <a:pt x="701146" y="526521"/>
                    </a:lnTo>
                    <a:lnTo>
                      <a:pt x="698500" y="526521"/>
                    </a:lnTo>
                    <a:lnTo>
                      <a:pt x="693208" y="529167"/>
                    </a:lnTo>
                    <a:lnTo>
                      <a:pt x="687917" y="526521"/>
                    </a:lnTo>
                    <a:lnTo>
                      <a:pt x="685271" y="523875"/>
                    </a:lnTo>
                    <a:lnTo>
                      <a:pt x="685271" y="521230"/>
                    </a:lnTo>
                    <a:lnTo>
                      <a:pt x="679979" y="518584"/>
                    </a:lnTo>
                    <a:lnTo>
                      <a:pt x="672042" y="515938"/>
                    </a:lnTo>
                    <a:lnTo>
                      <a:pt x="666750" y="513292"/>
                    </a:lnTo>
                    <a:lnTo>
                      <a:pt x="661458" y="513292"/>
                    </a:lnTo>
                    <a:lnTo>
                      <a:pt x="653521" y="508000"/>
                    </a:lnTo>
                    <a:lnTo>
                      <a:pt x="650875" y="505355"/>
                    </a:lnTo>
                    <a:lnTo>
                      <a:pt x="653521" y="502709"/>
                    </a:lnTo>
                    <a:lnTo>
                      <a:pt x="658812" y="500063"/>
                    </a:lnTo>
                    <a:lnTo>
                      <a:pt x="664104" y="500063"/>
                    </a:lnTo>
                    <a:close/>
                    <a:moveTo>
                      <a:pt x="881063" y="463021"/>
                    </a:moveTo>
                    <a:lnTo>
                      <a:pt x="883709" y="465667"/>
                    </a:lnTo>
                    <a:lnTo>
                      <a:pt x="886354" y="465667"/>
                    </a:lnTo>
                    <a:lnTo>
                      <a:pt x="889000" y="465667"/>
                    </a:lnTo>
                    <a:lnTo>
                      <a:pt x="886354" y="468313"/>
                    </a:lnTo>
                    <a:lnTo>
                      <a:pt x="881063" y="473604"/>
                    </a:lnTo>
                    <a:lnTo>
                      <a:pt x="875771" y="478896"/>
                    </a:lnTo>
                    <a:lnTo>
                      <a:pt x="865188" y="478896"/>
                    </a:lnTo>
                    <a:lnTo>
                      <a:pt x="859896" y="481542"/>
                    </a:lnTo>
                    <a:lnTo>
                      <a:pt x="857250" y="484188"/>
                    </a:lnTo>
                    <a:lnTo>
                      <a:pt x="854604" y="484188"/>
                    </a:lnTo>
                    <a:lnTo>
                      <a:pt x="851959" y="484188"/>
                    </a:lnTo>
                    <a:lnTo>
                      <a:pt x="849313" y="484188"/>
                    </a:lnTo>
                    <a:lnTo>
                      <a:pt x="846667" y="486834"/>
                    </a:lnTo>
                    <a:lnTo>
                      <a:pt x="844021" y="489479"/>
                    </a:lnTo>
                    <a:lnTo>
                      <a:pt x="838729" y="492125"/>
                    </a:lnTo>
                    <a:lnTo>
                      <a:pt x="836084" y="494771"/>
                    </a:lnTo>
                    <a:lnTo>
                      <a:pt x="833438" y="494771"/>
                    </a:lnTo>
                    <a:lnTo>
                      <a:pt x="833438" y="497417"/>
                    </a:lnTo>
                    <a:lnTo>
                      <a:pt x="830792" y="502709"/>
                    </a:lnTo>
                    <a:lnTo>
                      <a:pt x="828146" y="505354"/>
                    </a:lnTo>
                    <a:lnTo>
                      <a:pt x="825500" y="508000"/>
                    </a:lnTo>
                    <a:lnTo>
                      <a:pt x="822854" y="508000"/>
                    </a:lnTo>
                    <a:lnTo>
                      <a:pt x="820209" y="510646"/>
                    </a:lnTo>
                    <a:lnTo>
                      <a:pt x="817563" y="513292"/>
                    </a:lnTo>
                    <a:lnTo>
                      <a:pt x="814917" y="515938"/>
                    </a:lnTo>
                    <a:lnTo>
                      <a:pt x="812271" y="518584"/>
                    </a:lnTo>
                    <a:lnTo>
                      <a:pt x="806979" y="518584"/>
                    </a:lnTo>
                    <a:lnTo>
                      <a:pt x="804334" y="518584"/>
                    </a:lnTo>
                    <a:lnTo>
                      <a:pt x="804334" y="521229"/>
                    </a:lnTo>
                    <a:lnTo>
                      <a:pt x="801688" y="521229"/>
                    </a:lnTo>
                    <a:lnTo>
                      <a:pt x="796396" y="523875"/>
                    </a:lnTo>
                    <a:lnTo>
                      <a:pt x="780521" y="526521"/>
                    </a:lnTo>
                    <a:lnTo>
                      <a:pt x="777875" y="526521"/>
                    </a:lnTo>
                    <a:lnTo>
                      <a:pt x="777875" y="523875"/>
                    </a:lnTo>
                    <a:lnTo>
                      <a:pt x="783167" y="518584"/>
                    </a:lnTo>
                    <a:lnTo>
                      <a:pt x="785813" y="518584"/>
                    </a:lnTo>
                    <a:lnTo>
                      <a:pt x="783167" y="515938"/>
                    </a:lnTo>
                    <a:lnTo>
                      <a:pt x="780521" y="513292"/>
                    </a:lnTo>
                    <a:lnTo>
                      <a:pt x="783167" y="505354"/>
                    </a:lnTo>
                    <a:lnTo>
                      <a:pt x="785813" y="502709"/>
                    </a:lnTo>
                    <a:lnTo>
                      <a:pt x="788459" y="500063"/>
                    </a:lnTo>
                    <a:lnTo>
                      <a:pt x="793750" y="497417"/>
                    </a:lnTo>
                    <a:lnTo>
                      <a:pt x="799042" y="497417"/>
                    </a:lnTo>
                    <a:lnTo>
                      <a:pt x="804334" y="494771"/>
                    </a:lnTo>
                    <a:lnTo>
                      <a:pt x="806979" y="492125"/>
                    </a:lnTo>
                    <a:lnTo>
                      <a:pt x="809625" y="489479"/>
                    </a:lnTo>
                    <a:lnTo>
                      <a:pt x="817563" y="486834"/>
                    </a:lnTo>
                    <a:lnTo>
                      <a:pt x="820209" y="484188"/>
                    </a:lnTo>
                    <a:lnTo>
                      <a:pt x="825500" y="478896"/>
                    </a:lnTo>
                    <a:lnTo>
                      <a:pt x="833438" y="476250"/>
                    </a:lnTo>
                    <a:lnTo>
                      <a:pt x="838729" y="470959"/>
                    </a:lnTo>
                    <a:lnTo>
                      <a:pt x="844021" y="468313"/>
                    </a:lnTo>
                    <a:lnTo>
                      <a:pt x="854604" y="468313"/>
                    </a:lnTo>
                    <a:lnTo>
                      <a:pt x="859896" y="468313"/>
                    </a:lnTo>
                    <a:lnTo>
                      <a:pt x="865188" y="465667"/>
                    </a:lnTo>
                    <a:lnTo>
                      <a:pt x="870479" y="465667"/>
                    </a:lnTo>
                    <a:close/>
                    <a:moveTo>
                      <a:pt x="584729" y="460375"/>
                    </a:moveTo>
                    <a:lnTo>
                      <a:pt x="590020" y="460375"/>
                    </a:lnTo>
                    <a:lnTo>
                      <a:pt x="592666" y="463021"/>
                    </a:lnTo>
                    <a:lnTo>
                      <a:pt x="597958" y="465667"/>
                    </a:lnTo>
                    <a:lnTo>
                      <a:pt x="595312" y="468313"/>
                    </a:lnTo>
                    <a:lnTo>
                      <a:pt x="592666" y="470959"/>
                    </a:lnTo>
                    <a:lnTo>
                      <a:pt x="592666" y="476250"/>
                    </a:lnTo>
                    <a:lnTo>
                      <a:pt x="592666" y="478896"/>
                    </a:lnTo>
                    <a:lnTo>
                      <a:pt x="590020" y="481542"/>
                    </a:lnTo>
                    <a:lnTo>
                      <a:pt x="587375" y="481542"/>
                    </a:lnTo>
                    <a:lnTo>
                      <a:pt x="582083" y="481542"/>
                    </a:lnTo>
                    <a:lnTo>
                      <a:pt x="576791" y="478896"/>
                    </a:lnTo>
                    <a:lnTo>
                      <a:pt x="571500" y="478896"/>
                    </a:lnTo>
                    <a:lnTo>
                      <a:pt x="571500" y="476250"/>
                    </a:lnTo>
                    <a:lnTo>
                      <a:pt x="574146" y="476250"/>
                    </a:lnTo>
                    <a:lnTo>
                      <a:pt x="576791" y="476250"/>
                    </a:lnTo>
                    <a:lnTo>
                      <a:pt x="579437" y="473605"/>
                    </a:lnTo>
                    <a:lnTo>
                      <a:pt x="579437" y="470959"/>
                    </a:lnTo>
                    <a:lnTo>
                      <a:pt x="579437" y="465667"/>
                    </a:lnTo>
                    <a:lnTo>
                      <a:pt x="579437" y="463021"/>
                    </a:lnTo>
                    <a:close/>
                    <a:moveTo>
                      <a:pt x="785813" y="457730"/>
                    </a:moveTo>
                    <a:lnTo>
                      <a:pt x="788459" y="457730"/>
                    </a:lnTo>
                    <a:lnTo>
                      <a:pt x="791104" y="457730"/>
                    </a:lnTo>
                    <a:lnTo>
                      <a:pt x="793750" y="457730"/>
                    </a:lnTo>
                    <a:lnTo>
                      <a:pt x="791104" y="460376"/>
                    </a:lnTo>
                    <a:lnTo>
                      <a:pt x="788459" y="463022"/>
                    </a:lnTo>
                    <a:lnTo>
                      <a:pt x="783167" y="463022"/>
                    </a:lnTo>
                    <a:lnTo>
                      <a:pt x="783167" y="460376"/>
                    </a:lnTo>
                    <a:close/>
                    <a:moveTo>
                      <a:pt x="822854" y="455084"/>
                    </a:moveTo>
                    <a:lnTo>
                      <a:pt x="825500" y="455084"/>
                    </a:lnTo>
                    <a:lnTo>
                      <a:pt x="825500" y="457730"/>
                    </a:lnTo>
                    <a:lnTo>
                      <a:pt x="828146" y="457730"/>
                    </a:lnTo>
                    <a:lnTo>
                      <a:pt x="833437" y="455084"/>
                    </a:lnTo>
                    <a:lnTo>
                      <a:pt x="836083" y="455084"/>
                    </a:lnTo>
                    <a:lnTo>
                      <a:pt x="836083" y="460375"/>
                    </a:lnTo>
                    <a:lnTo>
                      <a:pt x="836083" y="463021"/>
                    </a:lnTo>
                    <a:lnTo>
                      <a:pt x="828146" y="465667"/>
                    </a:lnTo>
                    <a:lnTo>
                      <a:pt x="820208" y="465667"/>
                    </a:lnTo>
                    <a:lnTo>
                      <a:pt x="817562" y="465667"/>
                    </a:lnTo>
                    <a:lnTo>
                      <a:pt x="820208" y="463021"/>
                    </a:lnTo>
                    <a:lnTo>
                      <a:pt x="822854" y="460375"/>
                    </a:lnTo>
                    <a:lnTo>
                      <a:pt x="820208" y="457730"/>
                    </a:lnTo>
                    <a:close/>
                    <a:moveTo>
                      <a:pt x="814916" y="455084"/>
                    </a:moveTo>
                    <a:lnTo>
                      <a:pt x="817562" y="457730"/>
                    </a:lnTo>
                    <a:lnTo>
                      <a:pt x="817562" y="460375"/>
                    </a:lnTo>
                    <a:lnTo>
                      <a:pt x="814916" y="465667"/>
                    </a:lnTo>
                    <a:lnTo>
                      <a:pt x="812271" y="468313"/>
                    </a:lnTo>
                    <a:lnTo>
                      <a:pt x="809625" y="468313"/>
                    </a:lnTo>
                    <a:lnTo>
                      <a:pt x="806979" y="468313"/>
                    </a:lnTo>
                    <a:lnTo>
                      <a:pt x="806979" y="463022"/>
                    </a:lnTo>
                    <a:lnTo>
                      <a:pt x="809625" y="460375"/>
                    </a:lnTo>
                    <a:lnTo>
                      <a:pt x="812271" y="460375"/>
                    </a:lnTo>
                    <a:lnTo>
                      <a:pt x="812271" y="457730"/>
                    </a:lnTo>
                    <a:close/>
                    <a:moveTo>
                      <a:pt x="801688" y="455084"/>
                    </a:moveTo>
                    <a:lnTo>
                      <a:pt x="804333" y="455084"/>
                    </a:lnTo>
                    <a:lnTo>
                      <a:pt x="806979" y="457730"/>
                    </a:lnTo>
                    <a:lnTo>
                      <a:pt x="806979" y="460376"/>
                    </a:lnTo>
                    <a:lnTo>
                      <a:pt x="804333" y="463022"/>
                    </a:lnTo>
                    <a:lnTo>
                      <a:pt x="801688" y="465667"/>
                    </a:lnTo>
                    <a:lnTo>
                      <a:pt x="801688" y="468313"/>
                    </a:lnTo>
                    <a:lnTo>
                      <a:pt x="801688" y="470959"/>
                    </a:lnTo>
                    <a:lnTo>
                      <a:pt x="799042" y="470959"/>
                    </a:lnTo>
                    <a:lnTo>
                      <a:pt x="796396" y="470959"/>
                    </a:lnTo>
                    <a:lnTo>
                      <a:pt x="791104" y="470959"/>
                    </a:lnTo>
                    <a:lnTo>
                      <a:pt x="788458" y="470959"/>
                    </a:lnTo>
                    <a:lnTo>
                      <a:pt x="791104" y="468313"/>
                    </a:lnTo>
                    <a:lnTo>
                      <a:pt x="793750" y="463022"/>
                    </a:lnTo>
                    <a:lnTo>
                      <a:pt x="796396" y="460376"/>
                    </a:lnTo>
                    <a:lnTo>
                      <a:pt x="796396" y="457730"/>
                    </a:lnTo>
                    <a:close/>
                    <a:moveTo>
                      <a:pt x="642937" y="455084"/>
                    </a:moveTo>
                    <a:lnTo>
                      <a:pt x="645583" y="457730"/>
                    </a:lnTo>
                    <a:lnTo>
                      <a:pt x="648229" y="457730"/>
                    </a:lnTo>
                    <a:lnTo>
                      <a:pt x="645583" y="463022"/>
                    </a:lnTo>
                    <a:lnTo>
                      <a:pt x="648229" y="463022"/>
                    </a:lnTo>
                    <a:lnTo>
                      <a:pt x="650875" y="463022"/>
                    </a:lnTo>
                    <a:lnTo>
                      <a:pt x="653520" y="463022"/>
                    </a:lnTo>
                    <a:lnTo>
                      <a:pt x="656166" y="463022"/>
                    </a:lnTo>
                    <a:lnTo>
                      <a:pt x="658812" y="463022"/>
                    </a:lnTo>
                    <a:lnTo>
                      <a:pt x="661458" y="463022"/>
                    </a:lnTo>
                    <a:lnTo>
                      <a:pt x="664104" y="465667"/>
                    </a:lnTo>
                    <a:lnTo>
                      <a:pt x="661458" y="468313"/>
                    </a:lnTo>
                    <a:lnTo>
                      <a:pt x="661458" y="470959"/>
                    </a:lnTo>
                    <a:lnTo>
                      <a:pt x="664104" y="470959"/>
                    </a:lnTo>
                    <a:lnTo>
                      <a:pt x="664104" y="473605"/>
                    </a:lnTo>
                    <a:lnTo>
                      <a:pt x="661458" y="473605"/>
                    </a:lnTo>
                    <a:lnTo>
                      <a:pt x="658812" y="473605"/>
                    </a:lnTo>
                    <a:lnTo>
                      <a:pt x="653520" y="473605"/>
                    </a:lnTo>
                    <a:lnTo>
                      <a:pt x="648229" y="476251"/>
                    </a:lnTo>
                    <a:lnTo>
                      <a:pt x="653520" y="476251"/>
                    </a:lnTo>
                    <a:lnTo>
                      <a:pt x="656166" y="476251"/>
                    </a:lnTo>
                    <a:lnTo>
                      <a:pt x="653520" y="478897"/>
                    </a:lnTo>
                    <a:lnTo>
                      <a:pt x="648229" y="481542"/>
                    </a:lnTo>
                    <a:lnTo>
                      <a:pt x="645583" y="481542"/>
                    </a:lnTo>
                    <a:lnTo>
                      <a:pt x="642937" y="478897"/>
                    </a:lnTo>
                    <a:lnTo>
                      <a:pt x="642937" y="476251"/>
                    </a:lnTo>
                    <a:lnTo>
                      <a:pt x="640291" y="478897"/>
                    </a:lnTo>
                    <a:lnTo>
                      <a:pt x="637645" y="481542"/>
                    </a:lnTo>
                    <a:lnTo>
                      <a:pt x="635000" y="481542"/>
                    </a:lnTo>
                    <a:lnTo>
                      <a:pt x="632354" y="481542"/>
                    </a:lnTo>
                    <a:lnTo>
                      <a:pt x="629708" y="481542"/>
                    </a:lnTo>
                    <a:lnTo>
                      <a:pt x="627062" y="484188"/>
                    </a:lnTo>
                    <a:lnTo>
                      <a:pt x="621770" y="486834"/>
                    </a:lnTo>
                    <a:lnTo>
                      <a:pt x="616479" y="486834"/>
                    </a:lnTo>
                    <a:lnTo>
                      <a:pt x="613833" y="486834"/>
                    </a:lnTo>
                    <a:lnTo>
                      <a:pt x="611187" y="486834"/>
                    </a:lnTo>
                    <a:lnTo>
                      <a:pt x="608541" y="486834"/>
                    </a:lnTo>
                    <a:lnTo>
                      <a:pt x="603250" y="484188"/>
                    </a:lnTo>
                    <a:lnTo>
                      <a:pt x="600604" y="481542"/>
                    </a:lnTo>
                    <a:lnTo>
                      <a:pt x="600604" y="478897"/>
                    </a:lnTo>
                    <a:lnTo>
                      <a:pt x="603250" y="476251"/>
                    </a:lnTo>
                    <a:lnTo>
                      <a:pt x="603250" y="473605"/>
                    </a:lnTo>
                    <a:lnTo>
                      <a:pt x="600604" y="470959"/>
                    </a:lnTo>
                    <a:lnTo>
                      <a:pt x="603250" y="468313"/>
                    </a:lnTo>
                    <a:lnTo>
                      <a:pt x="608541" y="465667"/>
                    </a:lnTo>
                    <a:lnTo>
                      <a:pt x="608541" y="463022"/>
                    </a:lnTo>
                    <a:lnTo>
                      <a:pt x="611187" y="463022"/>
                    </a:lnTo>
                    <a:lnTo>
                      <a:pt x="619125" y="463022"/>
                    </a:lnTo>
                    <a:lnTo>
                      <a:pt x="621770" y="463022"/>
                    </a:lnTo>
                    <a:lnTo>
                      <a:pt x="624416" y="465667"/>
                    </a:lnTo>
                    <a:lnTo>
                      <a:pt x="627062" y="470959"/>
                    </a:lnTo>
                    <a:lnTo>
                      <a:pt x="629708" y="473605"/>
                    </a:lnTo>
                    <a:lnTo>
                      <a:pt x="637645" y="470959"/>
                    </a:lnTo>
                    <a:lnTo>
                      <a:pt x="640291" y="470959"/>
                    </a:lnTo>
                    <a:lnTo>
                      <a:pt x="640291" y="468313"/>
                    </a:lnTo>
                    <a:lnTo>
                      <a:pt x="635000" y="465667"/>
                    </a:lnTo>
                    <a:lnTo>
                      <a:pt x="632354" y="465667"/>
                    </a:lnTo>
                    <a:lnTo>
                      <a:pt x="627062" y="463022"/>
                    </a:lnTo>
                    <a:lnTo>
                      <a:pt x="627062" y="460376"/>
                    </a:lnTo>
                    <a:lnTo>
                      <a:pt x="629708" y="457730"/>
                    </a:lnTo>
                    <a:lnTo>
                      <a:pt x="632354" y="457730"/>
                    </a:lnTo>
                    <a:lnTo>
                      <a:pt x="637645" y="457730"/>
                    </a:lnTo>
                    <a:close/>
                    <a:moveTo>
                      <a:pt x="767292" y="452438"/>
                    </a:moveTo>
                    <a:lnTo>
                      <a:pt x="772583" y="452438"/>
                    </a:lnTo>
                    <a:lnTo>
                      <a:pt x="777875" y="452438"/>
                    </a:lnTo>
                    <a:lnTo>
                      <a:pt x="777875" y="455084"/>
                    </a:lnTo>
                    <a:lnTo>
                      <a:pt x="780521" y="460375"/>
                    </a:lnTo>
                    <a:lnTo>
                      <a:pt x="777875" y="463021"/>
                    </a:lnTo>
                    <a:lnTo>
                      <a:pt x="775229" y="463021"/>
                    </a:lnTo>
                    <a:lnTo>
                      <a:pt x="775229" y="465667"/>
                    </a:lnTo>
                    <a:lnTo>
                      <a:pt x="772583" y="465667"/>
                    </a:lnTo>
                    <a:lnTo>
                      <a:pt x="769937" y="468313"/>
                    </a:lnTo>
                    <a:lnTo>
                      <a:pt x="769937" y="470959"/>
                    </a:lnTo>
                    <a:lnTo>
                      <a:pt x="767292" y="470959"/>
                    </a:lnTo>
                    <a:lnTo>
                      <a:pt x="764646" y="470959"/>
                    </a:lnTo>
                    <a:lnTo>
                      <a:pt x="764646" y="473605"/>
                    </a:lnTo>
                    <a:lnTo>
                      <a:pt x="762000" y="473605"/>
                    </a:lnTo>
                    <a:lnTo>
                      <a:pt x="759354" y="473605"/>
                    </a:lnTo>
                    <a:lnTo>
                      <a:pt x="759354" y="476250"/>
                    </a:lnTo>
                    <a:lnTo>
                      <a:pt x="756708" y="476250"/>
                    </a:lnTo>
                    <a:lnTo>
                      <a:pt x="754062" y="476250"/>
                    </a:lnTo>
                    <a:lnTo>
                      <a:pt x="751417" y="476250"/>
                    </a:lnTo>
                    <a:lnTo>
                      <a:pt x="748771" y="478896"/>
                    </a:lnTo>
                    <a:lnTo>
                      <a:pt x="743479" y="476250"/>
                    </a:lnTo>
                    <a:lnTo>
                      <a:pt x="738187" y="473605"/>
                    </a:lnTo>
                    <a:lnTo>
                      <a:pt x="732896" y="476250"/>
                    </a:lnTo>
                    <a:lnTo>
                      <a:pt x="727604" y="481542"/>
                    </a:lnTo>
                    <a:lnTo>
                      <a:pt x="724958" y="481542"/>
                    </a:lnTo>
                    <a:lnTo>
                      <a:pt x="719667" y="481542"/>
                    </a:lnTo>
                    <a:lnTo>
                      <a:pt x="717021" y="481542"/>
                    </a:lnTo>
                    <a:lnTo>
                      <a:pt x="711729" y="481542"/>
                    </a:lnTo>
                    <a:lnTo>
                      <a:pt x="706438" y="481542"/>
                    </a:lnTo>
                    <a:lnTo>
                      <a:pt x="703792" y="481542"/>
                    </a:lnTo>
                    <a:lnTo>
                      <a:pt x="693208" y="476250"/>
                    </a:lnTo>
                    <a:lnTo>
                      <a:pt x="687917" y="476250"/>
                    </a:lnTo>
                    <a:lnTo>
                      <a:pt x="682625" y="476250"/>
                    </a:lnTo>
                    <a:lnTo>
                      <a:pt x="679979" y="476250"/>
                    </a:lnTo>
                    <a:lnTo>
                      <a:pt x="677333" y="476250"/>
                    </a:lnTo>
                    <a:lnTo>
                      <a:pt x="672042" y="476250"/>
                    </a:lnTo>
                    <a:lnTo>
                      <a:pt x="674688" y="473605"/>
                    </a:lnTo>
                    <a:lnTo>
                      <a:pt x="672042" y="468313"/>
                    </a:lnTo>
                    <a:lnTo>
                      <a:pt x="672042" y="465667"/>
                    </a:lnTo>
                    <a:lnTo>
                      <a:pt x="674688" y="465667"/>
                    </a:lnTo>
                    <a:lnTo>
                      <a:pt x="674688" y="463021"/>
                    </a:lnTo>
                    <a:lnTo>
                      <a:pt x="677333" y="463021"/>
                    </a:lnTo>
                    <a:lnTo>
                      <a:pt x="679979" y="463021"/>
                    </a:lnTo>
                    <a:lnTo>
                      <a:pt x="679979" y="460375"/>
                    </a:lnTo>
                    <a:lnTo>
                      <a:pt x="682625" y="460375"/>
                    </a:lnTo>
                    <a:lnTo>
                      <a:pt x="685271" y="457730"/>
                    </a:lnTo>
                    <a:lnTo>
                      <a:pt x="687917" y="460375"/>
                    </a:lnTo>
                    <a:lnTo>
                      <a:pt x="690563" y="460375"/>
                    </a:lnTo>
                    <a:lnTo>
                      <a:pt x="693208" y="463021"/>
                    </a:lnTo>
                    <a:lnTo>
                      <a:pt x="695854" y="463021"/>
                    </a:lnTo>
                    <a:lnTo>
                      <a:pt x="698500" y="463021"/>
                    </a:lnTo>
                    <a:lnTo>
                      <a:pt x="701146" y="463021"/>
                    </a:lnTo>
                    <a:lnTo>
                      <a:pt x="703792" y="463021"/>
                    </a:lnTo>
                    <a:lnTo>
                      <a:pt x="709083" y="463021"/>
                    </a:lnTo>
                    <a:lnTo>
                      <a:pt x="711729" y="463021"/>
                    </a:lnTo>
                    <a:lnTo>
                      <a:pt x="714375" y="463021"/>
                    </a:lnTo>
                    <a:lnTo>
                      <a:pt x="719667" y="460375"/>
                    </a:lnTo>
                    <a:lnTo>
                      <a:pt x="722313" y="463021"/>
                    </a:lnTo>
                    <a:lnTo>
                      <a:pt x="727604" y="463021"/>
                    </a:lnTo>
                    <a:lnTo>
                      <a:pt x="730250" y="465667"/>
                    </a:lnTo>
                    <a:lnTo>
                      <a:pt x="732896" y="465667"/>
                    </a:lnTo>
                    <a:lnTo>
                      <a:pt x="738187" y="465667"/>
                    </a:lnTo>
                    <a:lnTo>
                      <a:pt x="740833" y="468313"/>
                    </a:lnTo>
                    <a:lnTo>
                      <a:pt x="740833" y="465667"/>
                    </a:lnTo>
                    <a:lnTo>
                      <a:pt x="743479" y="465667"/>
                    </a:lnTo>
                    <a:lnTo>
                      <a:pt x="743479" y="463021"/>
                    </a:lnTo>
                    <a:lnTo>
                      <a:pt x="748771" y="463021"/>
                    </a:lnTo>
                    <a:lnTo>
                      <a:pt x="754062" y="460375"/>
                    </a:lnTo>
                    <a:lnTo>
                      <a:pt x="762000" y="460375"/>
                    </a:lnTo>
                    <a:lnTo>
                      <a:pt x="769937" y="457730"/>
                    </a:lnTo>
                    <a:lnTo>
                      <a:pt x="772583" y="457730"/>
                    </a:lnTo>
                    <a:lnTo>
                      <a:pt x="769937" y="455084"/>
                    </a:lnTo>
                    <a:lnTo>
                      <a:pt x="767292" y="455084"/>
                    </a:lnTo>
                    <a:close/>
                    <a:moveTo>
                      <a:pt x="560917" y="452438"/>
                    </a:moveTo>
                    <a:lnTo>
                      <a:pt x="568854" y="455084"/>
                    </a:lnTo>
                    <a:lnTo>
                      <a:pt x="571500" y="460375"/>
                    </a:lnTo>
                    <a:lnTo>
                      <a:pt x="576792" y="463021"/>
                    </a:lnTo>
                    <a:lnTo>
                      <a:pt x="574146" y="465667"/>
                    </a:lnTo>
                    <a:lnTo>
                      <a:pt x="571500" y="465667"/>
                    </a:lnTo>
                    <a:lnTo>
                      <a:pt x="571500" y="468313"/>
                    </a:lnTo>
                    <a:lnTo>
                      <a:pt x="568854" y="470959"/>
                    </a:lnTo>
                    <a:lnTo>
                      <a:pt x="566208" y="468313"/>
                    </a:lnTo>
                    <a:lnTo>
                      <a:pt x="566208" y="470959"/>
                    </a:lnTo>
                    <a:lnTo>
                      <a:pt x="563562" y="473605"/>
                    </a:lnTo>
                    <a:lnTo>
                      <a:pt x="560917" y="476250"/>
                    </a:lnTo>
                    <a:lnTo>
                      <a:pt x="560917" y="478896"/>
                    </a:lnTo>
                    <a:lnTo>
                      <a:pt x="558271" y="478896"/>
                    </a:lnTo>
                    <a:lnTo>
                      <a:pt x="555625" y="478896"/>
                    </a:lnTo>
                    <a:lnTo>
                      <a:pt x="555625" y="476250"/>
                    </a:lnTo>
                    <a:lnTo>
                      <a:pt x="555625" y="473605"/>
                    </a:lnTo>
                    <a:lnTo>
                      <a:pt x="555625" y="470959"/>
                    </a:lnTo>
                    <a:lnTo>
                      <a:pt x="552979" y="468313"/>
                    </a:lnTo>
                    <a:lnTo>
                      <a:pt x="545041" y="465667"/>
                    </a:lnTo>
                    <a:lnTo>
                      <a:pt x="542396" y="463021"/>
                    </a:lnTo>
                    <a:lnTo>
                      <a:pt x="539750" y="460375"/>
                    </a:lnTo>
                    <a:lnTo>
                      <a:pt x="542396" y="457729"/>
                    </a:lnTo>
                    <a:lnTo>
                      <a:pt x="547687" y="457729"/>
                    </a:lnTo>
                    <a:lnTo>
                      <a:pt x="552979" y="455084"/>
                    </a:lnTo>
                    <a:lnTo>
                      <a:pt x="558271" y="455084"/>
                    </a:lnTo>
                    <a:close/>
                    <a:moveTo>
                      <a:pt x="867834" y="439209"/>
                    </a:moveTo>
                    <a:lnTo>
                      <a:pt x="873126" y="439209"/>
                    </a:lnTo>
                    <a:lnTo>
                      <a:pt x="878417" y="444500"/>
                    </a:lnTo>
                    <a:lnTo>
                      <a:pt x="881063" y="444500"/>
                    </a:lnTo>
                    <a:lnTo>
                      <a:pt x="881063" y="447146"/>
                    </a:lnTo>
                    <a:lnTo>
                      <a:pt x="878417" y="449792"/>
                    </a:lnTo>
                    <a:lnTo>
                      <a:pt x="870480" y="449792"/>
                    </a:lnTo>
                    <a:lnTo>
                      <a:pt x="865188" y="452438"/>
                    </a:lnTo>
                    <a:lnTo>
                      <a:pt x="862542" y="452438"/>
                    </a:lnTo>
                    <a:lnTo>
                      <a:pt x="854605" y="452438"/>
                    </a:lnTo>
                    <a:lnTo>
                      <a:pt x="846667" y="452438"/>
                    </a:lnTo>
                    <a:lnTo>
                      <a:pt x="851959" y="444500"/>
                    </a:lnTo>
                    <a:lnTo>
                      <a:pt x="854605" y="441855"/>
                    </a:lnTo>
                    <a:lnTo>
                      <a:pt x="857251" y="441855"/>
                    </a:lnTo>
                    <a:lnTo>
                      <a:pt x="862542" y="441855"/>
                    </a:lnTo>
                    <a:lnTo>
                      <a:pt x="865188" y="441855"/>
                    </a:lnTo>
                    <a:close/>
                    <a:moveTo>
                      <a:pt x="1185333" y="436563"/>
                    </a:moveTo>
                    <a:lnTo>
                      <a:pt x="1190625" y="436563"/>
                    </a:lnTo>
                    <a:lnTo>
                      <a:pt x="1195916" y="436563"/>
                    </a:lnTo>
                    <a:lnTo>
                      <a:pt x="1198562" y="439209"/>
                    </a:lnTo>
                    <a:lnTo>
                      <a:pt x="1195916" y="444501"/>
                    </a:lnTo>
                    <a:lnTo>
                      <a:pt x="1193271" y="447147"/>
                    </a:lnTo>
                    <a:lnTo>
                      <a:pt x="1195916" y="449792"/>
                    </a:lnTo>
                    <a:lnTo>
                      <a:pt x="1195916" y="463022"/>
                    </a:lnTo>
                    <a:lnTo>
                      <a:pt x="1193271" y="468313"/>
                    </a:lnTo>
                    <a:lnTo>
                      <a:pt x="1190625" y="470959"/>
                    </a:lnTo>
                    <a:lnTo>
                      <a:pt x="1187979" y="470959"/>
                    </a:lnTo>
                    <a:lnTo>
                      <a:pt x="1182687" y="470959"/>
                    </a:lnTo>
                    <a:lnTo>
                      <a:pt x="1174750" y="473605"/>
                    </a:lnTo>
                    <a:lnTo>
                      <a:pt x="1172104" y="470959"/>
                    </a:lnTo>
                    <a:lnTo>
                      <a:pt x="1172104" y="468313"/>
                    </a:lnTo>
                    <a:lnTo>
                      <a:pt x="1180042" y="444501"/>
                    </a:lnTo>
                    <a:close/>
                    <a:moveTo>
                      <a:pt x="529166" y="412750"/>
                    </a:moveTo>
                    <a:lnTo>
                      <a:pt x="534458" y="415396"/>
                    </a:lnTo>
                    <a:lnTo>
                      <a:pt x="531812" y="418042"/>
                    </a:lnTo>
                    <a:lnTo>
                      <a:pt x="529166" y="418042"/>
                    </a:lnTo>
                    <a:lnTo>
                      <a:pt x="526520" y="420687"/>
                    </a:lnTo>
                    <a:lnTo>
                      <a:pt x="526520" y="423333"/>
                    </a:lnTo>
                    <a:lnTo>
                      <a:pt x="523875" y="423333"/>
                    </a:lnTo>
                    <a:lnTo>
                      <a:pt x="518583" y="423333"/>
                    </a:lnTo>
                    <a:lnTo>
                      <a:pt x="510645" y="423333"/>
                    </a:lnTo>
                    <a:lnTo>
                      <a:pt x="508000" y="425979"/>
                    </a:lnTo>
                    <a:lnTo>
                      <a:pt x="505354" y="428625"/>
                    </a:lnTo>
                    <a:lnTo>
                      <a:pt x="500062" y="425979"/>
                    </a:lnTo>
                    <a:lnTo>
                      <a:pt x="494771" y="428625"/>
                    </a:lnTo>
                    <a:lnTo>
                      <a:pt x="492125" y="428625"/>
                    </a:lnTo>
                    <a:lnTo>
                      <a:pt x="492125" y="425979"/>
                    </a:lnTo>
                    <a:lnTo>
                      <a:pt x="494771" y="423333"/>
                    </a:lnTo>
                    <a:lnTo>
                      <a:pt x="492125" y="420687"/>
                    </a:lnTo>
                    <a:lnTo>
                      <a:pt x="494771" y="418042"/>
                    </a:lnTo>
                    <a:lnTo>
                      <a:pt x="502708" y="415396"/>
                    </a:lnTo>
                    <a:lnTo>
                      <a:pt x="513291" y="415396"/>
                    </a:lnTo>
                    <a:lnTo>
                      <a:pt x="521229" y="415396"/>
                    </a:lnTo>
                    <a:close/>
                    <a:moveTo>
                      <a:pt x="312208" y="383646"/>
                    </a:moveTo>
                    <a:lnTo>
                      <a:pt x="314854" y="386292"/>
                    </a:lnTo>
                    <a:lnTo>
                      <a:pt x="317500" y="386292"/>
                    </a:lnTo>
                    <a:lnTo>
                      <a:pt x="325438" y="383646"/>
                    </a:lnTo>
                    <a:lnTo>
                      <a:pt x="328083" y="386292"/>
                    </a:lnTo>
                    <a:lnTo>
                      <a:pt x="333375" y="388938"/>
                    </a:lnTo>
                    <a:lnTo>
                      <a:pt x="336021" y="388938"/>
                    </a:lnTo>
                    <a:lnTo>
                      <a:pt x="338667" y="386292"/>
                    </a:lnTo>
                    <a:lnTo>
                      <a:pt x="341313" y="386292"/>
                    </a:lnTo>
                    <a:lnTo>
                      <a:pt x="346604" y="386292"/>
                    </a:lnTo>
                    <a:lnTo>
                      <a:pt x="351896" y="388938"/>
                    </a:lnTo>
                    <a:lnTo>
                      <a:pt x="354542" y="388938"/>
                    </a:lnTo>
                    <a:lnTo>
                      <a:pt x="357188" y="391583"/>
                    </a:lnTo>
                    <a:lnTo>
                      <a:pt x="359833" y="391583"/>
                    </a:lnTo>
                    <a:lnTo>
                      <a:pt x="362479" y="391583"/>
                    </a:lnTo>
                    <a:lnTo>
                      <a:pt x="362479" y="394229"/>
                    </a:lnTo>
                    <a:lnTo>
                      <a:pt x="365125" y="394229"/>
                    </a:lnTo>
                    <a:lnTo>
                      <a:pt x="367771" y="394229"/>
                    </a:lnTo>
                    <a:lnTo>
                      <a:pt x="373063" y="391583"/>
                    </a:lnTo>
                    <a:lnTo>
                      <a:pt x="378354" y="394229"/>
                    </a:lnTo>
                    <a:lnTo>
                      <a:pt x="381000" y="399521"/>
                    </a:lnTo>
                    <a:lnTo>
                      <a:pt x="378354" y="402167"/>
                    </a:lnTo>
                    <a:lnTo>
                      <a:pt x="375708" y="404813"/>
                    </a:lnTo>
                    <a:lnTo>
                      <a:pt x="378354" y="404813"/>
                    </a:lnTo>
                    <a:lnTo>
                      <a:pt x="381000" y="407458"/>
                    </a:lnTo>
                    <a:lnTo>
                      <a:pt x="388938" y="407458"/>
                    </a:lnTo>
                    <a:lnTo>
                      <a:pt x="407458" y="407458"/>
                    </a:lnTo>
                    <a:lnTo>
                      <a:pt x="412750" y="410104"/>
                    </a:lnTo>
                    <a:lnTo>
                      <a:pt x="418042" y="407458"/>
                    </a:lnTo>
                    <a:lnTo>
                      <a:pt x="420688" y="407458"/>
                    </a:lnTo>
                    <a:lnTo>
                      <a:pt x="425979" y="410104"/>
                    </a:lnTo>
                    <a:lnTo>
                      <a:pt x="428625" y="407458"/>
                    </a:lnTo>
                    <a:lnTo>
                      <a:pt x="428625" y="404813"/>
                    </a:lnTo>
                    <a:lnTo>
                      <a:pt x="431271" y="396875"/>
                    </a:lnTo>
                    <a:lnTo>
                      <a:pt x="436563" y="394229"/>
                    </a:lnTo>
                    <a:lnTo>
                      <a:pt x="441854" y="394229"/>
                    </a:lnTo>
                    <a:lnTo>
                      <a:pt x="444500" y="399521"/>
                    </a:lnTo>
                    <a:lnTo>
                      <a:pt x="447146" y="404813"/>
                    </a:lnTo>
                    <a:lnTo>
                      <a:pt x="449792" y="407458"/>
                    </a:lnTo>
                    <a:lnTo>
                      <a:pt x="455083" y="407458"/>
                    </a:lnTo>
                    <a:lnTo>
                      <a:pt x="457729" y="404813"/>
                    </a:lnTo>
                    <a:lnTo>
                      <a:pt x="463021" y="407458"/>
                    </a:lnTo>
                    <a:lnTo>
                      <a:pt x="468313" y="410104"/>
                    </a:lnTo>
                    <a:lnTo>
                      <a:pt x="473604" y="415396"/>
                    </a:lnTo>
                    <a:lnTo>
                      <a:pt x="478896" y="418042"/>
                    </a:lnTo>
                    <a:lnTo>
                      <a:pt x="489479" y="420688"/>
                    </a:lnTo>
                    <a:lnTo>
                      <a:pt x="489479" y="423333"/>
                    </a:lnTo>
                    <a:lnTo>
                      <a:pt x="489479" y="428625"/>
                    </a:lnTo>
                    <a:lnTo>
                      <a:pt x="489479" y="431271"/>
                    </a:lnTo>
                    <a:lnTo>
                      <a:pt x="492125" y="431271"/>
                    </a:lnTo>
                    <a:lnTo>
                      <a:pt x="492125" y="436563"/>
                    </a:lnTo>
                    <a:lnTo>
                      <a:pt x="494771" y="439208"/>
                    </a:lnTo>
                    <a:lnTo>
                      <a:pt x="500063" y="441854"/>
                    </a:lnTo>
                    <a:lnTo>
                      <a:pt x="510646" y="444500"/>
                    </a:lnTo>
                    <a:lnTo>
                      <a:pt x="515938" y="441854"/>
                    </a:lnTo>
                    <a:lnTo>
                      <a:pt x="523875" y="441854"/>
                    </a:lnTo>
                    <a:lnTo>
                      <a:pt x="526521" y="441854"/>
                    </a:lnTo>
                    <a:lnTo>
                      <a:pt x="539750" y="447146"/>
                    </a:lnTo>
                    <a:lnTo>
                      <a:pt x="542396" y="449792"/>
                    </a:lnTo>
                    <a:lnTo>
                      <a:pt x="537104" y="457729"/>
                    </a:lnTo>
                    <a:lnTo>
                      <a:pt x="534458" y="463021"/>
                    </a:lnTo>
                    <a:lnTo>
                      <a:pt x="534458" y="465667"/>
                    </a:lnTo>
                    <a:lnTo>
                      <a:pt x="539750" y="470959"/>
                    </a:lnTo>
                    <a:lnTo>
                      <a:pt x="542396" y="476250"/>
                    </a:lnTo>
                    <a:lnTo>
                      <a:pt x="545042" y="478896"/>
                    </a:lnTo>
                    <a:lnTo>
                      <a:pt x="539750" y="478896"/>
                    </a:lnTo>
                    <a:lnTo>
                      <a:pt x="537104" y="478896"/>
                    </a:lnTo>
                    <a:lnTo>
                      <a:pt x="529167" y="476250"/>
                    </a:lnTo>
                    <a:lnTo>
                      <a:pt x="521229" y="470959"/>
                    </a:lnTo>
                    <a:lnTo>
                      <a:pt x="515938" y="470959"/>
                    </a:lnTo>
                    <a:lnTo>
                      <a:pt x="510646" y="470959"/>
                    </a:lnTo>
                    <a:lnTo>
                      <a:pt x="489479" y="470959"/>
                    </a:lnTo>
                    <a:lnTo>
                      <a:pt x="478896" y="470959"/>
                    </a:lnTo>
                    <a:lnTo>
                      <a:pt x="473604" y="468313"/>
                    </a:lnTo>
                    <a:lnTo>
                      <a:pt x="463021" y="468313"/>
                    </a:lnTo>
                    <a:lnTo>
                      <a:pt x="452438" y="465667"/>
                    </a:lnTo>
                    <a:lnTo>
                      <a:pt x="444500" y="463021"/>
                    </a:lnTo>
                    <a:lnTo>
                      <a:pt x="439208" y="457729"/>
                    </a:lnTo>
                    <a:lnTo>
                      <a:pt x="428625" y="455083"/>
                    </a:lnTo>
                    <a:lnTo>
                      <a:pt x="410104" y="455083"/>
                    </a:lnTo>
                    <a:lnTo>
                      <a:pt x="399521" y="449792"/>
                    </a:lnTo>
                    <a:lnTo>
                      <a:pt x="388938" y="447146"/>
                    </a:lnTo>
                    <a:lnTo>
                      <a:pt x="381000" y="444500"/>
                    </a:lnTo>
                    <a:lnTo>
                      <a:pt x="375708" y="447146"/>
                    </a:lnTo>
                    <a:lnTo>
                      <a:pt x="370417" y="447146"/>
                    </a:lnTo>
                    <a:lnTo>
                      <a:pt x="365125" y="444500"/>
                    </a:lnTo>
                    <a:lnTo>
                      <a:pt x="359833" y="441854"/>
                    </a:lnTo>
                    <a:lnTo>
                      <a:pt x="354542" y="441854"/>
                    </a:lnTo>
                    <a:lnTo>
                      <a:pt x="351896" y="441854"/>
                    </a:lnTo>
                    <a:lnTo>
                      <a:pt x="346604" y="439208"/>
                    </a:lnTo>
                    <a:lnTo>
                      <a:pt x="328083" y="433917"/>
                    </a:lnTo>
                    <a:lnTo>
                      <a:pt x="317500" y="433917"/>
                    </a:lnTo>
                    <a:lnTo>
                      <a:pt x="314854" y="431271"/>
                    </a:lnTo>
                    <a:lnTo>
                      <a:pt x="314854" y="428625"/>
                    </a:lnTo>
                    <a:lnTo>
                      <a:pt x="320146" y="425979"/>
                    </a:lnTo>
                    <a:lnTo>
                      <a:pt x="328083" y="420688"/>
                    </a:lnTo>
                    <a:lnTo>
                      <a:pt x="330729" y="420688"/>
                    </a:lnTo>
                    <a:lnTo>
                      <a:pt x="330729" y="418042"/>
                    </a:lnTo>
                    <a:lnTo>
                      <a:pt x="325438" y="418042"/>
                    </a:lnTo>
                    <a:lnTo>
                      <a:pt x="322792" y="418042"/>
                    </a:lnTo>
                    <a:lnTo>
                      <a:pt x="320146" y="418042"/>
                    </a:lnTo>
                    <a:lnTo>
                      <a:pt x="317500" y="418042"/>
                    </a:lnTo>
                    <a:lnTo>
                      <a:pt x="312208" y="415396"/>
                    </a:lnTo>
                    <a:lnTo>
                      <a:pt x="306917" y="415396"/>
                    </a:lnTo>
                    <a:lnTo>
                      <a:pt x="296333" y="412750"/>
                    </a:lnTo>
                    <a:lnTo>
                      <a:pt x="291042" y="412750"/>
                    </a:lnTo>
                    <a:lnTo>
                      <a:pt x="293688" y="407458"/>
                    </a:lnTo>
                    <a:lnTo>
                      <a:pt x="296333" y="407458"/>
                    </a:lnTo>
                    <a:lnTo>
                      <a:pt x="301625" y="410104"/>
                    </a:lnTo>
                    <a:lnTo>
                      <a:pt x="304271" y="407458"/>
                    </a:lnTo>
                    <a:lnTo>
                      <a:pt x="304271" y="402167"/>
                    </a:lnTo>
                    <a:lnTo>
                      <a:pt x="306917" y="402167"/>
                    </a:lnTo>
                    <a:lnTo>
                      <a:pt x="306917" y="396875"/>
                    </a:lnTo>
                    <a:lnTo>
                      <a:pt x="304271" y="391583"/>
                    </a:lnTo>
                    <a:lnTo>
                      <a:pt x="306917" y="386292"/>
                    </a:lnTo>
                    <a:close/>
                    <a:moveTo>
                      <a:pt x="756708" y="362480"/>
                    </a:moveTo>
                    <a:lnTo>
                      <a:pt x="759353" y="362480"/>
                    </a:lnTo>
                    <a:lnTo>
                      <a:pt x="764645" y="365126"/>
                    </a:lnTo>
                    <a:lnTo>
                      <a:pt x="767291" y="367772"/>
                    </a:lnTo>
                    <a:lnTo>
                      <a:pt x="767291" y="373063"/>
                    </a:lnTo>
                    <a:lnTo>
                      <a:pt x="767291" y="375709"/>
                    </a:lnTo>
                    <a:lnTo>
                      <a:pt x="764645" y="378355"/>
                    </a:lnTo>
                    <a:lnTo>
                      <a:pt x="759353" y="375709"/>
                    </a:lnTo>
                    <a:lnTo>
                      <a:pt x="756708" y="370417"/>
                    </a:lnTo>
                    <a:lnTo>
                      <a:pt x="754062" y="365126"/>
                    </a:lnTo>
                    <a:close/>
                    <a:moveTo>
                      <a:pt x="777875" y="341313"/>
                    </a:moveTo>
                    <a:lnTo>
                      <a:pt x="777875" y="346605"/>
                    </a:lnTo>
                    <a:lnTo>
                      <a:pt x="777875" y="349250"/>
                    </a:lnTo>
                    <a:lnTo>
                      <a:pt x="777875" y="351896"/>
                    </a:lnTo>
                    <a:lnTo>
                      <a:pt x="780521" y="354542"/>
                    </a:lnTo>
                    <a:lnTo>
                      <a:pt x="780521" y="357188"/>
                    </a:lnTo>
                    <a:lnTo>
                      <a:pt x="780521" y="359834"/>
                    </a:lnTo>
                    <a:lnTo>
                      <a:pt x="775229" y="362480"/>
                    </a:lnTo>
                    <a:lnTo>
                      <a:pt x="769938" y="362480"/>
                    </a:lnTo>
                    <a:lnTo>
                      <a:pt x="767292" y="359834"/>
                    </a:lnTo>
                    <a:lnTo>
                      <a:pt x="767292" y="357188"/>
                    </a:lnTo>
                    <a:lnTo>
                      <a:pt x="767292" y="354542"/>
                    </a:lnTo>
                    <a:lnTo>
                      <a:pt x="769938" y="351896"/>
                    </a:lnTo>
                    <a:lnTo>
                      <a:pt x="767292" y="349250"/>
                    </a:lnTo>
                    <a:lnTo>
                      <a:pt x="767292" y="346605"/>
                    </a:lnTo>
                    <a:lnTo>
                      <a:pt x="769938" y="343959"/>
                    </a:lnTo>
                    <a:close/>
                    <a:moveTo>
                      <a:pt x="785813" y="330730"/>
                    </a:moveTo>
                    <a:lnTo>
                      <a:pt x="791105" y="336022"/>
                    </a:lnTo>
                    <a:lnTo>
                      <a:pt x="793751" y="336022"/>
                    </a:lnTo>
                    <a:lnTo>
                      <a:pt x="796397" y="338667"/>
                    </a:lnTo>
                    <a:lnTo>
                      <a:pt x="793751" y="338667"/>
                    </a:lnTo>
                    <a:lnTo>
                      <a:pt x="791105" y="341313"/>
                    </a:lnTo>
                    <a:lnTo>
                      <a:pt x="793751" y="346605"/>
                    </a:lnTo>
                    <a:lnTo>
                      <a:pt x="796397" y="351897"/>
                    </a:lnTo>
                    <a:lnTo>
                      <a:pt x="799042" y="349251"/>
                    </a:lnTo>
                    <a:lnTo>
                      <a:pt x="801688" y="349251"/>
                    </a:lnTo>
                    <a:lnTo>
                      <a:pt x="804334" y="351897"/>
                    </a:lnTo>
                    <a:lnTo>
                      <a:pt x="801688" y="354542"/>
                    </a:lnTo>
                    <a:lnTo>
                      <a:pt x="799042" y="354542"/>
                    </a:lnTo>
                    <a:lnTo>
                      <a:pt x="796397" y="357188"/>
                    </a:lnTo>
                    <a:lnTo>
                      <a:pt x="793751" y="359834"/>
                    </a:lnTo>
                    <a:lnTo>
                      <a:pt x="793751" y="365126"/>
                    </a:lnTo>
                    <a:lnTo>
                      <a:pt x="791105" y="365126"/>
                    </a:lnTo>
                    <a:lnTo>
                      <a:pt x="785813" y="365126"/>
                    </a:lnTo>
                    <a:lnTo>
                      <a:pt x="783167" y="362480"/>
                    </a:lnTo>
                    <a:lnTo>
                      <a:pt x="783167" y="354542"/>
                    </a:lnTo>
                    <a:lnTo>
                      <a:pt x="783167" y="343959"/>
                    </a:lnTo>
                    <a:lnTo>
                      <a:pt x="780521" y="336022"/>
                    </a:lnTo>
                    <a:lnTo>
                      <a:pt x="783167" y="333376"/>
                    </a:lnTo>
                    <a:close/>
                    <a:moveTo>
                      <a:pt x="865188" y="296334"/>
                    </a:moveTo>
                    <a:lnTo>
                      <a:pt x="870480" y="296334"/>
                    </a:lnTo>
                    <a:lnTo>
                      <a:pt x="878417" y="296334"/>
                    </a:lnTo>
                    <a:lnTo>
                      <a:pt x="889001" y="298980"/>
                    </a:lnTo>
                    <a:lnTo>
                      <a:pt x="894292" y="304271"/>
                    </a:lnTo>
                    <a:lnTo>
                      <a:pt x="894292" y="306917"/>
                    </a:lnTo>
                    <a:lnTo>
                      <a:pt x="894292" y="309563"/>
                    </a:lnTo>
                    <a:lnTo>
                      <a:pt x="891647" y="314854"/>
                    </a:lnTo>
                    <a:lnTo>
                      <a:pt x="894292" y="314854"/>
                    </a:lnTo>
                    <a:lnTo>
                      <a:pt x="896938" y="317500"/>
                    </a:lnTo>
                    <a:lnTo>
                      <a:pt x="896938" y="320146"/>
                    </a:lnTo>
                    <a:lnTo>
                      <a:pt x="883709" y="322792"/>
                    </a:lnTo>
                    <a:lnTo>
                      <a:pt x="873126" y="320146"/>
                    </a:lnTo>
                    <a:lnTo>
                      <a:pt x="867834" y="317500"/>
                    </a:lnTo>
                    <a:lnTo>
                      <a:pt x="859896" y="306917"/>
                    </a:lnTo>
                    <a:lnTo>
                      <a:pt x="859896" y="304271"/>
                    </a:lnTo>
                    <a:lnTo>
                      <a:pt x="859896" y="298980"/>
                    </a:lnTo>
                    <a:lnTo>
                      <a:pt x="862542" y="298980"/>
                    </a:lnTo>
                    <a:close/>
                    <a:moveTo>
                      <a:pt x="933979" y="285750"/>
                    </a:moveTo>
                    <a:lnTo>
                      <a:pt x="941917" y="285750"/>
                    </a:lnTo>
                    <a:lnTo>
                      <a:pt x="949854" y="285750"/>
                    </a:lnTo>
                    <a:lnTo>
                      <a:pt x="955146" y="288396"/>
                    </a:lnTo>
                    <a:lnTo>
                      <a:pt x="957792" y="285750"/>
                    </a:lnTo>
                    <a:lnTo>
                      <a:pt x="960438" y="285750"/>
                    </a:lnTo>
                    <a:lnTo>
                      <a:pt x="960438" y="288396"/>
                    </a:lnTo>
                    <a:lnTo>
                      <a:pt x="963084" y="291042"/>
                    </a:lnTo>
                    <a:lnTo>
                      <a:pt x="968375" y="288396"/>
                    </a:lnTo>
                    <a:lnTo>
                      <a:pt x="973667" y="288396"/>
                    </a:lnTo>
                    <a:lnTo>
                      <a:pt x="984250" y="288396"/>
                    </a:lnTo>
                    <a:lnTo>
                      <a:pt x="989542" y="288396"/>
                    </a:lnTo>
                    <a:lnTo>
                      <a:pt x="992188" y="288396"/>
                    </a:lnTo>
                    <a:lnTo>
                      <a:pt x="994834" y="288396"/>
                    </a:lnTo>
                    <a:lnTo>
                      <a:pt x="994834" y="291042"/>
                    </a:lnTo>
                    <a:lnTo>
                      <a:pt x="997480" y="296333"/>
                    </a:lnTo>
                    <a:lnTo>
                      <a:pt x="1000125" y="296333"/>
                    </a:lnTo>
                    <a:lnTo>
                      <a:pt x="1000125" y="298979"/>
                    </a:lnTo>
                    <a:lnTo>
                      <a:pt x="1000125" y="304271"/>
                    </a:lnTo>
                    <a:lnTo>
                      <a:pt x="1000125" y="306917"/>
                    </a:lnTo>
                    <a:lnTo>
                      <a:pt x="1002771" y="309563"/>
                    </a:lnTo>
                    <a:lnTo>
                      <a:pt x="1002771" y="317500"/>
                    </a:lnTo>
                    <a:lnTo>
                      <a:pt x="1000125" y="320146"/>
                    </a:lnTo>
                    <a:lnTo>
                      <a:pt x="997480" y="322792"/>
                    </a:lnTo>
                    <a:lnTo>
                      <a:pt x="989542" y="317500"/>
                    </a:lnTo>
                    <a:lnTo>
                      <a:pt x="984250" y="314854"/>
                    </a:lnTo>
                    <a:lnTo>
                      <a:pt x="978959" y="312208"/>
                    </a:lnTo>
                    <a:lnTo>
                      <a:pt x="976313" y="304271"/>
                    </a:lnTo>
                    <a:lnTo>
                      <a:pt x="968375" y="304271"/>
                    </a:lnTo>
                    <a:lnTo>
                      <a:pt x="965729" y="304271"/>
                    </a:lnTo>
                    <a:lnTo>
                      <a:pt x="965729" y="306917"/>
                    </a:lnTo>
                    <a:lnTo>
                      <a:pt x="960438" y="306917"/>
                    </a:lnTo>
                    <a:lnTo>
                      <a:pt x="952500" y="306917"/>
                    </a:lnTo>
                    <a:lnTo>
                      <a:pt x="949854" y="309563"/>
                    </a:lnTo>
                    <a:lnTo>
                      <a:pt x="944563" y="309563"/>
                    </a:lnTo>
                    <a:lnTo>
                      <a:pt x="941917" y="306917"/>
                    </a:lnTo>
                    <a:lnTo>
                      <a:pt x="939271" y="304271"/>
                    </a:lnTo>
                    <a:lnTo>
                      <a:pt x="936625" y="306917"/>
                    </a:lnTo>
                    <a:lnTo>
                      <a:pt x="933979" y="309563"/>
                    </a:lnTo>
                    <a:lnTo>
                      <a:pt x="931333" y="312208"/>
                    </a:lnTo>
                    <a:lnTo>
                      <a:pt x="926042" y="309563"/>
                    </a:lnTo>
                    <a:lnTo>
                      <a:pt x="926042" y="306917"/>
                    </a:lnTo>
                    <a:lnTo>
                      <a:pt x="923396" y="306917"/>
                    </a:lnTo>
                    <a:lnTo>
                      <a:pt x="918104" y="309563"/>
                    </a:lnTo>
                    <a:lnTo>
                      <a:pt x="915458" y="314854"/>
                    </a:lnTo>
                    <a:lnTo>
                      <a:pt x="915458" y="306917"/>
                    </a:lnTo>
                    <a:lnTo>
                      <a:pt x="918104" y="304271"/>
                    </a:lnTo>
                    <a:lnTo>
                      <a:pt x="923396" y="301625"/>
                    </a:lnTo>
                    <a:lnTo>
                      <a:pt x="923396" y="293687"/>
                    </a:lnTo>
                    <a:lnTo>
                      <a:pt x="923396" y="291042"/>
                    </a:lnTo>
                    <a:lnTo>
                      <a:pt x="926042" y="288396"/>
                    </a:lnTo>
                    <a:close/>
                    <a:moveTo>
                      <a:pt x="973667" y="251355"/>
                    </a:moveTo>
                    <a:lnTo>
                      <a:pt x="981604" y="251355"/>
                    </a:lnTo>
                    <a:lnTo>
                      <a:pt x="981604" y="254001"/>
                    </a:lnTo>
                    <a:lnTo>
                      <a:pt x="981604" y="259292"/>
                    </a:lnTo>
                    <a:lnTo>
                      <a:pt x="976313" y="261938"/>
                    </a:lnTo>
                    <a:lnTo>
                      <a:pt x="968375" y="261938"/>
                    </a:lnTo>
                    <a:lnTo>
                      <a:pt x="963083" y="256646"/>
                    </a:lnTo>
                    <a:lnTo>
                      <a:pt x="963083" y="254001"/>
                    </a:lnTo>
                    <a:lnTo>
                      <a:pt x="965729" y="254001"/>
                    </a:lnTo>
                    <a:close/>
                    <a:moveTo>
                      <a:pt x="1037167" y="198438"/>
                    </a:moveTo>
                    <a:lnTo>
                      <a:pt x="1047751" y="201084"/>
                    </a:lnTo>
                    <a:lnTo>
                      <a:pt x="1058334" y="206375"/>
                    </a:lnTo>
                    <a:lnTo>
                      <a:pt x="1060980" y="209021"/>
                    </a:lnTo>
                    <a:lnTo>
                      <a:pt x="1063625" y="211667"/>
                    </a:lnTo>
                    <a:lnTo>
                      <a:pt x="1066271" y="214313"/>
                    </a:lnTo>
                    <a:lnTo>
                      <a:pt x="1074209" y="214313"/>
                    </a:lnTo>
                    <a:lnTo>
                      <a:pt x="1076855" y="214313"/>
                    </a:lnTo>
                    <a:lnTo>
                      <a:pt x="1079500" y="211667"/>
                    </a:lnTo>
                    <a:lnTo>
                      <a:pt x="1087438" y="216959"/>
                    </a:lnTo>
                    <a:lnTo>
                      <a:pt x="1084792" y="216959"/>
                    </a:lnTo>
                    <a:lnTo>
                      <a:pt x="1084792" y="219605"/>
                    </a:lnTo>
                    <a:lnTo>
                      <a:pt x="1087438" y="224896"/>
                    </a:lnTo>
                    <a:lnTo>
                      <a:pt x="1090084" y="230188"/>
                    </a:lnTo>
                    <a:lnTo>
                      <a:pt x="1090084" y="232834"/>
                    </a:lnTo>
                    <a:lnTo>
                      <a:pt x="1087438" y="238125"/>
                    </a:lnTo>
                    <a:lnTo>
                      <a:pt x="1084792" y="246063"/>
                    </a:lnTo>
                    <a:lnTo>
                      <a:pt x="1084792" y="254000"/>
                    </a:lnTo>
                    <a:lnTo>
                      <a:pt x="1090084" y="275167"/>
                    </a:lnTo>
                    <a:lnTo>
                      <a:pt x="1095375" y="272521"/>
                    </a:lnTo>
                    <a:lnTo>
                      <a:pt x="1095375" y="277813"/>
                    </a:lnTo>
                    <a:lnTo>
                      <a:pt x="1095375" y="283105"/>
                    </a:lnTo>
                    <a:lnTo>
                      <a:pt x="1098021" y="283105"/>
                    </a:lnTo>
                    <a:lnTo>
                      <a:pt x="1098021" y="280459"/>
                    </a:lnTo>
                    <a:lnTo>
                      <a:pt x="1100667" y="283105"/>
                    </a:lnTo>
                    <a:lnTo>
                      <a:pt x="1100667" y="285751"/>
                    </a:lnTo>
                    <a:lnTo>
                      <a:pt x="1103313" y="293688"/>
                    </a:lnTo>
                    <a:lnTo>
                      <a:pt x="1108605" y="293688"/>
                    </a:lnTo>
                    <a:lnTo>
                      <a:pt x="1113896" y="296334"/>
                    </a:lnTo>
                    <a:lnTo>
                      <a:pt x="1121834" y="293688"/>
                    </a:lnTo>
                    <a:lnTo>
                      <a:pt x="1121834" y="291042"/>
                    </a:lnTo>
                    <a:lnTo>
                      <a:pt x="1121834" y="288396"/>
                    </a:lnTo>
                    <a:lnTo>
                      <a:pt x="1124480" y="283105"/>
                    </a:lnTo>
                    <a:lnTo>
                      <a:pt x="1129771" y="280459"/>
                    </a:lnTo>
                    <a:lnTo>
                      <a:pt x="1129771" y="277813"/>
                    </a:lnTo>
                    <a:lnTo>
                      <a:pt x="1132417" y="272521"/>
                    </a:lnTo>
                    <a:lnTo>
                      <a:pt x="1135063" y="269875"/>
                    </a:lnTo>
                    <a:lnTo>
                      <a:pt x="1137709" y="267230"/>
                    </a:lnTo>
                    <a:lnTo>
                      <a:pt x="1137709" y="264584"/>
                    </a:lnTo>
                    <a:lnTo>
                      <a:pt x="1137709" y="261938"/>
                    </a:lnTo>
                    <a:lnTo>
                      <a:pt x="1140355" y="256646"/>
                    </a:lnTo>
                    <a:lnTo>
                      <a:pt x="1145646" y="254000"/>
                    </a:lnTo>
                    <a:lnTo>
                      <a:pt x="1148292" y="254000"/>
                    </a:lnTo>
                    <a:lnTo>
                      <a:pt x="1150938" y="254000"/>
                    </a:lnTo>
                    <a:lnTo>
                      <a:pt x="1150938" y="256646"/>
                    </a:lnTo>
                    <a:lnTo>
                      <a:pt x="1153584" y="254000"/>
                    </a:lnTo>
                    <a:lnTo>
                      <a:pt x="1156230" y="251355"/>
                    </a:lnTo>
                    <a:lnTo>
                      <a:pt x="1156230" y="246063"/>
                    </a:lnTo>
                    <a:lnTo>
                      <a:pt x="1158875" y="243417"/>
                    </a:lnTo>
                    <a:lnTo>
                      <a:pt x="1172105" y="232834"/>
                    </a:lnTo>
                    <a:lnTo>
                      <a:pt x="1182688" y="230188"/>
                    </a:lnTo>
                    <a:lnTo>
                      <a:pt x="1190625" y="232834"/>
                    </a:lnTo>
                    <a:lnTo>
                      <a:pt x="1219729" y="248709"/>
                    </a:lnTo>
                    <a:lnTo>
                      <a:pt x="1235604" y="254000"/>
                    </a:lnTo>
                    <a:lnTo>
                      <a:pt x="1251479" y="261938"/>
                    </a:lnTo>
                    <a:lnTo>
                      <a:pt x="1259417" y="264584"/>
                    </a:lnTo>
                    <a:lnTo>
                      <a:pt x="1262063" y="264584"/>
                    </a:lnTo>
                    <a:lnTo>
                      <a:pt x="1264709" y="264584"/>
                    </a:lnTo>
                    <a:lnTo>
                      <a:pt x="1272646" y="267230"/>
                    </a:lnTo>
                    <a:lnTo>
                      <a:pt x="1277938" y="269875"/>
                    </a:lnTo>
                    <a:lnTo>
                      <a:pt x="1280584" y="272521"/>
                    </a:lnTo>
                    <a:lnTo>
                      <a:pt x="1285875" y="275167"/>
                    </a:lnTo>
                    <a:lnTo>
                      <a:pt x="1280584" y="343959"/>
                    </a:lnTo>
                    <a:lnTo>
                      <a:pt x="1275292" y="404813"/>
                    </a:lnTo>
                    <a:lnTo>
                      <a:pt x="1264709" y="492126"/>
                    </a:lnTo>
                    <a:lnTo>
                      <a:pt x="1262063" y="492126"/>
                    </a:lnTo>
                    <a:lnTo>
                      <a:pt x="1259417" y="489480"/>
                    </a:lnTo>
                    <a:lnTo>
                      <a:pt x="1254125" y="481543"/>
                    </a:lnTo>
                    <a:lnTo>
                      <a:pt x="1248834" y="473605"/>
                    </a:lnTo>
                    <a:lnTo>
                      <a:pt x="1246188" y="470959"/>
                    </a:lnTo>
                    <a:lnTo>
                      <a:pt x="1243542" y="468314"/>
                    </a:lnTo>
                    <a:lnTo>
                      <a:pt x="1238250" y="465668"/>
                    </a:lnTo>
                    <a:lnTo>
                      <a:pt x="1238250" y="463022"/>
                    </a:lnTo>
                    <a:lnTo>
                      <a:pt x="1240896" y="460376"/>
                    </a:lnTo>
                    <a:lnTo>
                      <a:pt x="1240896" y="455084"/>
                    </a:lnTo>
                    <a:lnTo>
                      <a:pt x="1235604" y="460376"/>
                    </a:lnTo>
                    <a:lnTo>
                      <a:pt x="1232959" y="463022"/>
                    </a:lnTo>
                    <a:lnTo>
                      <a:pt x="1227667" y="463022"/>
                    </a:lnTo>
                    <a:lnTo>
                      <a:pt x="1219729" y="463022"/>
                    </a:lnTo>
                    <a:lnTo>
                      <a:pt x="1217084" y="463022"/>
                    </a:lnTo>
                    <a:lnTo>
                      <a:pt x="1214438" y="460376"/>
                    </a:lnTo>
                    <a:lnTo>
                      <a:pt x="1209146" y="463022"/>
                    </a:lnTo>
                    <a:lnTo>
                      <a:pt x="1203854" y="463022"/>
                    </a:lnTo>
                    <a:lnTo>
                      <a:pt x="1201209" y="460376"/>
                    </a:lnTo>
                    <a:lnTo>
                      <a:pt x="1201209" y="455084"/>
                    </a:lnTo>
                    <a:lnTo>
                      <a:pt x="1198563" y="449792"/>
                    </a:lnTo>
                    <a:lnTo>
                      <a:pt x="1195917" y="447147"/>
                    </a:lnTo>
                    <a:lnTo>
                      <a:pt x="1198563" y="444501"/>
                    </a:lnTo>
                    <a:lnTo>
                      <a:pt x="1201209" y="439209"/>
                    </a:lnTo>
                    <a:lnTo>
                      <a:pt x="1193271" y="433917"/>
                    </a:lnTo>
                    <a:lnTo>
                      <a:pt x="1190625" y="431272"/>
                    </a:lnTo>
                    <a:lnTo>
                      <a:pt x="1195917" y="428626"/>
                    </a:lnTo>
                    <a:lnTo>
                      <a:pt x="1206500" y="428626"/>
                    </a:lnTo>
                    <a:lnTo>
                      <a:pt x="1195917" y="423334"/>
                    </a:lnTo>
                    <a:lnTo>
                      <a:pt x="1187980" y="418042"/>
                    </a:lnTo>
                    <a:lnTo>
                      <a:pt x="1187980" y="412751"/>
                    </a:lnTo>
                    <a:lnTo>
                      <a:pt x="1190625" y="412751"/>
                    </a:lnTo>
                    <a:lnTo>
                      <a:pt x="1193271" y="410105"/>
                    </a:lnTo>
                    <a:lnTo>
                      <a:pt x="1195917" y="407459"/>
                    </a:lnTo>
                    <a:lnTo>
                      <a:pt x="1201209" y="407459"/>
                    </a:lnTo>
                    <a:lnTo>
                      <a:pt x="1211792" y="410105"/>
                    </a:lnTo>
                    <a:lnTo>
                      <a:pt x="1203854" y="404813"/>
                    </a:lnTo>
                    <a:lnTo>
                      <a:pt x="1193271" y="402167"/>
                    </a:lnTo>
                    <a:lnTo>
                      <a:pt x="1187980" y="396876"/>
                    </a:lnTo>
                    <a:lnTo>
                      <a:pt x="1185334" y="394230"/>
                    </a:lnTo>
                    <a:lnTo>
                      <a:pt x="1187980" y="394230"/>
                    </a:lnTo>
                    <a:lnTo>
                      <a:pt x="1190625" y="391584"/>
                    </a:lnTo>
                    <a:lnTo>
                      <a:pt x="1193271" y="391584"/>
                    </a:lnTo>
                    <a:lnTo>
                      <a:pt x="1193271" y="388938"/>
                    </a:lnTo>
                    <a:lnTo>
                      <a:pt x="1187980" y="383647"/>
                    </a:lnTo>
                    <a:lnTo>
                      <a:pt x="1182688" y="378355"/>
                    </a:lnTo>
                    <a:lnTo>
                      <a:pt x="1182688" y="375709"/>
                    </a:lnTo>
                    <a:lnTo>
                      <a:pt x="1193271" y="373063"/>
                    </a:lnTo>
                    <a:lnTo>
                      <a:pt x="1185334" y="373063"/>
                    </a:lnTo>
                    <a:lnTo>
                      <a:pt x="1182688" y="373063"/>
                    </a:lnTo>
                    <a:lnTo>
                      <a:pt x="1193271" y="367771"/>
                    </a:lnTo>
                    <a:lnTo>
                      <a:pt x="1182688" y="367771"/>
                    </a:lnTo>
                    <a:lnTo>
                      <a:pt x="1177396" y="365126"/>
                    </a:lnTo>
                    <a:lnTo>
                      <a:pt x="1180042" y="362480"/>
                    </a:lnTo>
                    <a:lnTo>
                      <a:pt x="1182688" y="357188"/>
                    </a:lnTo>
                    <a:lnTo>
                      <a:pt x="1177396" y="359834"/>
                    </a:lnTo>
                    <a:lnTo>
                      <a:pt x="1174750" y="357188"/>
                    </a:lnTo>
                    <a:lnTo>
                      <a:pt x="1172105" y="351896"/>
                    </a:lnTo>
                    <a:lnTo>
                      <a:pt x="1169459" y="349251"/>
                    </a:lnTo>
                    <a:lnTo>
                      <a:pt x="1164167" y="349251"/>
                    </a:lnTo>
                    <a:lnTo>
                      <a:pt x="1156230" y="349251"/>
                    </a:lnTo>
                    <a:lnTo>
                      <a:pt x="1145646" y="343959"/>
                    </a:lnTo>
                    <a:lnTo>
                      <a:pt x="1135063" y="338667"/>
                    </a:lnTo>
                    <a:lnTo>
                      <a:pt x="1124480" y="338667"/>
                    </a:lnTo>
                    <a:lnTo>
                      <a:pt x="1119188" y="341313"/>
                    </a:lnTo>
                    <a:lnTo>
                      <a:pt x="1116542" y="338667"/>
                    </a:lnTo>
                    <a:lnTo>
                      <a:pt x="1116542" y="336021"/>
                    </a:lnTo>
                    <a:lnTo>
                      <a:pt x="1111250" y="336021"/>
                    </a:lnTo>
                    <a:lnTo>
                      <a:pt x="1108605" y="333376"/>
                    </a:lnTo>
                    <a:lnTo>
                      <a:pt x="1108605" y="330730"/>
                    </a:lnTo>
                    <a:lnTo>
                      <a:pt x="1105959" y="330730"/>
                    </a:lnTo>
                    <a:lnTo>
                      <a:pt x="1100667" y="328084"/>
                    </a:lnTo>
                    <a:lnTo>
                      <a:pt x="1098021" y="325438"/>
                    </a:lnTo>
                    <a:lnTo>
                      <a:pt x="1095375" y="320146"/>
                    </a:lnTo>
                    <a:lnTo>
                      <a:pt x="1090084" y="317501"/>
                    </a:lnTo>
                    <a:lnTo>
                      <a:pt x="1082146" y="314855"/>
                    </a:lnTo>
                    <a:lnTo>
                      <a:pt x="1082146" y="312209"/>
                    </a:lnTo>
                    <a:lnTo>
                      <a:pt x="1084792" y="312209"/>
                    </a:lnTo>
                    <a:lnTo>
                      <a:pt x="1090084" y="309563"/>
                    </a:lnTo>
                    <a:lnTo>
                      <a:pt x="1084792" y="309563"/>
                    </a:lnTo>
                    <a:lnTo>
                      <a:pt x="1082146" y="312209"/>
                    </a:lnTo>
                    <a:lnTo>
                      <a:pt x="1079500" y="312209"/>
                    </a:lnTo>
                    <a:lnTo>
                      <a:pt x="1076855" y="312209"/>
                    </a:lnTo>
                    <a:lnTo>
                      <a:pt x="1074209" y="309563"/>
                    </a:lnTo>
                    <a:lnTo>
                      <a:pt x="1074209" y="306917"/>
                    </a:lnTo>
                    <a:lnTo>
                      <a:pt x="1074209" y="304271"/>
                    </a:lnTo>
                    <a:lnTo>
                      <a:pt x="1074209" y="301626"/>
                    </a:lnTo>
                    <a:lnTo>
                      <a:pt x="1074209" y="298980"/>
                    </a:lnTo>
                    <a:lnTo>
                      <a:pt x="1074209" y="296334"/>
                    </a:lnTo>
                    <a:lnTo>
                      <a:pt x="1076855" y="296334"/>
                    </a:lnTo>
                    <a:lnTo>
                      <a:pt x="1076855" y="293688"/>
                    </a:lnTo>
                    <a:lnTo>
                      <a:pt x="1071563" y="296334"/>
                    </a:lnTo>
                    <a:lnTo>
                      <a:pt x="1071563" y="301626"/>
                    </a:lnTo>
                    <a:lnTo>
                      <a:pt x="1068917" y="301626"/>
                    </a:lnTo>
                    <a:lnTo>
                      <a:pt x="1068917" y="304271"/>
                    </a:lnTo>
                    <a:lnTo>
                      <a:pt x="1071563" y="306917"/>
                    </a:lnTo>
                    <a:lnTo>
                      <a:pt x="1071563" y="309563"/>
                    </a:lnTo>
                    <a:lnTo>
                      <a:pt x="1066271" y="312209"/>
                    </a:lnTo>
                    <a:lnTo>
                      <a:pt x="1063625" y="314855"/>
                    </a:lnTo>
                    <a:lnTo>
                      <a:pt x="1063625" y="320146"/>
                    </a:lnTo>
                    <a:lnTo>
                      <a:pt x="1063625" y="322792"/>
                    </a:lnTo>
                    <a:lnTo>
                      <a:pt x="1055688" y="325438"/>
                    </a:lnTo>
                    <a:lnTo>
                      <a:pt x="1050396" y="325438"/>
                    </a:lnTo>
                    <a:lnTo>
                      <a:pt x="1047751" y="322792"/>
                    </a:lnTo>
                    <a:lnTo>
                      <a:pt x="1047751" y="314855"/>
                    </a:lnTo>
                    <a:lnTo>
                      <a:pt x="1042459" y="309563"/>
                    </a:lnTo>
                    <a:lnTo>
                      <a:pt x="1042459" y="306917"/>
                    </a:lnTo>
                    <a:lnTo>
                      <a:pt x="1047751" y="304271"/>
                    </a:lnTo>
                    <a:lnTo>
                      <a:pt x="1050396" y="304271"/>
                    </a:lnTo>
                    <a:lnTo>
                      <a:pt x="1050396" y="301626"/>
                    </a:lnTo>
                    <a:lnTo>
                      <a:pt x="1047751" y="301626"/>
                    </a:lnTo>
                    <a:lnTo>
                      <a:pt x="1047751" y="296334"/>
                    </a:lnTo>
                    <a:lnTo>
                      <a:pt x="1047751" y="293688"/>
                    </a:lnTo>
                    <a:lnTo>
                      <a:pt x="1045105" y="293688"/>
                    </a:lnTo>
                    <a:lnTo>
                      <a:pt x="1042459" y="293688"/>
                    </a:lnTo>
                    <a:lnTo>
                      <a:pt x="1039813" y="288396"/>
                    </a:lnTo>
                    <a:lnTo>
                      <a:pt x="1034521" y="285751"/>
                    </a:lnTo>
                    <a:lnTo>
                      <a:pt x="1031876" y="283105"/>
                    </a:lnTo>
                    <a:lnTo>
                      <a:pt x="1029230" y="280459"/>
                    </a:lnTo>
                    <a:lnTo>
                      <a:pt x="1023938" y="277813"/>
                    </a:lnTo>
                    <a:lnTo>
                      <a:pt x="1021292" y="277813"/>
                    </a:lnTo>
                    <a:lnTo>
                      <a:pt x="1018646" y="277813"/>
                    </a:lnTo>
                    <a:lnTo>
                      <a:pt x="1016001" y="275167"/>
                    </a:lnTo>
                    <a:lnTo>
                      <a:pt x="1018646" y="272521"/>
                    </a:lnTo>
                    <a:lnTo>
                      <a:pt x="1026584" y="267230"/>
                    </a:lnTo>
                    <a:lnTo>
                      <a:pt x="1037167" y="267230"/>
                    </a:lnTo>
                    <a:lnTo>
                      <a:pt x="1045105" y="267230"/>
                    </a:lnTo>
                    <a:lnTo>
                      <a:pt x="1047751" y="269875"/>
                    </a:lnTo>
                    <a:lnTo>
                      <a:pt x="1047751" y="267230"/>
                    </a:lnTo>
                    <a:lnTo>
                      <a:pt x="1050396" y="264584"/>
                    </a:lnTo>
                    <a:lnTo>
                      <a:pt x="1053042" y="261938"/>
                    </a:lnTo>
                    <a:lnTo>
                      <a:pt x="1060980" y="261938"/>
                    </a:lnTo>
                    <a:lnTo>
                      <a:pt x="1060980" y="267230"/>
                    </a:lnTo>
                    <a:lnTo>
                      <a:pt x="1066271" y="264584"/>
                    </a:lnTo>
                    <a:lnTo>
                      <a:pt x="1074209" y="264584"/>
                    </a:lnTo>
                    <a:lnTo>
                      <a:pt x="1076855" y="264584"/>
                    </a:lnTo>
                    <a:lnTo>
                      <a:pt x="1076855" y="261938"/>
                    </a:lnTo>
                    <a:lnTo>
                      <a:pt x="1074209" y="259292"/>
                    </a:lnTo>
                    <a:lnTo>
                      <a:pt x="1074209" y="254000"/>
                    </a:lnTo>
                    <a:lnTo>
                      <a:pt x="1074209" y="251355"/>
                    </a:lnTo>
                    <a:lnTo>
                      <a:pt x="1071563" y="254000"/>
                    </a:lnTo>
                    <a:lnTo>
                      <a:pt x="1068917" y="256646"/>
                    </a:lnTo>
                    <a:lnTo>
                      <a:pt x="1060980" y="256646"/>
                    </a:lnTo>
                    <a:lnTo>
                      <a:pt x="1055688" y="254000"/>
                    </a:lnTo>
                    <a:lnTo>
                      <a:pt x="1050396" y="256646"/>
                    </a:lnTo>
                    <a:lnTo>
                      <a:pt x="1047751" y="256646"/>
                    </a:lnTo>
                    <a:lnTo>
                      <a:pt x="1045105" y="256646"/>
                    </a:lnTo>
                    <a:lnTo>
                      <a:pt x="1039813" y="256646"/>
                    </a:lnTo>
                    <a:lnTo>
                      <a:pt x="1037167" y="256646"/>
                    </a:lnTo>
                    <a:lnTo>
                      <a:pt x="1034521" y="259292"/>
                    </a:lnTo>
                    <a:lnTo>
                      <a:pt x="1029230" y="256646"/>
                    </a:lnTo>
                    <a:lnTo>
                      <a:pt x="1023938" y="254000"/>
                    </a:lnTo>
                    <a:lnTo>
                      <a:pt x="1023938" y="251355"/>
                    </a:lnTo>
                    <a:lnTo>
                      <a:pt x="1026584" y="251355"/>
                    </a:lnTo>
                    <a:lnTo>
                      <a:pt x="1026584" y="248709"/>
                    </a:lnTo>
                    <a:lnTo>
                      <a:pt x="1023938" y="243417"/>
                    </a:lnTo>
                    <a:lnTo>
                      <a:pt x="1026584" y="243417"/>
                    </a:lnTo>
                    <a:lnTo>
                      <a:pt x="1029230" y="240771"/>
                    </a:lnTo>
                    <a:lnTo>
                      <a:pt x="1026584" y="240771"/>
                    </a:lnTo>
                    <a:lnTo>
                      <a:pt x="1023938" y="238125"/>
                    </a:lnTo>
                    <a:lnTo>
                      <a:pt x="1021292" y="235480"/>
                    </a:lnTo>
                    <a:lnTo>
                      <a:pt x="1016001" y="238125"/>
                    </a:lnTo>
                    <a:lnTo>
                      <a:pt x="1013355" y="238125"/>
                    </a:lnTo>
                    <a:lnTo>
                      <a:pt x="1010709" y="235480"/>
                    </a:lnTo>
                    <a:lnTo>
                      <a:pt x="1010709" y="232834"/>
                    </a:lnTo>
                    <a:lnTo>
                      <a:pt x="1005417" y="232834"/>
                    </a:lnTo>
                    <a:lnTo>
                      <a:pt x="1002771" y="235480"/>
                    </a:lnTo>
                    <a:lnTo>
                      <a:pt x="1000126" y="235480"/>
                    </a:lnTo>
                    <a:lnTo>
                      <a:pt x="989542" y="230188"/>
                    </a:lnTo>
                    <a:lnTo>
                      <a:pt x="994834" y="227542"/>
                    </a:lnTo>
                    <a:lnTo>
                      <a:pt x="994834" y="224896"/>
                    </a:lnTo>
                    <a:lnTo>
                      <a:pt x="997480" y="222250"/>
                    </a:lnTo>
                    <a:lnTo>
                      <a:pt x="1002771" y="222250"/>
                    </a:lnTo>
                    <a:lnTo>
                      <a:pt x="1002771" y="219605"/>
                    </a:lnTo>
                    <a:lnTo>
                      <a:pt x="1005417" y="214313"/>
                    </a:lnTo>
                    <a:lnTo>
                      <a:pt x="1010709" y="214313"/>
                    </a:lnTo>
                    <a:lnTo>
                      <a:pt x="1013355" y="211667"/>
                    </a:lnTo>
                    <a:lnTo>
                      <a:pt x="1016001" y="209021"/>
                    </a:lnTo>
                    <a:lnTo>
                      <a:pt x="1018646" y="206375"/>
                    </a:lnTo>
                    <a:lnTo>
                      <a:pt x="1023938" y="203730"/>
                    </a:lnTo>
                    <a:lnTo>
                      <a:pt x="1029230" y="201084"/>
                    </a:lnTo>
                    <a:close/>
                    <a:moveTo>
                      <a:pt x="825500" y="132292"/>
                    </a:moveTo>
                    <a:lnTo>
                      <a:pt x="828146" y="132292"/>
                    </a:lnTo>
                    <a:lnTo>
                      <a:pt x="833438" y="132292"/>
                    </a:lnTo>
                    <a:lnTo>
                      <a:pt x="838729" y="132292"/>
                    </a:lnTo>
                    <a:lnTo>
                      <a:pt x="838729" y="134938"/>
                    </a:lnTo>
                    <a:lnTo>
                      <a:pt x="836083" y="140229"/>
                    </a:lnTo>
                    <a:lnTo>
                      <a:pt x="833438" y="145521"/>
                    </a:lnTo>
                    <a:lnTo>
                      <a:pt x="830792" y="153459"/>
                    </a:lnTo>
                    <a:lnTo>
                      <a:pt x="825500" y="156104"/>
                    </a:lnTo>
                    <a:lnTo>
                      <a:pt x="817563" y="161396"/>
                    </a:lnTo>
                    <a:lnTo>
                      <a:pt x="817563" y="164042"/>
                    </a:lnTo>
                    <a:lnTo>
                      <a:pt x="814917" y="166688"/>
                    </a:lnTo>
                    <a:lnTo>
                      <a:pt x="814917" y="169334"/>
                    </a:lnTo>
                    <a:lnTo>
                      <a:pt x="809625" y="174625"/>
                    </a:lnTo>
                    <a:lnTo>
                      <a:pt x="796396" y="179917"/>
                    </a:lnTo>
                    <a:lnTo>
                      <a:pt x="783167" y="182563"/>
                    </a:lnTo>
                    <a:lnTo>
                      <a:pt x="777875" y="179917"/>
                    </a:lnTo>
                    <a:lnTo>
                      <a:pt x="775229" y="177271"/>
                    </a:lnTo>
                    <a:lnTo>
                      <a:pt x="772583" y="177271"/>
                    </a:lnTo>
                    <a:lnTo>
                      <a:pt x="769937" y="174625"/>
                    </a:lnTo>
                    <a:lnTo>
                      <a:pt x="762000" y="174625"/>
                    </a:lnTo>
                    <a:lnTo>
                      <a:pt x="751416" y="174625"/>
                    </a:lnTo>
                    <a:lnTo>
                      <a:pt x="748770" y="174625"/>
                    </a:lnTo>
                    <a:lnTo>
                      <a:pt x="746125" y="174625"/>
                    </a:lnTo>
                    <a:lnTo>
                      <a:pt x="743479" y="171979"/>
                    </a:lnTo>
                    <a:lnTo>
                      <a:pt x="732895" y="171979"/>
                    </a:lnTo>
                    <a:lnTo>
                      <a:pt x="722312" y="174625"/>
                    </a:lnTo>
                    <a:lnTo>
                      <a:pt x="717020" y="177271"/>
                    </a:lnTo>
                    <a:lnTo>
                      <a:pt x="709083" y="185209"/>
                    </a:lnTo>
                    <a:lnTo>
                      <a:pt x="703791" y="193146"/>
                    </a:lnTo>
                    <a:lnTo>
                      <a:pt x="703791" y="201084"/>
                    </a:lnTo>
                    <a:lnTo>
                      <a:pt x="706437" y="209021"/>
                    </a:lnTo>
                    <a:lnTo>
                      <a:pt x="711729" y="216959"/>
                    </a:lnTo>
                    <a:lnTo>
                      <a:pt x="717020" y="219604"/>
                    </a:lnTo>
                    <a:lnTo>
                      <a:pt x="719666" y="224896"/>
                    </a:lnTo>
                    <a:lnTo>
                      <a:pt x="719666" y="232834"/>
                    </a:lnTo>
                    <a:lnTo>
                      <a:pt x="727604" y="232834"/>
                    </a:lnTo>
                    <a:lnTo>
                      <a:pt x="730250" y="230188"/>
                    </a:lnTo>
                    <a:lnTo>
                      <a:pt x="730250" y="227542"/>
                    </a:lnTo>
                    <a:lnTo>
                      <a:pt x="735541" y="222250"/>
                    </a:lnTo>
                    <a:lnTo>
                      <a:pt x="743479" y="216959"/>
                    </a:lnTo>
                    <a:lnTo>
                      <a:pt x="746125" y="219604"/>
                    </a:lnTo>
                    <a:lnTo>
                      <a:pt x="748770" y="219604"/>
                    </a:lnTo>
                    <a:lnTo>
                      <a:pt x="756708" y="216959"/>
                    </a:lnTo>
                    <a:lnTo>
                      <a:pt x="762000" y="214313"/>
                    </a:lnTo>
                    <a:lnTo>
                      <a:pt x="767291" y="214313"/>
                    </a:lnTo>
                    <a:lnTo>
                      <a:pt x="772583" y="214313"/>
                    </a:lnTo>
                    <a:lnTo>
                      <a:pt x="777875" y="211667"/>
                    </a:lnTo>
                    <a:lnTo>
                      <a:pt x="777875" y="209021"/>
                    </a:lnTo>
                    <a:lnTo>
                      <a:pt x="780521" y="206375"/>
                    </a:lnTo>
                    <a:lnTo>
                      <a:pt x="788458" y="206375"/>
                    </a:lnTo>
                    <a:lnTo>
                      <a:pt x="796396" y="209021"/>
                    </a:lnTo>
                    <a:lnTo>
                      <a:pt x="796396" y="214313"/>
                    </a:lnTo>
                    <a:lnTo>
                      <a:pt x="793750" y="222250"/>
                    </a:lnTo>
                    <a:lnTo>
                      <a:pt x="788458" y="227542"/>
                    </a:lnTo>
                    <a:lnTo>
                      <a:pt x="785813" y="224896"/>
                    </a:lnTo>
                    <a:lnTo>
                      <a:pt x="783167" y="222250"/>
                    </a:lnTo>
                    <a:lnTo>
                      <a:pt x="777875" y="219604"/>
                    </a:lnTo>
                    <a:lnTo>
                      <a:pt x="775229" y="224896"/>
                    </a:lnTo>
                    <a:lnTo>
                      <a:pt x="772583" y="232834"/>
                    </a:lnTo>
                    <a:lnTo>
                      <a:pt x="769937" y="240771"/>
                    </a:lnTo>
                    <a:lnTo>
                      <a:pt x="764645" y="246063"/>
                    </a:lnTo>
                    <a:lnTo>
                      <a:pt x="759354" y="246063"/>
                    </a:lnTo>
                    <a:lnTo>
                      <a:pt x="754062" y="251354"/>
                    </a:lnTo>
                    <a:lnTo>
                      <a:pt x="748770" y="256646"/>
                    </a:lnTo>
                    <a:lnTo>
                      <a:pt x="746125" y="256646"/>
                    </a:lnTo>
                    <a:lnTo>
                      <a:pt x="740833" y="256646"/>
                    </a:lnTo>
                    <a:lnTo>
                      <a:pt x="746125" y="259292"/>
                    </a:lnTo>
                    <a:lnTo>
                      <a:pt x="748770" y="261938"/>
                    </a:lnTo>
                    <a:lnTo>
                      <a:pt x="748770" y="267229"/>
                    </a:lnTo>
                    <a:lnTo>
                      <a:pt x="746125" y="269875"/>
                    </a:lnTo>
                    <a:lnTo>
                      <a:pt x="748770" y="269875"/>
                    </a:lnTo>
                    <a:lnTo>
                      <a:pt x="754062" y="272521"/>
                    </a:lnTo>
                    <a:lnTo>
                      <a:pt x="756708" y="283104"/>
                    </a:lnTo>
                    <a:lnTo>
                      <a:pt x="759354" y="285750"/>
                    </a:lnTo>
                    <a:lnTo>
                      <a:pt x="762000" y="288396"/>
                    </a:lnTo>
                    <a:lnTo>
                      <a:pt x="764645" y="293688"/>
                    </a:lnTo>
                    <a:lnTo>
                      <a:pt x="764645" y="304271"/>
                    </a:lnTo>
                    <a:lnTo>
                      <a:pt x="767291" y="312209"/>
                    </a:lnTo>
                    <a:lnTo>
                      <a:pt x="769937" y="314854"/>
                    </a:lnTo>
                    <a:lnTo>
                      <a:pt x="772583" y="314854"/>
                    </a:lnTo>
                    <a:lnTo>
                      <a:pt x="772583" y="320146"/>
                    </a:lnTo>
                    <a:lnTo>
                      <a:pt x="772583" y="325438"/>
                    </a:lnTo>
                    <a:lnTo>
                      <a:pt x="775229" y="325438"/>
                    </a:lnTo>
                    <a:lnTo>
                      <a:pt x="777875" y="325438"/>
                    </a:lnTo>
                    <a:lnTo>
                      <a:pt x="777875" y="330729"/>
                    </a:lnTo>
                    <a:lnTo>
                      <a:pt x="777875" y="336021"/>
                    </a:lnTo>
                    <a:lnTo>
                      <a:pt x="775229" y="338667"/>
                    </a:lnTo>
                    <a:lnTo>
                      <a:pt x="767291" y="338667"/>
                    </a:lnTo>
                    <a:lnTo>
                      <a:pt x="762000" y="341313"/>
                    </a:lnTo>
                    <a:lnTo>
                      <a:pt x="759354" y="341313"/>
                    </a:lnTo>
                    <a:lnTo>
                      <a:pt x="756708" y="346604"/>
                    </a:lnTo>
                    <a:lnTo>
                      <a:pt x="756708" y="351896"/>
                    </a:lnTo>
                    <a:lnTo>
                      <a:pt x="759354" y="357188"/>
                    </a:lnTo>
                    <a:lnTo>
                      <a:pt x="756708" y="357188"/>
                    </a:lnTo>
                    <a:lnTo>
                      <a:pt x="746125" y="354542"/>
                    </a:lnTo>
                    <a:lnTo>
                      <a:pt x="740833" y="351896"/>
                    </a:lnTo>
                    <a:lnTo>
                      <a:pt x="738187" y="346604"/>
                    </a:lnTo>
                    <a:lnTo>
                      <a:pt x="738187" y="343959"/>
                    </a:lnTo>
                    <a:lnTo>
                      <a:pt x="738187" y="338667"/>
                    </a:lnTo>
                    <a:lnTo>
                      <a:pt x="743479" y="333375"/>
                    </a:lnTo>
                    <a:lnTo>
                      <a:pt x="743479" y="330729"/>
                    </a:lnTo>
                    <a:lnTo>
                      <a:pt x="743479" y="328084"/>
                    </a:lnTo>
                    <a:lnTo>
                      <a:pt x="735541" y="325438"/>
                    </a:lnTo>
                    <a:lnTo>
                      <a:pt x="727604" y="317500"/>
                    </a:lnTo>
                    <a:lnTo>
                      <a:pt x="724958" y="309563"/>
                    </a:lnTo>
                    <a:lnTo>
                      <a:pt x="724958" y="306917"/>
                    </a:lnTo>
                    <a:lnTo>
                      <a:pt x="727604" y="304271"/>
                    </a:lnTo>
                    <a:lnTo>
                      <a:pt x="730250" y="296334"/>
                    </a:lnTo>
                    <a:lnTo>
                      <a:pt x="732895" y="291042"/>
                    </a:lnTo>
                    <a:lnTo>
                      <a:pt x="727604" y="283104"/>
                    </a:lnTo>
                    <a:lnTo>
                      <a:pt x="724958" y="280459"/>
                    </a:lnTo>
                    <a:lnTo>
                      <a:pt x="719666" y="280459"/>
                    </a:lnTo>
                    <a:lnTo>
                      <a:pt x="719666" y="285750"/>
                    </a:lnTo>
                    <a:lnTo>
                      <a:pt x="717020" y="288396"/>
                    </a:lnTo>
                    <a:lnTo>
                      <a:pt x="711729" y="296334"/>
                    </a:lnTo>
                    <a:lnTo>
                      <a:pt x="706437" y="301625"/>
                    </a:lnTo>
                    <a:lnTo>
                      <a:pt x="706437" y="304271"/>
                    </a:lnTo>
                    <a:lnTo>
                      <a:pt x="709083" y="306917"/>
                    </a:lnTo>
                    <a:lnTo>
                      <a:pt x="711729" y="309563"/>
                    </a:lnTo>
                    <a:lnTo>
                      <a:pt x="714375" y="312209"/>
                    </a:lnTo>
                    <a:lnTo>
                      <a:pt x="711729" y="322792"/>
                    </a:lnTo>
                    <a:lnTo>
                      <a:pt x="709083" y="330729"/>
                    </a:lnTo>
                    <a:lnTo>
                      <a:pt x="709083" y="333375"/>
                    </a:lnTo>
                    <a:lnTo>
                      <a:pt x="711729" y="336021"/>
                    </a:lnTo>
                    <a:lnTo>
                      <a:pt x="714375" y="343959"/>
                    </a:lnTo>
                    <a:lnTo>
                      <a:pt x="714375" y="354542"/>
                    </a:lnTo>
                    <a:lnTo>
                      <a:pt x="714375" y="359834"/>
                    </a:lnTo>
                    <a:lnTo>
                      <a:pt x="711729" y="362479"/>
                    </a:lnTo>
                    <a:lnTo>
                      <a:pt x="709083" y="367771"/>
                    </a:lnTo>
                    <a:lnTo>
                      <a:pt x="706437" y="370417"/>
                    </a:lnTo>
                    <a:lnTo>
                      <a:pt x="711729" y="378354"/>
                    </a:lnTo>
                    <a:lnTo>
                      <a:pt x="711729" y="381000"/>
                    </a:lnTo>
                    <a:lnTo>
                      <a:pt x="701145" y="383646"/>
                    </a:lnTo>
                    <a:lnTo>
                      <a:pt x="693208" y="386292"/>
                    </a:lnTo>
                    <a:lnTo>
                      <a:pt x="685270" y="383646"/>
                    </a:lnTo>
                    <a:lnTo>
                      <a:pt x="682625" y="381000"/>
                    </a:lnTo>
                    <a:lnTo>
                      <a:pt x="679979" y="378354"/>
                    </a:lnTo>
                    <a:lnTo>
                      <a:pt x="679979" y="370417"/>
                    </a:lnTo>
                    <a:lnTo>
                      <a:pt x="682625" y="365125"/>
                    </a:lnTo>
                    <a:lnTo>
                      <a:pt x="682625" y="359834"/>
                    </a:lnTo>
                    <a:lnTo>
                      <a:pt x="682625" y="354542"/>
                    </a:lnTo>
                    <a:lnTo>
                      <a:pt x="685270" y="346604"/>
                    </a:lnTo>
                    <a:lnTo>
                      <a:pt x="687916" y="341313"/>
                    </a:lnTo>
                    <a:lnTo>
                      <a:pt x="690562" y="333375"/>
                    </a:lnTo>
                    <a:lnTo>
                      <a:pt x="685270" y="322792"/>
                    </a:lnTo>
                    <a:lnTo>
                      <a:pt x="677333" y="314854"/>
                    </a:lnTo>
                    <a:lnTo>
                      <a:pt x="674687" y="312209"/>
                    </a:lnTo>
                    <a:lnTo>
                      <a:pt x="672041" y="312209"/>
                    </a:lnTo>
                    <a:lnTo>
                      <a:pt x="666750" y="312209"/>
                    </a:lnTo>
                    <a:lnTo>
                      <a:pt x="664104" y="309563"/>
                    </a:lnTo>
                    <a:lnTo>
                      <a:pt x="664104" y="306917"/>
                    </a:lnTo>
                    <a:lnTo>
                      <a:pt x="666750" y="301625"/>
                    </a:lnTo>
                    <a:lnTo>
                      <a:pt x="672041" y="298979"/>
                    </a:lnTo>
                    <a:lnTo>
                      <a:pt x="672041" y="293688"/>
                    </a:lnTo>
                    <a:lnTo>
                      <a:pt x="672041" y="285750"/>
                    </a:lnTo>
                    <a:lnTo>
                      <a:pt x="669395" y="275167"/>
                    </a:lnTo>
                    <a:lnTo>
                      <a:pt x="672041" y="272521"/>
                    </a:lnTo>
                    <a:lnTo>
                      <a:pt x="677333" y="269875"/>
                    </a:lnTo>
                    <a:lnTo>
                      <a:pt x="674687" y="259292"/>
                    </a:lnTo>
                    <a:lnTo>
                      <a:pt x="674687" y="251354"/>
                    </a:lnTo>
                    <a:lnTo>
                      <a:pt x="677333" y="243417"/>
                    </a:lnTo>
                    <a:lnTo>
                      <a:pt x="679979" y="235479"/>
                    </a:lnTo>
                    <a:lnTo>
                      <a:pt x="685270" y="230188"/>
                    </a:lnTo>
                    <a:lnTo>
                      <a:pt x="687916" y="230188"/>
                    </a:lnTo>
                    <a:lnTo>
                      <a:pt x="690562" y="235479"/>
                    </a:lnTo>
                    <a:lnTo>
                      <a:pt x="690562" y="230188"/>
                    </a:lnTo>
                    <a:lnTo>
                      <a:pt x="687916" y="227542"/>
                    </a:lnTo>
                    <a:lnTo>
                      <a:pt x="685270" y="224896"/>
                    </a:lnTo>
                    <a:lnTo>
                      <a:pt x="687916" y="214313"/>
                    </a:lnTo>
                    <a:lnTo>
                      <a:pt x="687916" y="206375"/>
                    </a:lnTo>
                    <a:lnTo>
                      <a:pt x="687916" y="203729"/>
                    </a:lnTo>
                    <a:lnTo>
                      <a:pt x="687916" y="201084"/>
                    </a:lnTo>
                    <a:lnTo>
                      <a:pt x="690562" y="195792"/>
                    </a:lnTo>
                    <a:lnTo>
                      <a:pt x="690562" y="190500"/>
                    </a:lnTo>
                    <a:lnTo>
                      <a:pt x="687916" y="182563"/>
                    </a:lnTo>
                    <a:lnTo>
                      <a:pt x="687916" y="174625"/>
                    </a:lnTo>
                    <a:lnTo>
                      <a:pt x="690562" y="171979"/>
                    </a:lnTo>
                    <a:lnTo>
                      <a:pt x="693208" y="169334"/>
                    </a:lnTo>
                    <a:lnTo>
                      <a:pt x="695854" y="166688"/>
                    </a:lnTo>
                    <a:lnTo>
                      <a:pt x="695854" y="164042"/>
                    </a:lnTo>
                    <a:lnTo>
                      <a:pt x="693208" y="164042"/>
                    </a:lnTo>
                    <a:lnTo>
                      <a:pt x="695854" y="161396"/>
                    </a:lnTo>
                    <a:lnTo>
                      <a:pt x="698500" y="158750"/>
                    </a:lnTo>
                    <a:lnTo>
                      <a:pt x="701145" y="164042"/>
                    </a:lnTo>
                    <a:lnTo>
                      <a:pt x="703791" y="166688"/>
                    </a:lnTo>
                    <a:lnTo>
                      <a:pt x="709083" y="164042"/>
                    </a:lnTo>
                    <a:lnTo>
                      <a:pt x="714375" y="158750"/>
                    </a:lnTo>
                    <a:lnTo>
                      <a:pt x="714375" y="153459"/>
                    </a:lnTo>
                    <a:lnTo>
                      <a:pt x="717020" y="148167"/>
                    </a:lnTo>
                    <a:lnTo>
                      <a:pt x="722312" y="145521"/>
                    </a:lnTo>
                    <a:lnTo>
                      <a:pt x="727604" y="145521"/>
                    </a:lnTo>
                    <a:lnTo>
                      <a:pt x="730250" y="150813"/>
                    </a:lnTo>
                    <a:lnTo>
                      <a:pt x="735541" y="153459"/>
                    </a:lnTo>
                    <a:lnTo>
                      <a:pt x="740833" y="153459"/>
                    </a:lnTo>
                    <a:lnTo>
                      <a:pt x="748770" y="153459"/>
                    </a:lnTo>
                    <a:lnTo>
                      <a:pt x="756708" y="156104"/>
                    </a:lnTo>
                    <a:lnTo>
                      <a:pt x="762000" y="158750"/>
                    </a:lnTo>
                    <a:lnTo>
                      <a:pt x="769937" y="158750"/>
                    </a:lnTo>
                    <a:lnTo>
                      <a:pt x="775229" y="156104"/>
                    </a:lnTo>
                    <a:lnTo>
                      <a:pt x="783167" y="158750"/>
                    </a:lnTo>
                    <a:lnTo>
                      <a:pt x="791104" y="158750"/>
                    </a:lnTo>
                    <a:lnTo>
                      <a:pt x="801688" y="153459"/>
                    </a:lnTo>
                    <a:lnTo>
                      <a:pt x="812271" y="148167"/>
                    </a:lnTo>
                    <a:lnTo>
                      <a:pt x="817563" y="142875"/>
                    </a:lnTo>
                    <a:lnTo>
                      <a:pt x="817563" y="140229"/>
                    </a:lnTo>
                    <a:lnTo>
                      <a:pt x="820208" y="137584"/>
                    </a:lnTo>
                    <a:lnTo>
                      <a:pt x="825500" y="134938"/>
                    </a:lnTo>
                    <a:close/>
                    <a:moveTo>
                      <a:pt x="907521" y="116417"/>
                    </a:moveTo>
                    <a:lnTo>
                      <a:pt x="910166" y="116417"/>
                    </a:lnTo>
                    <a:lnTo>
                      <a:pt x="912812" y="119063"/>
                    </a:lnTo>
                    <a:lnTo>
                      <a:pt x="910166" y="121709"/>
                    </a:lnTo>
                    <a:lnTo>
                      <a:pt x="907521" y="127000"/>
                    </a:lnTo>
                    <a:lnTo>
                      <a:pt x="907521" y="129646"/>
                    </a:lnTo>
                    <a:lnTo>
                      <a:pt x="910166" y="132292"/>
                    </a:lnTo>
                    <a:lnTo>
                      <a:pt x="912812" y="134938"/>
                    </a:lnTo>
                    <a:lnTo>
                      <a:pt x="912812" y="140229"/>
                    </a:lnTo>
                    <a:lnTo>
                      <a:pt x="910166" y="145521"/>
                    </a:lnTo>
                    <a:lnTo>
                      <a:pt x="907521" y="150813"/>
                    </a:lnTo>
                    <a:lnTo>
                      <a:pt x="904875" y="153459"/>
                    </a:lnTo>
                    <a:lnTo>
                      <a:pt x="907521" y="156105"/>
                    </a:lnTo>
                    <a:lnTo>
                      <a:pt x="912812" y="158750"/>
                    </a:lnTo>
                    <a:lnTo>
                      <a:pt x="912812" y="156105"/>
                    </a:lnTo>
                    <a:lnTo>
                      <a:pt x="912812" y="153459"/>
                    </a:lnTo>
                    <a:lnTo>
                      <a:pt x="918104" y="150813"/>
                    </a:lnTo>
                    <a:lnTo>
                      <a:pt x="920750" y="150813"/>
                    </a:lnTo>
                    <a:lnTo>
                      <a:pt x="918104" y="148167"/>
                    </a:lnTo>
                    <a:lnTo>
                      <a:pt x="920750" y="142875"/>
                    </a:lnTo>
                    <a:lnTo>
                      <a:pt x="931333" y="140229"/>
                    </a:lnTo>
                    <a:lnTo>
                      <a:pt x="933979" y="145521"/>
                    </a:lnTo>
                    <a:lnTo>
                      <a:pt x="933979" y="150813"/>
                    </a:lnTo>
                    <a:lnTo>
                      <a:pt x="931333" y="156105"/>
                    </a:lnTo>
                    <a:lnTo>
                      <a:pt x="928687" y="158750"/>
                    </a:lnTo>
                    <a:lnTo>
                      <a:pt x="920750" y="161396"/>
                    </a:lnTo>
                    <a:lnTo>
                      <a:pt x="920750" y="164042"/>
                    </a:lnTo>
                    <a:lnTo>
                      <a:pt x="926041" y="164042"/>
                    </a:lnTo>
                    <a:lnTo>
                      <a:pt x="933979" y="166688"/>
                    </a:lnTo>
                    <a:lnTo>
                      <a:pt x="933979" y="171980"/>
                    </a:lnTo>
                    <a:lnTo>
                      <a:pt x="933979" y="177271"/>
                    </a:lnTo>
                    <a:lnTo>
                      <a:pt x="936625" y="179917"/>
                    </a:lnTo>
                    <a:lnTo>
                      <a:pt x="941916" y="185209"/>
                    </a:lnTo>
                    <a:lnTo>
                      <a:pt x="920750" y="174625"/>
                    </a:lnTo>
                    <a:lnTo>
                      <a:pt x="915458" y="174625"/>
                    </a:lnTo>
                    <a:lnTo>
                      <a:pt x="912812" y="177271"/>
                    </a:lnTo>
                    <a:lnTo>
                      <a:pt x="912812" y="179917"/>
                    </a:lnTo>
                    <a:lnTo>
                      <a:pt x="915458" y="182563"/>
                    </a:lnTo>
                    <a:lnTo>
                      <a:pt x="915458" y="185209"/>
                    </a:lnTo>
                    <a:lnTo>
                      <a:pt x="915458" y="187855"/>
                    </a:lnTo>
                    <a:lnTo>
                      <a:pt x="915458" y="193146"/>
                    </a:lnTo>
                    <a:lnTo>
                      <a:pt x="918104" y="198438"/>
                    </a:lnTo>
                    <a:lnTo>
                      <a:pt x="926041" y="216959"/>
                    </a:lnTo>
                    <a:lnTo>
                      <a:pt x="918104" y="211667"/>
                    </a:lnTo>
                    <a:lnTo>
                      <a:pt x="910166" y="206376"/>
                    </a:lnTo>
                    <a:lnTo>
                      <a:pt x="907521" y="203730"/>
                    </a:lnTo>
                    <a:lnTo>
                      <a:pt x="907521" y="201084"/>
                    </a:lnTo>
                    <a:lnTo>
                      <a:pt x="904875" y="198438"/>
                    </a:lnTo>
                    <a:lnTo>
                      <a:pt x="902229" y="195792"/>
                    </a:lnTo>
                    <a:lnTo>
                      <a:pt x="902229" y="190500"/>
                    </a:lnTo>
                    <a:lnTo>
                      <a:pt x="904875" y="182563"/>
                    </a:lnTo>
                    <a:lnTo>
                      <a:pt x="902229" y="177271"/>
                    </a:lnTo>
                    <a:lnTo>
                      <a:pt x="902229" y="174625"/>
                    </a:lnTo>
                    <a:lnTo>
                      <a:pt x="899583" y="171980"/>
                    </a:lnTo>
                    <a:lnTo>
                      <a:pt x="896937" y="169334"/>
                    </a:lnTo>
                    <a:lnTo>
                      <a:pt x="896937" y="166688"/>
                    </a:lnTo>
                    <a:lnTo>
                      <a:pt x="904875" y="164042"/>
                    </a:lnTo>
                    <a:lnTo>
                      <a:pt x="899583" y="161396"/>
                    </a:lnTo>
                    <a:lnTo>
                      <a:pt x="896937" y="161396"/>
                    </a:lnTo>
                    <a:lnTo>
                      <a:pt x="896937" y="156105"/>
                    </a:lnTo>
                    <a:lnTo>
                      <a:pt x="896937" y="148167"/>
                    </a:lnTo>
                    <a:lnTo>
                      <a:pt x="896937" y="132292"/>
                    </a:lnTo>
                    <a:lnTo>
                      <a:pt x="904875" y="121709"/>
                    </a:lnTo>
                    <a:close/>
                    <a:moveTo>
                      <a:pt x="584729" y="39688"/>
                    </a:moveTo>
                    <a:lnTo>
                      <a:pt x="590021" y="39688"/>
                    </a:lnTo>
                    <a:lnTo>
                      <a:pt x="592666" y="39688"/>
                    </a:lnTo>
                    <a:lnTo>
                      <a:pt x="597958" y="42334"/>
                    </a:lnTo>
                    <a:lnTo>
                      <a:pt x="605896" y="39688"/>
                    </a:lnTo>
                    <a:lnTo>
                      <a:pt x="621771" y="42334"/>
                    </a:lnTo>
                    <a:lnTo>
                      <a:pt x="627062" y="52917"/>
                    </a:lnTo>
                    <a:lnTo>
                      <a:pt x="629708" y="58209"/>
                    </a:lnTo>
                    <a:lnTo>
                      <a:pt x="632354" y="63500"/>
                    </a:lnTo>
                    <a:lnTo>
                      <a:pt x="627062" y="66146"/>
                    </a:lnTo>
                    <a:lnTo>
                      <a:pt x="624416" y="68792"/>
                    </a:lnTo>
                    <a:lnTo>
                      <a:pt x="624416" y="71438"/>
                    </a:lnTo>
                    <a:lnTo>
                      <a:pt x="619125" y="74084"/>
                    </a:lnTo>
                    <a:lnTo>
                      <a:pt x="621771" y="76730"/>
                    </a:lnTo>
                    <a:lnTo>
                      <a:pt x="627062" y="79375"/>
                    </a:lnTo>
                    <a:lnTo>
                      <a:pt x="629708" y="82021"/>
                    </a:lnTo>
                    <a:lnTo>
                      <a:pt x="632354" y="87313"/>
                    </a:lnTo>
                    <a:lnTo>
                      <a:pt x="632354" y="95250"/>
                    </a:lnTo>
                    <a:lnTo>
                      <a:pt x="635000" y="100542"/>
                    </a:lnTo>
                    <a:lnTo>
                      <a:pt x="640291" y="108480"/>
                    </a:lnTo>
                    <a:lnTo>
                      <a:pt x="645583" y="113771"/>
                    </a:lnTo>
                    <a:lnTo>
                      <a:pt x="648229" y="116417"/>
                    </a:lnTo>
                    <a:lnTo>
                      <a:pt x="645583" y="119063"/>
                    </a:lnTo>
                    <a:lnTo>
                      <a:pt x="635000" y="119063"/>
                    </a:lnTo>
                    <a:lnTo>
                      <a:pt x="640291" y="127000"/>
                    </a:lnTo>
                    <a:lnTo>
                      <a:pt x="645583" y="127000"/>
                    </a:lnTo>
                    <a:lnTo>
                      <a:pt x="650875" y="129646"/>
                    </a:lnTo>
                    <a:lnTo>
                      <a:pt x="658812" y="137584"/>
                    </a:lnTo>
                    <a:lnTo>
                      <a:pt x="664104" y="142875"/>
                    </a:lnTo>
                    <a:lnTo>
                      <a:pt x="666750" y="145521"/>
                    </a:lnTo>
                    <a:lnTo>
                      <a:pt x="666750" y="148167"/>
                    </a:lnTo>
                    <a:lnTo>
                      <a:pt x="666750" y="150813"/>
                    </a:lnTo>
                    <a:lnTo>
                      <a:pt x="664104" y="153459"/>
                    </a:lnTo>
                    <a:lnTo>
                      <a:pt x="653521" y="153459"/>
                    </a:lnTo>
                    <a:lnTo>
                      <a:pt x="645583" y="153459"/>
                    </a:lnTo>
                    <a:lnTo>
                      <a:pt x="645583" y="156105"/>
                    </a:lnTo>
                    <a:lnTo>
                      <a:pt x="640291" y="156105"/>
                    </a:lnTo>
                    <a:lnTo>
                      <a:pt x="637646" y="158750"/>
                    </a:lnTo>
                    <a:lnTo>
                      <a:pt x="635000" y="158750"/>
                    </a:lnTo>
                    <a:lnTo>
                      <a:pt x="637646" y="161396"/>
                    </a:lnTo>
                    <a:lnTo>
                      <a:pt x="635000" y="161396"/>
                    </a:lnTo>
                    <a:lnTo>
                      <a:pt x="635000" y="169334"/>
                    </a:lnTo>
                    <a:lnTo>
                      <a:pt x="632354" y="182563"/>
                    </a:lnTo>
                    <a:lnTo>
                      <a:pt x="632354" y="187855"/>
                    </a:lnTo>
                    <a:lnTo>
                      <a:pt x="629708" y="190500"/>
                    </a:lnTo>
                    <a:lnTo>
                      <a:pt x="627062" y="193146"/>
                    </a:lnTo>
                    <a:lnTo>
                      <a:pt x="629708" y="198438"/>
                    </a:lnTo>
                    <a:lnTo>
                      <a:pt x="632354" y="201084"/>
                    </a:lnTo>
                    <a:lnTo>
                      <a:pt x="635000" y="201084"/>
                    </a:lnTo>
                    <a:lnTo>
                      <a:pt x="637646" y="201084"/>
                    </a:lnTo>
                    <a:lnTo>
                      <a:pt x="635000" y="209021"/>
                    </a:lnTo>
                    <a:lnTo>
                      <a:pt x="632354" y="211667"/>
                    </a:lnTo>
                    <a:lnTo>
                      <a:pt x="627062" y="211667"/>
                    </a:lnTo>
                    <a:lnTo>
                      <a:pt x="621771" y="211667"/>
                    </a:lnTo>
                    <a:lnTo>
                      <a:pt x="621771" y="216959"/>
                    </a:lnTo>
                    <a:lnTo>
                      <a:pt x="619125" y="219605"/>
                    </a:lnTo>
                    <a:lnTo>
                      <a:pt x="613833" y="222250"/>
                    </a:lnTo>
                    <a:lnTo>
                      <a:pt x="608541" y="224896"/>
                    </a:lnTo>
                    <a:lnTo>
                      <a:pt x="605896" y="222250"/>
                    </a:lnTo>
                    <a:lnTo>
                      <a:pt x="605896" y="224896"/>
                    </a:lnTo>
                    <a:lnTo>
                      <a:pt x="608541" y="224896"/>
                    </a:lnTo>
                    <a:lnTo>
                      <a:pt x="608541" y="227542"/>
                    </a:lnTo>
                    <a:lnTo>
                      <a:pt x="603250" y="230188"/>
                    </a:lnTo>
                    <a:lnTo>
                      <a:pt x="597958" y="235480"/>
                    </a:lnTo>
                    <a:lnTo>
                      <a:pt x="600604" y="235480"/>
                    </a:lnTo>
                    <a:lnTo>
                      <a:pt x="603250" y="238125"/>
                    </a:lnTo>
                    <a:lnTo>
                      <a:pt x="600604" y="240771"/>
                    </a:lnTo>
                    <a:lnTo>
                      <a:pt x="597958" y="246063"/>
                    </a:lnTo>
                    <a:lnTo>
                      <a:pt x="600604" y="246063"/>
                    </a:lnTo>
                    <a:lnTo>
                      <a:pt x="592666" y="251355"/>
                    </a:lnTo>
                    <a:lnTo>
                      <a:pt x="595312" y="251355"/>
                    </a:lnTo>
                    <a:lnTo>
                      <a:pt x="597958" y="251355"/>
                    </a:lnTo>
                    <a:lnTo>
                      <a:pt x="597958" y="256646"/>
                    </a:lnTo>
                    <a:lnTo>
                      <a:pt x="597958" y="261938"/>
                    </a:lnTo>
                    <a:lnTo>
                      <a:pt x="603250" y="261938"/>
                    </a:lnTo>
                    <a:lnTo>
                      <a:pt x="605896" y="264584"/>
                    </a:lnTo>
                    <a:lnTo>
                      <a:pt x="597958" y="280459"/>
                    </a:lnTo>
                    <a:lnTo>
                      <a:pt x="592666" y="275167"/>
                    </a:lnTo>
                    <a:lnTo>
                      <a:pt x="595312" y="283105"/>
                    </a:lnTo>
                    <a:lnTo>
                      <a:pt x="597958" y="288396"/>
                    </a:lnTo>
                    <a:lnTo>
                      <a:pt x="595312" y="296334"/>
                    </a:lnTo>
                    <a:lnTo>
                      <a:pt x="582083" y="312209"/>
                    </a:lnTo>
                    <a:lnTo>
                      <a:pt x="574146" y="317501"/>
                    </a:lnTo>
                    <a:lnTo>
                      <a:pt x="563562" y="325438"/>
                    </a:lnTo>
                    <a:lnTo>
                      <a:pt x="555625" y="328084"/>
                    </a:lnTo>
                    <a:lnTo>
                      <a:pt x="552979" y="325438"/>
                    </a:lnTo>
                    <a:lnTo>
                      <a:pt x="552979" y="322792"/>
                    </a:lnTo>
                    <a:lnTo>
                      <a:pt x="550333" y="314855"/>
                    </a:lnTo>
                    <a:lnTo>
                      <a:pt x="547687" y="309563"/>
                    </a:lnTo>
                    <a:lnTo>
                      <a:pt x="542396" y="304271"/>
                    </a:lnTo>
                    <a:lnTo>
                      <a:pt x="539750" y="301626"/>
                    </a:lnTo>
                    <a:lnTo>
                      <a:pt x="534458" y="304271"/>
                    </a:lnTo>
                    <a:lnTo>
                      <a:pt x="529166" y="304271"/>
                    </a:lnTo>
                    <a:lnTo>
                      <a:pt x="526521" y="301626"/>
                    </a:lnTo>
                    <a:lnTo>
                      <a:pt x="529166" y="301626"/>
                    </a:lnTo>
                    <a:lnTo>
                      <a:pt x="529166" y="298980"/>
                    </a:lnTo>
                    <a:lnTo>
                      <a:pt x="526521" y="296334"/>
                    </a:lnTo>
                    <a:lnTo>
                      <a:pt x="521229" y="296334"/>
                    </a:lnTo>
                    <a:lnTo>
                      <a:pt x="518583" y="296334"/>
                    </a:lnTo>
                    <a:lnTo>
                      <a:pt x="518583" y="298980"/>
                    </a:lnTo>
                    <a:lnTo>
                      <a:pt x="513291" y="296334"/>
                    </a:lnTo>
                    <a:lnTo>
                      <a:pt x="510645" y="296334"/>
                    </a:lnTo>
                    <a:lnTo>
                      <a:pt x="505354" y="296334"/>
                    </a:lnTo>
                    <a:lnTo>
                      <a:pt x="502708" y="301626"/>
                    </a:lnTo>
                    <a:lnTo>
                      <a:pt x="500062" y="301626"/>
                    </a:lnTo>
                    <a:lnTo>
                      <a:pt x="494770" y="298980"/>
                    </a:lnTo>
                    <a:lnTo>
                      <a:pt x="489479" y="296334"/>
                    </a:lnTo>
                    <a:lnTo>
                      <a:pt x="484187" y="296334"/>
                    </a:lnTo>
                    <a:lnTo>
                      <a:pt x="481541" y="296334"/>
                    </a:lnTo>
                    <a:lnTo>
                      <a:pt x="470958" y="301626"/>
                    </a:lnTo>
                    <a:lnTo>
                      <a:pt x="470958" y="298980"/>
                    </a:lnTo>
                    <a:lnTo>
                      <a:pt x="468312" y="298980"/>
                    </a:lnTo>
                    <a:lnTo>
                      <a:pt x="468312" y="291042"/>
                    </a:lnTo>
                    <a:lnTo>
                      <a:pt x="468312" y="288396"/>
                    </a:lnTo>
                    <a:lnTo>
                      <a:pt x="465666" y="293688"/>
                    </a:lnTo>
                    <a:lnTo>
                      <a:pt x="463020" y="291042"/>
                    </a:lnTo>
                    <a:lnTo>
                      <a:pt x="460375" y="288396"/>
                    </a:lnTo>
                    <a:lnTo>
                      <a:pt x="457729" y="288396"/>
                    </a:lnTo>
                    <a:lnTo>
                      <a:pt x="455083" y="291042"/>
                    </a:lnTo>
                    <a:lnTo>
                      <a:pt x="452437" y="293688"/>
                    </a:lnTo>
                    <a:lnTo>
                      <a:pt x="449791" y="291042"/>
                    </a:lnTo>
                    <a:lnTo>
                      <a:pt x="444500" y="291042"/>
                    </a:lnTo>
                    <a:lnTo>
                      <a:pt x="441854" y="291042"/>
                    </a:lnTo>
                    <a:lnTo>
                      <a:pt x="439208" y="291042"/>
                    </a:lnTo>
                    <a:lnTo>
                      <a:pt x="436562" y="288396"/>
                    </a:lnTo>
                    <a:lnTo>
                      <a:pt x="433916" y="288396"/>
                    </a:lnTo>
                    <a:lnTo>
                      <a:pt x="428625" y="291042"/>
                    </a:lnTo>
                    <a:lnTo>
                      <a:pt x="425979" y="291042"/>
                    </a:lnTo>
                    <a:lnTo>
                      <a:pt x="423333" y="280459"/>
                    </a:lnTo>
                    <a:lnTo>
                      <a:pt x="423333" y="267230"/>
                    </a:lnTo>
                    <a:lnTo>
                      <a:pt x="423333" y="256646"/>
                    </a:lnTo>
                    <a:lnTo>
                      <a:pt x="423333" y="251355"/>
                    </a:lnTo>
                    <a:lnTo>
                      <a:pt x="420687" y="248709"/>
                    </a:lnTo>
                    <a:lnTo>
                      <a:pt x="418041" y="246063"/>
                    </a:lnTo>
                    <a:lnTo>
                      <a:pt x="423333" y="240771"/>
                    </a:lnTo>
                    <a:lnTo>
                      <a:pt x="423333" y="235480"/>
                    </a:lnTo>
                    <a:lnTo>
                      <a:pt x="420687" y="230188"/>
                    </a:lnTo>
                    <a:lnTo>
                      <a:pt x="418041" y="227542"/>
                    </a:lnTo>
                    <a:lnTo>
                      <a:pt x="415395" y="222250"/>
                    </a:lnTo>
                    <a:lnTo>
                      <a:pt x="415395" y="219605"/>
                    </a:lnTo>
                    <a:lnTo>
                      <a:pt x="410104" y="222250"/>
                    </a:lnTo>
                    <a:lnTo>
                      <a:pt x="404812" y="222250"/>
                    </a:lnTo>
                    <a:lnTo>
                      <a:pt x="404812" y="219605"/>
                    </a:lnTo>
                    <a:lnTo>
                      <a:pt x="404812" y="216959"/>
                    </a:lnTo>
                    <a:lnTo>
                      <a:pt x="407458" y="209021"/>
                    </a:lnTo>
                    <a:lnTo>
                      <a:pt x="404812" y="209021"/>
                    </a:lnTo>
                    <a:lnTo>
                      <a:pt x="399520" y="209021"/>
                    </a:lnTo>
                    <a:lnTo>
                      <a:pt x="396875" y="209021"/>
                    </a:lnTo>
                    <a:lnTo>
                      <a:pt x="396875" y="203730"/>
                    </a:lnTo>
                    <a:lnTo>
                      <a:pt x="396875" y="195792"/>
                    </a:lnTo>
                    <a:lnTo>
                      <a:pt x="399520" y="195792"/>
                    </a:lnTo>
                    <a:lnTo>
                      <a:pt x="402166" y="198438"/>
                    </a:lnTo>
                    <a:lnTo>
                      <a:pt x="404812" y="195792"/>
                    </a:lnTo>
                    <a:lnTo>
                      <a:pt x="402166" y="193146"/>
                    </a:lnTo>
                    <a:lnTo>
                      <a:pt x="399520" y="193146"/>
                    </a:lnTo>
                    <a:lnTo>
                      <a:pt x="396875" y="193146"/>
                    </a:lnTo>
                    <a:lnTo>
                      <a:pt x="394229" y="187855"/>
                    </a:lnTo>
                    <a:lnTo>
                      <a:pt x="396875" y="182563"/>
                    </a:lnTo>
                    <a:lnTo>
                      <a:pt x="399520" y="179917"/>
                    </a:lnTo>
                    <a:lnTo>
                      <a:pt x="399520" y="177271"/>
                    </a:lnTo>
                    <a:lnTo>
                      <a:pt x="396875" y="171980"/>
                    </a:lnTo>
                    <a:lnTo>
                      <a:pt x="394229" y="169334"/>
                    </a:lnTo>
                    <a:lnTo>
                      <a:pt x="396875" y="164042"/>
                    </a:lnTo>
                    <a:lnTo>
                      <a:pt x="396875" y="158750"/>
                    </a:lnTo>
                    <a:lnTo>
                      <a:pt x="399520" y="153459"/>
                    </a:lnTo>
                    <a:lnTo>
                      <a:pt x="396875" y="142875"/>
                    </a:lnTo>
                    <a:lnTo>
                      <a:pt x="396875" y="137584"/>
                    </a:lnTo>
                    <a:lnTo>
                      <a:pt x="399520" y="132292"/>
                    </a:lnTo>
                    <a:lnTo>
                      <a:pt x="402166" y="129646"/>
                    </a:lnTo>
                    <a:lnTo>
                      <a:pt x="402166" y="127000"/>
                    </a:lnTo>
                    <a:lnTo>
                      <a:pt x="402166" y="124355"/>
                    </a:lnTo>
                    <a:lnTo>
                      <a:pt x="407458" y="121709"/>
                    </a:lnTo>
                    <a:lnTo>
                      <a:pt x="410104" y="124355"/>
                    </a:lnTo>
                    <a:lnTo>
                      <a:pt x="410104" y="127000"/>
                    </a:lnTo>
                    <a:lnTo>
                      <a:pt x="412750" y="127000"/>
                    </a:lnTo>
                    <a:lnTo>
                      <a:pt x="415395" y="132292"/>
                    </a:lnTo>
                    <a:lnTo>
                      <a:pt x="420687" y="134938"/>
                    </a:lnTo>
                    <a:lnTo>
                      <a:pt x="420687" y="140230"/>
                    </a:lnTo>
                    <a:lnTo>
                      <a:pt x="420687" y="142875"/>
                    </a:lnTo>
                    <a:lnTo>
                      <a:pt x="423333" y="145521"/>
                    </a:lnTo>
                    <a:lnTo>
                      <a:pt x="428625" y="148167"/>
                    </a:lnTo>
                    <a:lnTo>
                      <a:pt x="428625" y="150813"/>
                    </a:lnTo>
                    <a:lnTo>
                      <a:pt x="431270" y="156105"/>
                    </a:lnTo>
                    <a:lnTo>
                      <a:pt x="436562" y="158750"/>
                    </a:lnTo>
                    <a:lnTo>
                      <a:pt x="447145" y="156105"/>
                    </a:lnTo>
                    <a:lnTo>
                      <a:pt x="457729" y="153459"/>
                    </a:lnTo>
                    <a:lnTo>
                      <a:pt x="465666" y="153459"/>
                    </a:lnTo>
                    <a:lnTo>
                      <a:pt x="468312" y="153459"/>
                    </a:lnTo>
                    <a:lnTo>
                      <a:pt x="473604" y="150813"/>
                    </a:lnTo>
                    <a:lnTo>
                      <a:pt x="478895" y="148167"/>
                    </a:lnTo>
                    <a:lnTo>
                      <a:pt x="481541" y="145521"/>
                    </a:lnTo>
                    <a:lnTo>
                      <a:pt x="481541" y="142875"/>
                    </a:lnTo>
                    <a:lnTo>
                      <a:pt x="486833" y="140230"/>
                    </a:lnTo>
                    <a:lnTo>
                      <a:pt x="492125" y="137584"/>
                    </a:lnTo>
                    <a:lnTo>
                      <a:pt x="497416" y="137584"/>
                    </a:lnTo>
                    <a:lnTo>
                      <a:pt x="500062" y="137584"/>
                    </a:lnTo>
                    <a:lnTo>
                      <a:pt x="500062" y="140230"/>
                    </a:lnTo>
                    <a:lnTo>
                      <a:pt x="502708" y="142875"/>
                    </a:lnTo>
                    <a:lnTo>
                      <a:pt x="508000" y="145521"/>
                    </a:lnTo>
                    <a:lnTo>
                      <a:pt x="518583" y="145521"/>
                    </a:lnTo>
                    <a:lnTo>
                      <a:pt x="531812" y="140230"/>
                    </a:lnTo>
                    <a:lnTo>
                      <a:pt x="537104" y="137584"/>
                    </a:lnTo>
                    <a:lnTo>
                      <a:pt x="539750" y="134938"/>
                    </a:lnTo>
                    <a:lnTo>
                      <a:pt x="545041" y="129646"/>
                    </a:lnTo>
                    <a:lnTo>
                      <a:pt x="547687" y="124355"/>
                    </a:lnTo>
                    <a:lnTo>
                      <a:pt x="550333" y="119063"/>
                    </a:lnTo>
                    <a:lnTo>
                      <a:pt x="552979" y="108480"/>
                    </a:lnTo>
                    <a:lnTo>
                      <a:pt x="555625" y="95250"/>
                    </a:lnTo>
                    <a:lnTo>
                      <a:pt x="558271" y="89959"/>
                    </a:lnTo>
                    <a:lnTo>
                      <a:pt x="563562" y="84667"/>
                    </a:lnTo>
                    <a:lnTo>
                      <a:pt x="568854" y="79375"/>
                    </a:lnTo>
                    <a:lnTo>
                      <a:pt x="574146" y="74084"/>
                    </a:lnTo>
                    <a:lnTo>
                      <a:pt x="574146" y="63500"/>
                    </a:lnTo>
                    <a:lnTo>
                      <a:pt x="574146" y="52917"/>
                    </a:lnTo>
                    <a:lnTo>
                      <a:pt x="574146" y="50271"/>
                    </a:lnTo>
                    <a:lnTo>
                      <a:pt x="576791" y="47625"/>
                    </a:lnTo>
                    <a:lnTo>
                      <a:pt x="576791" y="44980"/>
                    </a:lnTo>
                    <a:lnTo>
                      <a:pt x="579437" y="42334"/>
                    </a:lnTo>
                    <a:close/>
                    <a:moveTo>
                      <a:pt x="10583" y="0"/>
                    </a:moveTo>
                    <a:lnTo>
                      <a:pt x="13229" y="0"/>
                    </a:lnTo>
                    <a:lnTo>
                      <a:pt x="23812" y="5292"/>
                    </a:lnTo>
                    <a:lnTo>
                      <a:pt x="34396" y="10583"/>
                    </a:lnTo>
                    <a:lnTo>
                      <a:pt x="42333" y="13229"/>
                    </a:lnTo>
                    <a:lnTo>
                      <a:pt x="47625" y="13229"/>
                    </a:lnTo>
                    <a:lnTo>
                      <a:pt x="55562" y="10583"/>
                    </a:lnTo>
                    <a:lnTo>
                      <a:pt x="60854" y="10583"/>
                    </a:lnTo>
                    <a:lnTo>
                      <a:pt x="63500" y="10583"/>
                    </a:lnTo>
                    <a:lnTo>
                      <a:pt x="68791" y="13229"/>
                    </a:lnTo>
                    <a:lnTo>
                      <a:pt x="71437" y="13229"/>
                    </a:lnTo>
                    <a:lnTo>
                      <a:pt x="74083" y="15875"/>
                    </a:lnTo>
                    <a:lnTo>
                      <a:pt x="76729" y="21167"/>
                    </a:lnTo>
                    <a:lnTo>
                      <a:pt x="79375" y="29104"/>
                    </a:lnTo>
                    <a:lnTo>
                      <a:pt x="82021" y="31750"/>
                    </a:lnTo>
                    <a:lnTo>
                      <a:pt x="87312" y="34396"/>
                    </a:lnTo>
                    <a:lnTo>
                      <a:pt x="89958" y="37042"/>
                    </a:lnTo>
                    <a:lnTo>
                      <a:pt x="92604" y="39687"/>
                    </a:lnTo>
                    <a:lnTo>
                      <a:pt x="92604" y="44979"/>
                    </a:lnTo>
                    <a:lnTo>
                      <a:pt x="89958" y="47625"/>
                    </a:lnTo>
                    <a:lnTo>
                      <a:pt x="97895" y="52917"/>
                    </a:lnTo>
                    <a:lnTo>
                      <a:pt x="105833" y="55562"/>
                    </a:lnTo>
                    <a:lnTo>
                      <a:pt x="105833" y="58208"/>
                    </a:lnTo>
                    <a:lnTo>
                      <a:pt x="108479" y="60854"/>
                    </a:lnTo>
                    <a:lnTo>
                      <a:pt x="116416" y="63500"/>
                    </a:lnTo>
                    <a:lnTo>
                      <a:pt x="129645" y="71437"/>
                    </a:lnTo>
                    <a:lnTo>
                      <a:pt x="137583" y="79375"/>
                    </a:lnTo>
                    <a:lnTo>
                      <a:pt x="140229" y="87312"/>
                    </a:lnTo>
                    <a:lnTo>
                      <a:pt x="142875" y="92604"/>
                    </a:lnTo>
                    <a:lnTo>
                      <a:pt x="145520" y="92604"/>
                    </a:lnTo>
                    <a:lnTo>
                      <a:pt x="148166" y="95250"/>
                    </a:lnTo>
                    <a:lnTo>
                      <a:pt x="150812" y="103187"/>
                    </a:lnTo>
                    <a:lnTo>
                      <a:pt x="153458" y="108479"/>
                    </a:lnTo>
                    <a:lnTo>
                      <a:pt x="158750" y="108479"/>
                    </a:lnTo>
                    <a:lnTo>
                      <a:pt x="161395" y="113771"/>
                    </a:lnTo>
                    <a:lnTo>
                      <a:pt x="169333" y="124354"/>
                    </a:lnTo>
                    <a:lnTo>
                      <a:pt x="169333" y="119062"/>
                    </a:lnTo>
                    <a:lnTo>
                      <a:pt x="166687" y="113771"/>
                    </a:lnTo>
                    <a:lnTo>
                      <a:pt x="166687" y="111125"/>
                    </a:lnTo>
                    <a:lnTo>
                      <a:pt x="169333" y="111125"/>
                    </a:lnTo>
                    <a:lnTo>
                      <a:pt x="171979" y="111125"/>
                    </a:lnTo>
                    <a:lnTo>
                      <a:pt x="174625" y="113771"/>
                    </a:lnTo>
                    <a:lnTo>
                      <a:pt x="177270" y="119062"/>
                    </a:lnTo>
                    <a:lnTo>
                      <a:pt x="179916" y="124354"/>
                    </a:lnTo>
                    <a:lnTo>
                      <a:pt x="182562" y="127000"/>
                    </a:lnTo>
                    <a:lnTo>
                      <a:pt x="185208" y="127000"/>
                    </a:lnTo>
                    <a:lnTo>
                      <a:pt x="190500" y="127000"/>
                    </a:lnTo>
                    <a:lnTo>
                      <a:pt x="193145" y="129646"/>
                    </a:lnTo>
                    <a:lnTo>
                      <a:pt x="201083" y="142875"/>
                    </a:lnTo>
                    <a:lnTo>
                      <a:pt x="209020" y="156104"/>
                    </a:lnTo>
                    <a:lnTo>
                      <a:pt x="211666" y="158750"/>
                    </a:lnTo>
                    <a:lnTo>
                      <a:pt x="216958" y="161396"/>
                    </a:lnTo>
                    <a:lnTo>
                      <a:pt x="222250" y="164042"/>
                    </a:lnTo>
                    <a:lnTo>
                      <a:pt x="227541" y="166687"/>
                    </a:lnTo>
                    <a:lnTo>
                      <a:pt x="230187" y="171979"/>
                    </a:lnTo>
                    <a:lnTo>
                      <a:pt x="230187" y="174625"/>
                    </a:lnTo>
                    <a:lnTo>
                      <a:pt x="219604" y="179917"/>
                    </a:lnTo>
                    <a:lnTo>
                      <a:pt x="211666" y="185208"/>
                    </a:lnTo>
                    <a:lnTo>
                      <a:pt x="232833" y="177271"/>
                    </a:lnTo>
                    <a:lnTo>
                      <a:pt x="238125" y="174625"/>
                    </a:lnTo>
                    <a:lnTo>
                      <a:pt x="240770" y="174625"/>
                    </a:lnTo>
                    <a:lnTo>
                      <a:pt x="246062" y="177271"/>
                    </a:lnTo>
                    <a:lnTo>
                      <a:pt x="251354" y="182562"/>
                    </a:lnTo>
                    <a:lnTo>
                      <a:pt x="253999" y="185208"/>
                    </a:lnTo>
                    <a:lnTo>
                      <a:pt x="251354" y="187854"/>
                    </a:lnTo>
                    <a:lnTo>
                      <a:pt x="240770" y="193146"/>
                    </a:lnTo>
                    <a:lnTo>
                      <a:pt x="232833" y="198437"/>
                    </a:lnTo>
                    <a:lnTo>
                      <a:pt x="230187" y="198437"/>
                    </a:lnTo>
                    <a:lnTo>
                      <a:pt x="232833" y="201083"/>
                    </a:lnTo>
                    <a:lnTo>
                      <a:pt x="238125" y="203729"/>
                    </a:lnTo>
                    <a:lnTo>
                      <a:pt x="238125" y="206375"/>
                    </a:lnTo>
                    <a:lnTo>
                      <a:pt x="238125" y="209021"/>
                    </a:lnTo>
                    <a:lnTo>
                      <a:pt x="238125" y="214312"/>
                    </a:lnTo>
                    <a:lnTo>
                      <a:pt x="238125" y="216958"/>
                    </a:lnTo>
                    <a:lnTo>
                      <a:pt x="243416" y="219604"/>
                    </a:lnTo>
                    <a:lnTo>
                      <a:pt x="248708" y="224896"/>
                    </a:lnTo>
                    <a:lnTo>
                      <a:pt x="251354" y="224896"/>
                    </a:lnTo>
                    <a:lnTo>
                      <a:pt x="259291" y="224896"/>
                    </a:lnTo>
                    <a:lnTo>
                      <a:pt x="264583" y="224896"/>
                    </a:lnTo>
                    <a:lnTo>
                      <a:pt x="267229" y="224896"/>
                    </a:lnTo>
                    <a:lnTo>
                      <a:pt x="269874" y="232833"/>
                    </a:lnTo>
                    <a:lnTo>
                      <a:pt x="267229" y="240771"/>
                    </a:lnTo>
                    <a:lnTo>
                      <a:pt x="267229" y="248708"/>
                    </a:lnTo>
                    <a:lnTo>
                      <a:pt x="269874" y="251354"/>
                    </a:lnTo>
                    <a:lnTo>
                      <a:pt x="275166" y="251354"/>
                    </a:lnTo>
                    <a:lnTo>
                      <a:pt x="277812" y="251354"/>
                    </a:lnTo>
                    <a:lnTo>
                      <a:pt x="280458" y="251354"/>
                    </a:lnTo>
                    <a:lnTo>
                      <a:pt x="280458" y="256646"/>
                    </a:lnTo>
                    <a:lnTo>
                      <a:pt x="277812" y="267229"/>
                    </a:lnTo>
                    <a:lnTo>
                      <a:pt x="277812" y="275167"/>
                    </a:lnTo>
                    <a:lnTo>
                      <a:pt x="280458" y="267229"/>
                    </a:lnTo>
                    <a:lnTo>
                      <a:pt x="280458" y="264583"/>
                    </a:lnTo>
                    <a:lnTo>
                      <a:pt x="291041" y="267229"/>
                    </a:lnTo>
                    <a:lnTo>
                      <a:pt x="298979" y="269875"/>
                    </a:lnTo>
                    <a:lnTo>
                      <a:pt x="301624" y="275167"/>
                    </a:lnTo>
                    <a:lnTo>
                      <a:pt x="301624" y="277812"/>
                    </a:lnTo>
                    <a:lnTo>
                      <a:pt x="304270" y="277812"/>
                    </a:lnTo>
                    <a:lnTo>
                      <a:pt x="306916" y="280458"/>
                    </a:lnTo>
                    <a:lnTo>
                      <a:pt x="309562" y="283104"/>
                    </a:lnTo>
                    <a:lnTo>
                      <a:pt x="306916" y="283104"/>
                    </a:lnTo>
                    <a:lnTo>
                      <a:pt x="309562" y="285750"/>
                    </a:lnTo>
                    <a:lnTo>
                      <a:pt x="312208" y="285750"/>
                    </a:lnTo>
                    <a:lnTo>
                      <a:pt x="312208" y="288396"/>
                    </a:lnTo>
                    <a:lnTo>
                      <a:pt x="306916" y="291042"/>
                    </a:lnTo>
                    <a:lnTo>
                      <a:pt x="304270" y="296333"/>
                    </a:lnTo>
                    <a:lnTo>
                      <a:pt x="304270" y="298979"/>
                    </a:lnTo>
                    <a:lnTo>
                      <a:pt x="304270" y="304271"/>
                    </a:lnTo>
                    <a:lnTo>
                      <a:pt x="306916" y="306917"/>
                    </a:lnTo>
                    <a:lnTo>
                      <a:pt x="306916" y="309562"/>
                    </a:lnTo>
                    <a:lnTo>
                      <a:pt x="304270" y="317500"/>
                    </a:lnTo>
                    <a:lnTo>
                      <a:pt x="301624" y="328083"/>
                    </a:lnTo>
                    <a:lnTo>
                      <a:pt x="301624" y="330729"/>
                    </a:lnTo>
                    <a:lnTo>
                      <a:pt x="304270" y="336021"/>
                    </a:lnTo>
                    <a:lnTo>
                      <a:pt x="301624" y="351896"/>
                    </a:lnTo>
                    <a:lnTo>
                      <a:pt x="304270" y="378354"/>
                    </a:lnTo>
                    <a:lnTo>
                      <a:pt x="304270" y="381000"/>
                    </a:lnTo>
                    <a:lnTo>
                      <a:pt x="301624" y="383646"/>
                    </a:lnTo>
                    <a:lnTo>
                      <a:pt x="296333" y="378354"/>
                    </a:lnTo>
                    <a:lnTo>
                      <a:pt x="293687" y="373063"/>
                    </a:lnTo>
                    <a:lnTo>
                      <a:pt x="291041" y="373063"/>
                    </a:lnTo>
                    <a:lnTo>
                      <a:pt x="291041" y="375708"/>
                    </a:lnTo>
                    <a:lnTo>
                      <a:pt x="291041" y="381000"/>
                    </a:lnTo>
                    <a:lnTo>
                      <a:pt x="285749" y="381000"/>
                    </a:lnTo>
                    <a:lnTo>
                      <a:pt x="280458" y="378354"/>
                    </a:lnTo>
                    <a:lnTo>
                      <a:pt x="275166" y="375708"/>
                    </a:lnTo>
                    <a:lnTo>
                      <a:pt x="272520" y="375708"/>
                    </a:lnTo>
                    <a:lnTo>
                      <a:pt x="269874" y="375708"/>
                    </a:lnTo>
                    <a:lnTo>
                      <a:pt x="267229" y="373063"/>
                    </a:lnTo>
                    <a:lnTo>
                      <a:pt x="264583" y="373063"/>
                    </a:lnTo>
                    <a:lnTo>
                      <a:pt x="267229" y="378354"/>
                    </a:lnTo>
                    <a:lnTo>
                      <a:pt x="272520" y="381000"/>
                    </a:lnTo>
                    <a:lnTo>
                      <a:pt x="269874" y="383646"/>
                    </a:lnTo>
                    <a:lnTo>
                      <a:pt x="264583" y="378354"/>
                    </a:lnTo>
                    <a:lnTo>
                      <a:pt x="261937" y="373063"/>
                    </a:lnTo>
                    <a:lnTo>
                      <a:pt x="259291" y="367771"/>
                    </a:lnTo>
                    <a:lnTo>
                      <a:pt x="253999" y="365125"/>
                    </a:lnTo>
                    <a:lnTo>
                      <a:pt x="251354" y="359833"/>
                    </a:lnTo>
                    <a:lnTo>
                      <a:pt x="248708" y="357188"/>
                    </a:lnTo>
                    <a:lnTo>
                      <a:pt x="246062" y="351896"/>
                    </a:lnTo>
                    <a:lnTo>
                      <a:pt x="240770" y="351896"/>
                    </a:lnTo>
                    <a:lnTo>
                      <a:pt x="232833" y="349250"/>
                    </a:lnTo>
                    <a:lnTo>
                      <a:pt x="227541" y="341313"/>
                    </a:lnTo>
                    <a:lnTo>
                      <a:pt x="222250" y="333375"/>
                    </a:lnTo>
                    <a:lnTo>
                      <a:pt x="211666" y="325437"/>
                    </a:lnTo>
                    <a:lnTo>
                      <a:pt x="206375" y="317500"/>
                    </a:lnTo>
                    <a:lnTo>
                      <a:pt x="201083" y="312208"/>
                    </a:lnTo>
                    <a:lnTo>
                      <a:pt x="198437" y="304271"/>
                    </a:lnTo>
                    <a:lnTo>
                      <a:pt x="195791" y="296333"/>
                    </a:lnTo>
                    <a:lnTo>
                      <a:pt x="193145" y="293687"/>
                    </a:lnTo>
                    <a:lnTo>
                      <a:pt x="187854" y="291042"/>
                    </a:lnTo>
                    <a:lnTo>
                      <a:pt x="177270" y="285750"/>
                    </a:lnTo>
                    <a:lnTo>
                      <a:pt x="174625" y="277812"/>
                    </a:lnTo>
                    <a:lnTo>
                      <a:pt x="169333" y="269875"/>
                    </a:lnTo>
                    <a:lnTo>
                      <a:pt x="164041" y="259292"/>
                    </a:lnTo>
                    <a:lnTo>
                      <a:pt x="161395" y="256646"/>
                    </a:lnTo>
                    <a:lnTo>
                      <a:pt x="161395" y="254000"/>
                    </a:lnTo>
                    <a:lnTo>
                      <a:pt x="164041" y="251354"/>
                    </a:lnTo>
                    <a:lnTo>
                      <a:pt x="158750" y="240771"/>
                    </a:lnTo>
                    <a:lnTo>
                      <a:pt x="142875" y="216958"/>
                    </a:lnTo>
                    <a:lnTo>
                      <a:pt x="137583" y="198437"/>
                    </a:lnTo>
                    <a:lnTo>
                      <a:pt x="134937" y="190500"/>
                    </a:lnTo>
                    <a:lnTo>
                      <a:pt x="134937" y="187854"/>
                    </a:lnTo>
                    <a:lnTo>
                      <a:pt x="132291" y="185208"/>
                    </a:lnTo>
                    <a:lnTo>
                      <a:pt x="124354" y="182562"/>
                    </a:lnTo>
                    <a:lnTo>
                      <a:pt x="119062" y="179917"/>
                    </a:lnTo>
                    <a:lnTo>
                      <a:pt x="116416" y="179917"/>
                    </a:lnTo>
                    <a:lnTo>
                      <a:pt x="116416" y="174625"/>
                    </a:lnTo>
                    <a:lnTo>
                      <a:pt x="116416" y="169333"/>
                    </a:lnTo>
                    <a:lnTo>
                      <a:pt x="113770" y="166687"/>
                    </a:lnTo>
                    <a:lnTo>
                      <a:pt x="113770" y="161396"/>
                    </a:lnTo>
                    <a:lnTo>
                      <a:pt x="113770" y="156104"/>
                    </a:lnTo>
                    <a:lnTo>
                      <a:pt x="113770" y="150812"/>
                    </a:lnTo>
                    <a:lnTo>
                      <a:pt x="111125" y="145521"/>
                    </a:lnTo>
                    <a:lnTo>
                      <a:pt x="108479" y="137583"/>
                    </a:lnTo>
                    <a:lnTo>
                      <a:pt x="111125" y="132292"/>
                    </a:lnTo>
                    <a:lnTo>
                      <a:pt x="92604" y="116417"/>
                    </a:lnTo>
                    <a:lnTo>
                      <a:pt x="84666" y="113771"/>
                    </a:lnTo>
                    <a:lnTo>
                      <a:pt x="79375" y="111125"/>
                    </a:lnTo>
                    <a:lnTo>
                      <a:pt x="76729" y="113771"/>
                    </a:lnTo>
                    <a:lnTo>
                      <a:pt x="74083" y="111125"/>
                    </a:lnTo>
                    <a:lnTo>
                      <a:pt x="76729" y="100542"/>
                    </a:lnTo>
                    <a:lnTo>
                      <a:pt x="74083" y="95250"/>
                    </a:lnTo>
                    <a:lnTo>
                      <a:pt x="71437" y="89958"/>
                    </a:lnTo>
                    <a:lnTo>
                      <a:pt x="68791" y="87312"/>
                    </a:lnTo>
                    <a:lnTo>
                      <a:pt x="66146" y="82021"/>
                    </a:lnTo>
                    <a:lnTo>
                      <a:pt x="63500" y="76729"/>
                    </a:lnTo>
                    <a:lnTo>
                      <a:pt x="60854" y="74083"/>
                    </a:lnTo>
                    <a:lnTo>
                      <a:pt x="55562" y="71437"/>
                    </a:lnTo>
                    <a:lnTo>
                      <a:pt x="50271" y="66146"/>
                    </a:lnTo>
                    <a:lnTo>
                      <a:pt x="47625" y="60854"/>
                    </a:lnTo>
                    <a:lnTo>
                      <a:pt x="44979" y="60854"/>
                    </a:lnTo>
                    <a:lnTo>
                      <a:pt x="39687" y="60854"/>
                    </a:lnTo>
                    <a:lnTo>
                      <a:pt x="34396" y="60854"/>
                    </a:lnTo>
                    <a:lnTo>
                      <a:pt x="34396" y="52917"/>
                    </a:lnTo>
                    <a:lnTo>
                      <a:pt x="31750" y="47625"/>
                    </a:lnTo>
                    <a:lnTo>
                      <a:pt x="29104" y="44979"/>
                    </a:lnTo>
                    <a:lnTo>
                      <a:pt x="23812" y="37042"/>
                    </a:lnTo>
                    <a:lnTo>
                      <a:pt x="15875" y="31750"/>
                    </a:lnTo>
                    <a:lnTo>
                      <a:pt x="10583" y="23812"/>
                    </a:lnTo>
                    <a:lnTo>
                      <a:pt x="7937" y="15875"/>
                    </a:lnTo>
                    <a:lnTo>
                      <a:pt x="2646" y="10583"/>
                    </a:lnTo>
                    <a:lnTo>
                      <a:pt x="0" y="10583"/>
                    </a:lnTo>
                    <a:lnTo>
                      <a:pt x="5291"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0" name="Iraq">
                <a:extLst>
                  <a:ext uri="{FF2B5EF4-FFF2-40B4-BE49-F238E27FC236}">
                    <a16:creationId xmlns:a16="http://schemas.microsoft.com/office/drawing/2014/main" id="{679D525F-93C4-4CC5-A016-C96C3F87B327}"/>
                  </a:ext>
                </a:extLst>
              </p:cNvPr>
              <p:cNvSpPr>
                <a:spLocks/>
              </p:cNvSpPr>
              <p:nvPr/>
            </p:nvSpPr>
            <p:spPr bwMode="auto">
              <a:xfrm>
                <a:off x="5129431" y="1256553"/>
                <a:ext cx="313671" cy="271062"/>
              </a:xfrm>
              <a:custGeom>
                <a:avLst/>
                <a:gdLst/>
                <a:ahLst/>
                <a:cxnLst>
                  <a:cxn ang="0">
                    <a:pos x="34" y="126"/>
                  </a:cxn>
                  <a:cxn ang="0">
                    <a:pos x="72" y="142"/>
                  </a:cxn>
                  <a:cxn ang="0">
                    <a:pos x="94" y="158"/>
                  </a:cxn>
                  <a:cxn ang="0">
                    <a:pos x="120" y="180"/>
                  </a:cxn>
                  <a:cxn ang="0">
                    <a:pos x="172" y="186"/>
                  </a:cxn>
                  <a:cxn ang="0">
                    <a:pos x="182" y="180"/>
                  </a:cxn>
                  <a:cxn ang="0">
                    <a:pos x="192" y="168"/>
                  </a:cxn>
                  <a:cxn ang="0">
                    <a:pos x="202" y="172"/>
                  </a:cxn>
                  <a:cxn ang="0">
                    <a:pos x="208" y="170"/>
                  </a:cxn>
                  <a:cxn ang="0">
                    <a:pos x="214" y="176"/>
                  </a:cxn>
                  <a:cxn ang="0">
                    <a:pos x="218" y="172"/>
                  </a:cxn>
                  <a:cxn ang="0">
                    <a:pos x="212" y="160"/>
                  </a:cxn>
                  <a:cxn ang="0">
                    <a:pos x="204" y="158"/>
                  </a:cxn>
                  <a:cxn ang="0">
                    <a:pos x="198" y="146"/>
                  </a:cxn>
                  <a:cxn ang="0">
                    <a:pos x="196" y="136"/>
                  </a:cxn>
                  <a:cxn ang="0">
                    <a:pos x="182" y="116"/>
                  </a:cxn>
                  <a:cxn ang="0">
                    <a:pos x="172" y="108"/>
                  </a:cxn>
                  <a:cxn ang="0">
                    <a:pos x="156" y="100"/>
                  </a:cxn>
                  <a:cxn ang="0">
                    <a:pos x="148" y="94"/>
                  </a:cxn>
                  <a:cxn ang="0">
                    <a:pos x="148" y="86"/>
                  </a:cxn>
                  <a:cxn ang="0">
                    <a:pos x="138" y="78"/>
                  </a:cxn>
                  <a:cxn ang="0">
                    <a:pos x="142" y="74"/>
                  </a:cxn>
                  <a:cxn ang="0">
                    <a:pos x="138" y="68"/>
                  </a:cxn>
                  <a:cxn ang="0">
                    <a:pos x="146" y="50"/>
                  </a:cxn>
                  <a:cxn ang="0">
                    <a:pos x="144" y="44"/>
                  </a:cxn>
                  <a:cxn ang="0">
                    <a:pos x="148" y="36"/>
                  </a:cxn>
                  <a:cxn ang="0">
                    <a:pos x="148" y="32"/>
                  </a:cxn>
                  <a:cxn ang="0">
                    <a:pos x="134" y="32"/>
                  </a:cxn>
                  <a:cxn ang="0">
                    <a:pos x="128" y="22"/>
                  </a:cxn>
                  <a:cxn ang="0">
                    <a:pos x="128" y="20"/>
                  </a:cxn>
                  <a:cxn ang="0">
                    <a:pos x="124" y="18"/>
                  </a:cxn>
                  <a:cxn ang="0">
                    <a:pos x="116" y="8"/>
                  </a:cxn>
                  <a:cxn ang="0">
                    <a:pos x="106" y="10"/>
                  </a:cxn>
                  <a:cxn ang="0">
                    <a:pos x="98" y="6"/>
                  </a:cxn>
                  <a:cxn ang="0">
                    <a:pos x="90" y="4"/>
                  </a:cxn>
                  <a:cxn ang="0">
                    <a:pos x="76" y="0"/>
                  </a:cxn>
                  <a:cxn ang="0">
                    <a:pos x="62" y="6"/>
                  </a:cxn>
                  <a:cxn ang="0">
                    <a:pos x="50" y="16"/>
                  </a:cxn>
                  <a:cxn ang="0">
                    <a:pos x="46" y="26"/>
                  </a:cxn>
                  <a:cxn ang="0">
                    <a:pos x="48" y="42"/>
                  </a:cxn>
                  <a:cxn ang="0">
                    <a:pos x="50" y="58"/>
                  </a:cxn>
                  <a:cxn ang="0">
                    <a:pos x="44" y="64"/>
                  </a:cxn>
                  <a:cxn ang="0">
                    <a:pos x="8" y="110"/>
                  </a:cxn>
                  <a:cxn ang="0">
                    <a:pos x="12" y="124"/>
                  </a:cxn>
                </a:cxnLst>
                <a:rect l="0" t="0" r="r" b="b"/>
                <a:pathLst>
                  <a:path w="218" h="186">
                    <a:moveTo>
                      <a:pt x="12" y="124"/>
                    </a:moveTo>
                    <a:lnTo>
                      <a:pt x="12" y="124"/>
                    </a:lnTo>
                    <a:lnTo>
                      <a:pt x="34" y="126"/>
                    </a:lnTo>
                    <a:lnTo>
                      <a:pt x="46" y="128"/>
                    </a:lnTo>
                    <a:lnTo>
                      <a:pt x="72" y="142"/>
                    </a:lnTo>
                    <a:lnTo>
                      <a:pt x="72" y="142"/>
                    </a:lnTo>
                    <a:lnTo>
                      <a:pt x="84" y="146"/>
                    </a:lnTo>
                    <a:lnTo>
                      <a:pt x="88" y="150"/>
                    </a:lnTo>
                    <a:lnTo>
                      <a:pt x="94" y="158"/>
                    </a:lnTo>
                    <a:lnTo>
                      <a:pt x="108" y="170"/>
                    </a:lnTo>
                    <a:lnTo>
                      <a:pt x="108" y="170"/>
                    </a:lnTo>
                    <a:lnTo>
                      <a:pt x="120" y="180"/>
                    </a:lnTo>
                    <a:lnTo>
                      <a:pt x="132" y="184"/>
                    </a:lnTo>
                    <a:lnTo>
                      <a:pt x="148" y="186"/>
                    </a:lnTo>
                    <a:lnTo>
                      <a:pt x="172" y="186"/>
                    </a:lnTo>
                    <a:lnTo>
                      <a:pt x="172" y="186"/>
                    </a:lnTo>
                    <a:lnTo>
                      <a:pt x="178" y="184"/>
                    </a:lnTo>
                    <a:lnTo>
                      <a:pt x="182" y="180"/>
                    </a:lnTo>
                    <a:lnTo>
                      <a:pt x="186" y="172"/>
                    </a:lnTo>
                    <a:lnTo>
                      <a:pt x="188" y="170"/>
                    </a:lnTo>
                    <a:lnTo>
                      <a:pt x="192" y="168"/>
                    </a:lnTo>
                    <a:lnTo>
                      <a:pt x="196" y="170"/>
                    </a:lnTo>
                    <a:lnTo>
                      <a:pt x="202" y="172"/>
                    </a:lnTo>
                    <a:lnTo>
                      <a:pt x="202" y="172"/>
                    </a:lnTo>
                    <a:lnTo>
                      <a:pt x="204" y="168"/>
                    </a:lnTo>
                    <a:lnTo>
                      <a:pt x="206" y="168"/>
                    </a:lnTo>
                    <a:lnTo>
                      <a:pt x="208" y="170"/>
                    </a:lnTo>
                    <a:lnTo>
                      <a:pt x="208" y="170"/>
                    </a:lnTo>
                    <a:lnTo>
                      <a:pt x="212" y="176"/>
                    </a:lnTo>
                    <a:lnTo>
                      <a:pt x="214" y="176"/>
                    </a:lnTo>
                    <a:lnTo>
                      <a:pt x="214" y="174"/>
                    </a:lnTo>
                    <a:lnTo>
                      <a:pt x="218" y="172"/>
                    </a:lnTo>
                    <a:lnTo>
                      <a:pt x="218" y="172"/>
                    </a:lnTo>
                    <a:lnTo>
                      <a:pt x="214" y="166"/>
                    </a:lnTo>
                    <a:lnTo>
                      <a:pt x="212" y="162"/>
                    </a:lnTo>
                    <a:lnTo>
                      <a:pt x="212" y="160"/>
                    </a:lnTo>
                    <a:lnTo>
                      <a:pt x="208" y="158"/>
                    </a:lnTo>
                    <a:lnTo>
                      <a:pt x="208" y="158"/>
                    </a:lnTo>
                    <a:lnTo>
                      <a:pt x="204" y="158"/>
                    </a:lnTo>
                    <a:lnTo>
                      <a:pt x="202" y="154"/>
                    </a:lnTo>
                    <a:lnTo>
                      <a:pt x="200" y="150"/>
                    </a:lnTo>
                    <a:lnTo>
                      <a:pt x="198" y="146"/>
                    </a:lnTo>
                    <a:lnTo>
                      <a:pt x="198" y="146"/>
                    </a:lnTo>
                    <a:lnTo>
                      <a:pt x="198" y="142"/>
                    </a:lnTo>
                    <a:lnTo>
                      <a:pt x="196" y="136"/>
                    </a:lnTo>
                    <a:lnTo>
                      <a:pt x="188" y="120"/>
                    </a:lnTo>
                    <a:lnTo>
                      <a:pt x="188" y="120"/>
                    </a:lnTo>
                    <a:lnTo>
                      <a:pt x="182" y="116"/>
                    </a:lnTo>
                    <a:lnTo>
                      <a:pt x="180" y="114"/>
                    </a:lnTo>
                    <a:lnTo>
                      <a:pt x="178" y="112"/>
                    </a:lnTo>
                    <a:lnTo>
                      <a:pt x="172" y="108"/>
                    </a:lnTo>
                    <a:lnTo>
                      <a:pt x="172" y="108"/>
                    </a:lnTo>
                    <a:lnTo>
                      <a:pt x="164" y="102"/>
                    </a:lnTo>
                    <a:lnTo>
                      <a:pt x="156" y="100"/>
                    </a:lnTo>
                    <a:lnTo>
                      <a:pt x="150" y="98"/>
                    </a:lnTo>
                    <a:lnTo>
                      <a:pt x="148" y="96"/>
                    </a:lnTo>
                    <a:lnTo>
                      <a:pt x="148" y="94"/>
                    </a:lnTo>
                    <a:lnTo>
                      <a:pt x="148" y="94"/>
                    </a:lnTo>
                    <a:lnTo>
                      <a:pt x="148" y="90"/>
                    </a:lnTo>
                    <a:lnTo>
                      <a:pt x="148" y="86"/>
                    </a:lnTo>
                    <a:lnTo>
                      <a:pt x="142" y="82"/>
                    </a:lnTo>
                    <a:lnTo>
                      <a:pt x="138" y="80"/>
                    </a:lnTo>
                    <a:lnTo>
                      <a:pt x="138" y="78"/>
                    </a:lnTo>
                    <a:lnTo>
                      <a:pt x="140" y="76"/>
                    </a:lnTo>
                    <a:lnTo>
                      <a:pt x="140" y="76"/>
                    </a:lnTo>
                    <a:lnTo>
                      <a:pt x="142" y="74"/>
                    </a:lnTo>
                    <a:lnTo>
                      <a:pt x="140" y="74"/>
                    </a:lnTo>
                    <a:lnTo>
                      <a:pt x="138" y="72"/>
                    </a:lnTo>
                    <a:lnTo>
                      <a:pt x="138" y="68"/>
                    </a:lnTo>
                    <a:lnTo>
                      <a:pt x="138" y="68"/>
                    </a:lnTo>
                    <a:lnTo>
                      <a:pt x="144" y="56"/>
                    </a:lnTo>
                    <a:lnTo>
                      <a:pt x="146" y="50"/>
                    </a:lnTo>
                    <a:lnTo>
                      <a:pt x="144" y="48"/>
                    </a:lnTo>
                    <a:lnTo>
                      <a:pt x="144" y="48"/>
                    </a:lnTo>
                    <a:lnTo>
                      <a:pt x="144" y="44"/>
                    </a:lnTo>
                    <a:lnTo>
                      <a:pt x="146" y="42"/>
                    </a:lnTo>
                    <a:lnTo>
                      <a:pt x="146" y="40"/>
                    </a:lnTo>
                    <a:lnTo>
                      <a:pt x="148" y="36"/>
                    </a:lnTo>
                    <a:lnTo>
                      <a:pt x="148" y="36"/>
                    </a:lnTo>
                    <a:lnTo>
                      <a:pt x="148" y="32"/>
                    </a:lnTo>
                    <a:lnTo>
                      <a:pt x="148" y="32"/>
                    </a:lnTo>
                    <a:lnTo>
                      <a:pt x="140" y="34"/>
                    </a:lnTo>
                    <a:lnTo>
                      <a:pt x="140" y="34"/>
                    </a:lnTo>
                    <a:lnTo>
                      <a:pt x="134" y="32"/>
                    </a:lnTo>
                    <a:lnTo>
                      <a:pt x="132" y="28"/>
                    </a:lnTo>
                    <a:lnTo>
                      <a:pt x="130" y="26"/>
                    </a:lnTo>
                    <a:lnTo>
                      <a:pt x="128" y="22"/>
                    </a:lnTo>
                    <a:lnTo>
                      <a:pt x="128" y="22"/>
                    </a:lnTo>
                    <a:lnTo>
                      <a:pt x="126" y="22"/>
                    </a:lnTo>
                    <a:lnTo>
                      <a:pt x="128" y="20"/>
                    </a:lnTo>
                    <a:lnTo>
                      <a:pt x="128" y="20"/>
                    </a:lnTo>
                    <a:lnTo>
                      <a:pt x="124" y="18"/>
                    </a:lnTo>
                    <a:lnTo>
                      <a:pt x="124" y="18"/>
                    </a:lnTo>
                    <a:lnTo>
                      <a:pt x="122" y="14"/>
                    </a:lnTo>
                    <a:lnTo>
                      <a:pt x="120" y="10"/>
                    </a:lnTo>
                    <a:lnTo>
                      <a:pt x="116" y="8"/>
                    </a:lnTo>
                    <a:lnTo>
                      <a:pt x="116" y="8"/>
                    </a:lnTo>
                    <a:lnTo>
                      <a:pt x="108" y="12"/>
                    </a:lnTo>
                    <a:lnTo>
                      <a:pt x="106" y="10"/>
                    </a:lnTo>
                    <a:lnTo>
                      <a:pt x="104" y="6"/>
                    </a:lnTo>
                    <a:lnTo>
                      <a:pt x="102" y="6"/>
                    </a:lnTo>
                    <a:lnTo>
                      <a:pt x="98" y="6"/>
                    </a:lnTo>
                    <a:lnTo>
                      <a:pt x="98" y="6"/>
                    </a:lnTo>
                    <a:lnTo>
                      <a:pt x="94" y="4"/>
                    </a:lnTo>
                    <a:lnTo>
                      <a:pt x="90" y="4"/>
                    </a:lnTo>
                    <a:lnTo>
                      <a:pt x="86" y="2"/>
                    </a:lnTo>
                    <a:lnTo>
                      <a:pt x="76" y="0"/>
                    </a:lnTo>
                    <a:lnTo>
                      <a:pt x="76" y="0"/>
                    </a:lnTo>
                    <a:lnTo>
                      <a:pt x="70" y="0"/>
                    </a:lnTo>
                    <a:lnTo>
                      <a:pt x="66" y="2"/>
                    </a:lnTo>
                    <a:lnTo>
                      <a:pt x="62" y="6"/>
                    </a:lnTo>
                    <a:lnTo>
                      <a:pt x="62" y="6"/>
                    </a:lnTo>
                    <a:lnTo>
                      <a:pt x="56" y="12"/>
                    </a:lnTo>
                    <a:lnTo>
                      <a:pt x="50" y="16"/>
                    </a:lnTo>
                    <a:lnTo>
                      <a:pt x="50" y="16"/>
                    </a:lnTo>
                    <a:lnTo>
                      <a:pt x="46" y="22"/>
                    </a:lnTo>
                    <a:lnTo>
                      <a:pt x="46" y="26"/>
                    </a:lnTo>
                    <a:lnTo>
                      <a:pt x="48" y="32"/>
                    </a:lnTo>
                    <a:lnTo>
                      <a:pt x="50" y="36"/>
                    </a:lnTo>
                    <a:lnTo>
                      <a:pt x="48" y="42"/>
                    </a:lnTo>
                    <a:lnTo>
                      <a:pt x="48" y="42"/>
                    </a:lnTo>
                    <a:lnTo>
                      <a:pt x="48" y="52"/>
                    </a:lnTo>
                    <a:lnTo>
                      <a:pt x="50" y="58"/>
                    </a:lnTo>
                    <a:lnTo>
                      <a:pt x="50" y="60"/>
                    </a:lnTo>
                    <a:lnTo>
                      <a:pt x="44" y="64"/>
                    </a:lnTo>
                    <a:lnTo>
                      <a:pt x="44" y="64"/>
                    </a:lnTo>
                    <a:lnTo>
                      <a:pt x="0" y="92"/>
                    </a:lnTo>
                    <a:lnTo>
                      <a:pt x="0" y="92"/>
                    </a:lnTo>
                    <a:lnTo>
                      <a:pt x="8" y="110"/>
                    </a:lnTo>
                    <a:lnTo>
                      <a:pt x="10" y="118"/>
                    </a:lnTo>
                    <a:lnTo>
                      <a:pt x="12" y="124"/>
                    </a:lnTo>
                    <a:lnTo>
                      <a:pt x="12" y="12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1" name="Ireland">
                <a:extLst>
                  <a:ext uri="{FF2B5EF4-FFF2-40B4-BE49-F238E27FC236}">
                    <a16:creationId xmlns:a16="http://schemas.microsoft.com/office/drawing/2014/main" id="{98EB92F4-BACE-4601-B21B-54DFBCAD2F04}"/>
                  </a:ext>
                </a:extLst>
              </p:cNvPr>
              <p:cNvSpPr>
                <a:spLocks/>
              </p:cNvSpPr>
              <p:nvPr/>
            </p:nvSpPr>
            <p:spPr bwMode="auto">
              <a:xfrm>
                <a:off x="3771149" y="729005"/>
                <a:ext cx="109355" cy="102012"/>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2" name="Israel">
                <a:extLst>
                  <a:ext uri="{FF2B5EF4-FFF2-40B4-BE49-F238E27FC236}">
                    <a16:creationId xmlns:a16="http://schemas.microsoft.com/office/drawing/2014/main" id="{D0E88FE3-E87D-4769-B9CA-C7DC38B4B0B7}"/>
                  </a:ext>
                </a:extLst>
              </p:cNvPr>
              <p:cNvSpPr>
                <a:spLocks/>
              </p:cNvSpPr>
              <p:nvPr/>
            </p:nvSpPr>
            <p:spPr bwMode="auto">
              <a:xfrm>
                <a:off x="5011444" y="1405200"/>
                <a:ext cx="43167" cy="116585"/>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3" name="Italy">
                <a:extLst>
                  <a:ext uri="{FF2B5EF4-FFF2-40B4-BE49-F238E27FC236}">
                    <a16:creationId xmlns:a16="http://schemas.microsoft.com/office/drawing/2014/main" id="{91C66EBE-5BB4-485E-AD56-88A82578210F}"/>
                  </a:ext>
                </a:extLst>
              </p:cNvPr>
              <p:cNvSpPr>
                <a:spLocks/>
              </p:cNvSpPr>
              <p:nvPr/>
            </p:nvSpPr>
            <p:spPr bwMode="auto">
              <a:xfrm>
                <a:off x="4205684" y="968003"/>
                <a:ext cx="325181" cy="311865"/>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4" name="Japan">
                <a:extLst>
                  <a:ext uri="{FF2B5EF4-FFF2-40B4-BE49-F238E27FC236}">
                    <a16:creationId xmlns:a16="http://schemas.microsoft.com/office/drawing/2014/main" id="{94A9640D-F02D-4594-A56A-D8CB93E257B8}"/>
                  </a:ext>
                </a:extLst>
              </p:cNvPr>
              <p:cNvSpPr>
                <a:spLocks/>
              </p:cNvSpPr>
              <p:nvPr/>
            </p:nvSpPr>
            <p:spPr bwMode="auto">
              <a:xfrm>
                <a:off x="7702105" y="1005895"/>
                <a:ext cx="273382" cy="460512"/>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5" name="Kazakhstan">
                <a:extLst>
                  <a:ext uri="{FF2B5EF4-FFF2-40B4-BE49-F238E27FC236}">
                    <a16:creationId xmlns:a16="http://schemas.microsoft.com/office/drawing/2014/main" id="{8CB920B6-CC0A-4B75-8741-CD8AED2BDDBB}"/>
                  </a:ext>
                </a:extLst>
              </p:cNvPr>
              <p:cNvSpPr>
                <a:spLocks/>
              </p:cNvSpPr>
              <p:nvPr/>
            </p:nvSpPr>
            <p:spPr bwMode="auto">
              <a:xfrm>
                <a:off x="5256048" y="726088"/>
                <a:ext cx="1061876" cy="443025"/>
              </a:xfrm>
              <a:custGeom>
                <a:avLst/>
                <a:gdLst/>
                <a:ahLst/>
                <a:cxnLst>
                  <a:cxn ang="0">
                    <a:pos x="474" y="288"/>
                  </a:cxn>
                  <a:cxn ang="0">
                    <a:pos x="456" y="304"/>
                  </a:cxn>
                  <a:cxn ang="0">
                    <a:pos x="420" y="292"/>
                  </a:cxn>
                  <a:cxn ang="0">
                    <a:pos x="378" y="236"/>
                  </a:cxn>
                  <a:cxn ang="0">
                    <a:pos x="354" y="238"/>
                  </a:cxn>
                  <a:cxn ang="0">
                    <a:pos x="298" y="216"/>
                  </a:cxn>
                  <a:cxn ang="0">
                    <a:pos x="288" y="192"/>
                  </a:cxn>
                  <a:cxn ang="0">
                    <a:pos x="276" y="178"/>
                  </a:cxn>
                  <a:cxn ang="0">
                    <a:pos x="252" y="176"/>
                  </a:cxn>
                  <a:cxn ang="0">
                    <a:pos x="240" y="186"/>
                  </a:cxn>
                  <a:cxn ang="0">
                    <a:pos x="206" y="202"/>
                  </a:cxn>
                  <a:cxn ang="0">
                    <a:pos x="198" y="278"/>
                  </a:cxn>
                  <a:cxn ang="0">
                    <a:pos x="156" y="282"/>
                  </a:cxn>
                  <a:cxn ang="0">
                    <a:pos x="150" y="250"/>
                  </a:cxn>
                  <a:cxn ang="0">
                    <a:pos x="128" y="240"/>
                  </a:cxn>
                  <a:cxn ang="0">
                    <a:pos x="98" y="222"/>
                  </a:cxn>
                  <a:cxn ang="0">
                    <a:pos x="102" y="214"/>
                  </a:cxn>
                  <a:cxn ang="0">
                    <a:pos x="96" y="204"/>
                  </a:cxn>
                  <a:cxn ang="0">
                    <a:pos x="120" y="192"/>
                  </a:cxn>
                  <a:cxn ang="0">
                    <a:pos x="134" y="192"/>
                  </a:cxn>
                  <a:cxn ang="0">
                    <a:pos x="132" y="172"/>
                  </a:cxn>
                  <a:cxn ang="0">
                    <a:pos x="122" y="152"/>
                  </a:cxn>
                  <a:cxn ang="0">
                    <a:pos x="82" y="160"/>
                  </a:cxn>
                  <a:cxn ang="0">
                    <a:pos x="54" y="168"/>
                  </a:cxn>
                  <a:cxn ang="0">
                    <a:pos x="46" y="150"/>
                  </a:cxn>
                  <a:cxn ang="0">
                    <a:pos x="16" y="142"/>
                  </a:cxn>
                  <a:cxn ang="0">
                    <a:pos x="0" y="126"/>
                  </a:cxn>
                  <a:cxn ang="0">
                    <a:pos x="10" y="86"/>
                  </a:cxn>
                  <a:cxn ang="0">
                    <a:pos x="32" y="94"/>
                  </a:cxn>
                  <a:cxn ang="0">
                    <a:pos x="38" y="78"/>
                  </a:cxn>
                  <a:cxn ang="0">
                    <a:pos x="56" y="64"/>
                  </a:cxn>
                  <a:cxn ang="0">
                    <a:pos x="86" y="66"/>
                  </a:cxn>
                  <a:cxn ang="0">
                    <a:pos x="118" y="72"/>
                  </a:cxn>
                  <a:cxn ang="0">
                    <a:pos x="148" y="74"/>
                  </a:cxn>
                  <a:cxn ang="0">
                    <a:pos x="172" y="78"/>
                  </a:cxn>
                  <a:cxn ang="0">
                    <a:pos x="198" y="82"/>
                  </a:cxn>
                  <a:cxn ang="0">
                    <a:pos x="246" y="84"/>
                  </a:cxn>
                  <a:cxn ang="0">
                    <a:pos x="230" y="66"/>
                  </a:cxn>
                  <a:cxn ang="0">
                    <a:pos x="228" y="46"/>
                  </a:cxn>
                  <a:cxn ang="0">
                    <a:pos x="208" y="36"/>
                  </a:cxn>
                  <a:cxn ang="0">
                    <a:pos x="282" y="22"/>
                  </a:cxn>
                  <a:cxn ang="0">
                    <a:pos x="338" y="10"/>
                  </a:cxn>
                  <a:cxn ang="0">
                    <a:pos x="374" y="4"/>
                  </a:cxn>
                  <a:cxn ang="0">
                    <a:pos x="382" y="22"/>
                  </a:cxn>
                  <a:cxn ang="0">
                    <a:pos x="406" y="22"/>
                  </a:cxn>
                  <a:cxn ang="0">
                    <a:pos x="422" y="34"/>
                  </a:cxn>
                  <a:cxn ang="0">
                    <a:pos x="444" y="24"/>
                  </a:cxn>
                  <a:cxn ang="0">
                    <a:pos x="462" y="26"/>
                  </a:cxn>
                  <a:cxn ang="0">
                    <a:pos x="568" y="88"/>
                  </a:cxn>
                  <a:cxn ang="0">
                    <a:pos x="592" y="90"/>
                  </a:cxn>
                  <a:cxn ang="0">
                    <a:pos x="640" y="96"/>
                  </a:cxn>
                  <a:cxn ang="0">
                    <a:pos x="664" y="108"/>
                  </a:cxn>
                  <a:cxn ang="0">
                    <a:pos x="690" y="104"/>
                  </a:cxn>
                  <a:cxn ang="0">
                    <a:pos x="726" y="114"/>
                  </a:cxn>
                  <a:cxn ang="0">
                    <a:pos x="722" y="122"/>
                  </a:cxn>
                  <a:cxn ang="0">
                    <a:pos x="696" y="156"/>
                  </a:cxn>
                  <a:cxn ang="0">
                    <a:pos x="674" y="186"/>
                  </a:cxn>
                  <a:cxn ang="0">
                    <a:pos x="640" y="206"/>
                  </a:cxn>
                  <a:cxn ang="0">
                    <a:pos x="664" y="234"/>
                  </a:cxn>
                  <a:cxn ang="0">
                    <a:pos x="658" y="258"/>
                  </a:cxn>
                  <a:cxn ang="0">
                    <a:pos x="634" y="250"/>
                  </a:cxn>
                  <a:cxn ang="0">
                    <a:pos x="544" y="250"/>
                  </a:cxn>
                  <a:cxn ang="0">
                    <a:pos x="512" y="252"/>
                  </a:cxn>
                </a:cxnLst>
                <a:rect l="0" t="0" r="r" b="b"/>
                <a:pathLst>
                  <a:path w="738" h="304">
                    <a:moveTo>
                      <a:pt x="498" y="260"/>
                    </a:moveTo>
                    <a:lnTo>
                      <a:pt x="498" y="260"/>
                    </a:lnTo>
                    <a:lnTo>
                      <a:pt x="492" y="264"/>
                    </a:lnTo>
                    <a:lnTo>
                      <a:pt x="492" y="264"/>
                    </a:lnTo>
                    <a:lnTo>
                      <a:pt x="486" y="270"/>
                    </a:lnTo>
                    <a:lnTo>
                      <a:pt x="484" y="276"/>
                    </a:lnTo>
                    <a:lnTo>
                      <a:pt x="480" y="282"/>
                    </a:lnTo>
                    <a:lnTo>
                      <a:pt x="474" y="288"/>
                    </a:lnTo>
                    <a:lnTo>
                      <a:pt x="474" y="288"/>
                    </a:lnTo>
                    <a:lnTo>
                      <a:pt x="468" y="292"/>
                    </a:lnTo>
                    <a:lnTo>
                      <a:pt x="466" y="296"/>
                    </a:lnTo>
                    <a:lnTo>
                      <a:pt x="466" y="300"/>
                    </a:lnTo>
                    <a:lnTo>
                      <a:pt x="466" y="302"/>
                    </a:lnTo>
                    <a:lnTo>
                      <a:pt x="466" y="304"/>
                    </a:lnTo>
                    <a:lnTo>
                      <a:pt x="462" y="304"/>
                    </a:lnTo>
                    <a:lnTo>
                      <a:pt x="462" y="304"/>
                    </a:lnTo>
                    <a:lnTo>
                      <a:pt x="458" y="304"/>
                    </a:lnTo>
                    <a:lnTo>
                      <a:pt x="456" y="304"/>
                    </a:lnTo>
                    <a:lnTo>
                      <a:pt x="458" y="300"/>
                    </a:lnTo>
                    <a:lnTo>
                      <a:pt x="460" y="298"/>
                    </a:lnTo>
                    <a:lnTo>
                      <a:pt x="456" y="298"/>
                    </a:lnTo>
                    <a:lnTo>
                      <a:pt x="456" y="298"/>
                    </a:lnTo>
                    <a:lnTo>
                      <a:pt x="438" y="300"/>
                    </a:lnTo>
                    <a:lnTo>
                      <a:pt x="430" y="300"/>
                    </a:lnTo>
                    <a:lnTo>
                      <a:pt x="426" y="298"/>
                    </a:lnTo>
                    <a:lnTo>
                      <a:pt x="422" y="296"/>
                    </a:lnTo>
                    <a:lnTo>
                      <a:pt x="420" y="292"/>
                    </a:lnTo>
                    <a:lnTo>
                      <a:pt x="418" y="280"/>
                    </a:lnTo>
                    <a:lnTo>
                      <a:pt x="408" y="282"/>
                    </a:lnTo>
                    <a:lnTo>
                      <a:pt x="398" y="266"/>
                    </a:lnTo>
                    <a:lnTo>
                      <a:pt x="406" y="266"/>
                    </a:lnTo>
                    <a:lnTo>
                      <a:pt x="402" y="248"/>
                    </a:lnTo>
                    <a:lnTo>
                      <a:pt x="394" y="254"/>
                    </a:lnTo>
                    <a:lnTo>
                      <a:pt x="394" y="254"/>
                    </a:lnTo>
                    <a:lnTo>
                      <a:pt x="382" y="240"/>
                    </a:lnTo>
                    <a:lnTo>
                      <a:pt x="378" y="236"/>
                    </a:lnTo>
                    <a:lnTo>
                      <a:pt x="374" y="234"/>
                    </a:lnTo>
                    <a:lnTo>
                      <a:pt x="370" y="234"/>
                    </a:lnTo>
                    <a:lnTo>
                      <a:pt x="364" y="232"/>
                    </a:lnTo>
                    <a:lnTo>
                      <a:pt x="364" y="232"/>
                    </a:lnTo>
                    <a:lnTo>
                      <a:pt x="360" y="228"/>
                    </a:lnTo>
                    <a:lnTo>
                      <a:pt x="360" y="232"/>
                    </a:lnTo>
                    <a:lnTo>
                      <a:pt x="358" y="236"/>
                    </a:lnTo>
                    <a:lnTo>
                      <a:pt x="356" y="238"/>
                    </a:lnTo>
                    <a:lnTo>
                      <a:pt x="354" y="238"/>
                    </a:lnTo>
                    <a:lnTo>
                      <a:pt x="354" y="238"/>
                    </a:lnTo>
                    <a:lnTo>
                      <a:pt x="308" y="236"/>
                    </a:lnTo>
                    <a:lnTo>
                      <a:pt x="308" y="236"/>
                    </a:lnTo>
                    <a:lnTo>
                      <a:pt x="306" y="236"/>
                    </a:lnTo>
                    <a:lnTo>
                      <a:pt x="302" y="234"/>
                    </a:lnTo>
                    <a:lnTo>
                      <a:pt x="298" y="226"/>
                    </a:lnTo>
                    <a:lnTo>
                      <a:pt x="296" y="220"/>
                    </a:lnTo>
                    <a:lnTo>
                      <a:pt x="296" y="216"/>
                    </a:lnTo>
                    <a:lnTo>
                      <a:pt x="298" y="216"/>
                    </a:lnTo>
                    <a:lnTo>
                      <a:pt x="298" y="216"/>
                    </a:lnTo>
                    <a:lnTo>
                      <a:pt x="298" y="214"/>
                    </a:lnTo>
                    <a:lnTo>
                      <a:pt x="298" y="212"/>
                    </a:lnTo>
                    <a:lnTo>
                      <a:pt x="296" y="206"/>
                    </a:lnTo>
                    <a:lnTo>
                      <a:pt x="292" y="198"/>
                    </a:lnTo>
                    <a:lnTo>
                      <a:pt x="290" y="196"/>
                    </a:lnTo>
                    <a:lnTo>
                      <a:pt x="286" y="194"/>
                    </a:lnTo>
                    <a:lnTo>
                      <a:pt x="286" y="194"/>
                    </a:lnTo>
                    <a:lnTo>
                      <a:pt x="288" y="192"/>
                    </a:lnTo>
                    <a:lnTo>
                      <a:pt x="288" y="192"/>
                    </a:lnTo>
                    <a:lnTo>
                      <a:pt x="286" y="190"/>
                    </a:lnTo>
                    <a:lnTo>
                      <a:pt x="286" y="190"/>
                    </a:lnTo>
                    <a:lnTo>
                      <a:pt x="284" y="190"/>
                    </a:lnTo>
                    <a:lnTo>
                      <a:pt x="282" y="188"/>
                    </a:lnTo>
                    <a:lnTo>
                      <a:pt x="282" y="182"/>
                    </a:lnTo>
                    <a:lnTo>
                      <a:pt x="280" y="180"/>
                    </a:lnTo>
                    <a:lnTo>
                      <a:pt x="280" y="178"/>
                    </a:lnTo>
                    <a:lnTo>
                      <a:pt x="276" y="178"/>
                    </a:lnTo>
                    <a:lnTo>
                      <a:pt x="270" y="178"/>
                    </a:lnTo>
                    <a:lnTo>
                      <a:pt x="270" y="178"/>
                    </a:lnTo>
                    <a:lnTo>
                      <a:pt x="264" y="180"/>
                    </a:lnTo>
                    <a:lnTo>
                      <a:pt x="260" y="178"/>
                    </a:lnTo>
                    <a:lnTo>
                      <a:pt x="258" y="178"/>
                    </a:lnTo>
                    <a:lnTo>
                      <a:pt x="258" y="176"/>
                    </a:lnTo>
                    <a:lnTo>
                      <a:pt x="256" y="174"/>
                    </a:lnTo>
                    <a:lnTo>
                      <a:pt x="252" y="176"/>
                    </a:lnTo>
                    <a:lnTo>
                      <a:pt x="252" y="176"/>
                    </a:lnTo>
                    <a:lnTo>
                      <a:pt x="250" y="178"/>
                    </a:lnTo>
                    <a:lnTo>
                      <a:pt x="248" y="178"/>
                    </a:lnTo>
                    <a:lnTo>
                      <a:pt x="246" y="174"/>
                    </a:lnTo>
                    <a:lnTo>
                      <a:pt x="244" y="172"/>
                    </a:lnTo>
                    <a:lnTo>
                      <a:pt x="244" y="180"/>
                    </a:lnTo>
                    <a:lnTo>
                      <a:pt x="244" y="180"/>
                    </a:lnTo>
                    <a:lnTo>
                      <a:pt x="244" y="188"/>
                    </a:lnTo>
                    <a:lnTo>
                      <a:pt x="244" y="192"/>
                    </a:lnTo>
                    <a:lnTo>
                      <a:pt x="240" y="186"/>
                    </a:lnTo>
                    <a:lnTo>
                      <a:pt x="236" y="182"/>
                    </a:lnTo>
                    <a:lnTo>
                      <a:pt x="236" y="182"/>
                    </a:lnTo>
                    <a:lnTo>
                      <a:pt x="234" y="190"/>
                    </a:lnTo>
                    <a:lnTo>
                      <a:pt x="234" y="190"/>
                    </a:lnTo>
                    <a:lnTo>
                      <a:pt x="234" y="192"/>
                    </a:lnTo>
                    <a:lnTo>
                      <a:pt x="230" y="194"/>
                    </a:lnTo>
                    <a:lnTo>
                      <a:pt x="218" y="196"/>
                    </a:lnTo>
                    <a:lnTo>
                      <a:pt x="212" y="200"/>
                    </a:lnTo>
                    <a:lnTo>
                      <a:pt x="206" y="202"/>
                    </a:lnTo>
                    <a:lnTo>
                      <a:pt x="204" y="206"/>
                    </a:lnTo>
                    <a:lnTo>
                      <a:pt x="204" y="212"/>
                    </a:lnTo>
                    <a:lnTo>
                      <a:pt x="204" y="212"/>
                    </a:lnTo>
                    <a:lnTo>
                      <a:pt x="226" y="288"/>
                    </a:lnTo>
                    <a:lnTo>
                      <a:pt x="226" y="288"/>
                    </a:lnTo>
                    <a:lnTo>
                      <a:pt x="210" y="288"/>
                    </a:lnTo>
                    <a:lnTo>
                      <a:pt x="204" y="284"/>
                    </a:lnTo>
                    <a:lnTo>
                      <a:pt x="198" y="278"/>
                    </a:lnTo>
                    <a:lnTo>
                      <a:pt x="198" y="278"/>
                    </a:lnTo>
                    <a:lnTo>
                      <a:pt x="196" y="274"/>
                    </a:lnTo>
                    <a:lnTo>
                      <a:pt x="190" y="270"/>
                    </a:lnTo>
                    <a:lnTo>
                      <a:pt x="184" y="266"/>
                    </a:lnTo>
                    <a:lnTo>
                      <a:pt x="178" y="266"/>
                    </a:lnTo>
                    <a:lnTo>
                      <a:pt x="172" y="266"/>
                    </a:lnTo>
                    <a:lnTo>
                      <a:pt x="164" y="268"/>
                    </a:lnTo>
                    <a:lnTo>
                      <a:pt x="160" y="274"/>
                    </a:lnTo>
                    <a:lnTo>
                      <a:pt x="156" y="282"/>
                    </a:lnTo>
                    <a:lnTo>
                      <a:pt x="156" y="282"/>
                    </a:lnTo>
                    <a:lnTo>
                      <a:pt x="152" y="280"/>
                    </a:lnTo>
                    <a:lnTo>
                      <a:pt x="148" y="278"/>
                    </a:lnTo>
                    <a:lnTo>
                      <a:pt x="146" y="272"/>
                    </a:lnTo>
                    <a:lnTo>
                      <a:pt x="146" y="266"/>
                    </a:lnTo>
                    <a:lnTo>
                      <a:pt x="148" y="264"/>
                    </a:lnTo>
                    <a:lnTo>
                      <a:pt x="148" y="264"/>
                    </a:lnTo>
                    <a:lnTo>
                      <a:pt x="150" y="260"/>
                    </a:lnTo>
                    <a:lnTo>
                      <a:pt x="150" y="256"/>
                    </a:lnTo>
                    <a:lnTo>
                      <a:pt x="150" y="250"/>
                    </a:lnTo>
                    <a:lnTo>
                      <a:pt x="150" y="250"/>
                    </a:lnTo>
                    <a:lnTo>
                      <a:pt x="150" y="246"/>
                    </a:lnTo>
                    <a:lnTo>
                      <a:pt x="148" y="246"/>
                    </a:lnTo>
                    <a:lnTo>
                      <a:pt x="138" y="248"/>
                    </a:lnTo>
                    <a:lnTo>
                      <a:pt x="128" y="248"/>
                    </a:lnTo>
                    <a:lnTo>
                      <a:pt x="126" y="248"/>
                    </a:lnTo>
                    <a:lnTo>
                      <a:pt x="126" y="244"/>
                    </a:lnTo>
                    <a:lnTo>
                      <a:pt x="126" y="244"/>
                    </a:lnTo>
                    <a:lnTo>
                      <a:pt x="128" y="240"/>
                    </a:lnTo>
                    <a:lnTo>
                      <a:pt x="126" y="240"/>
                    </a:lnTo>
                    <a:lnTo>
                      <a:pt x="120" y="238"/>
                    </a:lnTo>
                    <a:lnTo>
                      <a:pt x="114" y="238"/>
                    </a:lnTo>
                    <a:lnTo>
                      <a:pt x="112" y="236"/>
                    </a:lnTo>
                    <a:lnTo>
                      <a:pt x="110" y="232"/>
                    </a:lnTo>
                    <a:lnTo>
                      <a:pt x="110" y="232"/>
                    </a:lnTo>
                    <a:lnTo>
                      <a:pt x="106" y="226"/>
                    </a:lnTo>
                    <a:lnTo>
                      <a:pt x="102" y="224"/>
                    </a:lnTo>
                    <a:lnTo>
                      <a:pt x="98" y="222"/>
                    </a:lnTo>
                    <a:lnTo>
                      <a:pt x="94" y="222"/>
                    </a:lnTo>
                    <a:lnTo>
                      <a:pt x="86" y="222"/>
                    </a:lnTo>
                    <a:lnTo>
                      <a:pt x="82" y="220"/>
                    </a:lnTo>
                    <a:lnTo>
                      <a:pt x="80" y="216"/>
                    </a:lnTo>
                    <a:lnTo>
                      <a:pt x="80" y="216"/>
                    </a:lnTo>
                    <a:lnTo>
                      <a:pt x="80" y="214"/>
                    </a:lnTo>
                    <a:lnTo>
                      <a:pt x="84" y="214"/>
                    </a:lnTo>
                    <a:lnTo>
                      <a:pt x="92" y="212"/>
                    </a:lnTo>
                    <a:lnTo>
                      <a:pt x="102" y="214"/>
                    </a:lnTo>
                    <a:lnTo>
                      <a:pt x="106" y="212"/>
                    </a:lnTo>
                    <a:lnTo>
                      <a:pt x="108" y="212"/>
                    </a:lnTo>
                    <a:lnTo>
                      <a:pt x="108" y="212"/>
                    </a:lnTo>
                    <a:lnTo>
                      <a:pt x="110" y="210"/>
                    </a:lnTo>
                    <a:lnTo>
                      <a:pt x="106" y="210"/>
                    </a:lnTo>
                    <a:lnTo>
                      <a:pt x="102" y="208"/>
                    </a:lnTo>
                    <a:lnTo>
                      <a:pt x="96" y="206"/>
                    </a:lnTo>
                    <a:lnTo>
                      <a:pt x="96" y="206"/>
                    </a:lnTo>
                    <a:lnTo>
                      <a:pt x="96" y="204"/>
                    </a:lnTo>
                    <a:lnTo>
                      <a:pt x="94" y="202"/>
                    </a:lnTo>
                    <a:lnTo>
                      <a:pt x="98" y="196"/>
                    </a:lnTo>
                    <a:lnTo>
                      <a:pt x="102" y="192"/>
                    </a:lnTo>
                    <a:lnTo>
                      <a:pt x="106" y="192"/>
                    </a:lnTo>
                    <a:lnTo>
                      <a:pt x="108" y="192"/>
                    </a:lnTo>
                    <a:lnTo>
                      <a:pt x="108" y="192"/>
                    </a:lnTo>
                    <a:lnTo>
                      <a:pt x="112" y="194"/>
                    </a:lnTo>
                    <a:lnTo>
                      <a:pt x="116" y="192"/>
                    </a:lnTo>
                    <a:lnTo>
                      <a:pt x="120" y="192"/>
                    </a:lnTo>
                    <a:lnTo>
                      <a:pt x="126" y="196"/>
                    </a:lnTo>
                    <a:lnTo>
                      <a:pt x="126" y="196"/>
                    </a:lnTo>
                    <a:lnTo>
                      <a:pt x="130" y="198"/>
                    </a:lnTo>
                    <a:lnTo>
                      <a:pt x="134" y="200"/>
                    </a:lnTo>
                    <a:lnTo>
                      <a:pt x="138" y="198"/>
                    </a:lnTo>
                    <a:lnTo>
                      <a:pt x="136" y="196"/>
                    </a:lnTo>
                    <a:lnTo>
                      <a:pt x="136" y="196"/>
                    </a:lnTo>
                    <a:lnTo>
                      <a:pt x="134" y="194"/>
                    </a:lnTo>
                    <a:lnTo>
                      <a:pt x="134" y="192"/>
                    </a:lnTo>
                    <a:lnTo>
                      <a:pt x="138" y="190"/>
                    </a:lnTo>
                    <a:lnTo>
                      <a:pt x="140" y="188"/>
                    </a:lnTo>
                    <a:lnTo>
                      <a:pt x="140" y="186"/>
                    </a:lnTo>
                    <a:lnTo>
                      <a:pt x="138" y="184"/>
                    </a:lnTo>
                    <a:lnTo>
                      <a:pt x="138" y="184"/>
                    </a:lnTo>
                    <a:lnTo>
                      <a:pt x="136" y="180"/>
                    </a:lnTo>
                    <a:lnTo>
                      <a:pt x="136" y="178"/>
                    </a:lnTo>
                    <a:lnTo>
                      <a:pt x="136" y="174"/>
                    </a:lnTo>
                    <a:lnTo>
                      <a:pt x="132" y="172"/>
                    </a:lnTo>
                    <a:lnTo>
                      <a:pt x="132" y="172"/>
                    </a:lnTo>
                    <a:lnTo>
                      <a:pt x="130" y="172"/>
                    </a:lnTo>
                    <a:lnTo>
                      <a:pt x="130" y="168"/>
                    </a:lnTo>
                    <a:lnTo>
                      <a:pt x="130" y="166"/>
                    </a:lnTo>
                    <a:lnTo>
                      <a:pt x="128" y="162"/>
                    </a:lnTo>
                    <a:lnTo>
                      <a:pt x="128" y="162"/>
                    </a:lnTo>
                    <a:lnTo>
                      <a:pt x="124" y="160"/>
                    </a:lnTo>
                    <a:lnTo>
                      <a:pt x="124" y="154"/>
                    </a:lnTo>
                    <a:lnTo>
                      <a:pt x="122" y="152"/>
                    </a:lnTo>
                    <a:lnTo>
                      <a:pt x="120" y="152"/>
                    </a:lnTo>
                    <a:lnTo>
                      <a:pt x="116" y="150"/>
                    </a:lnTo>
                    <a:lnTo>
                      <a:pt x="110" y="150"/>
                    </a:lnTo>
                    <a:lnTo>
                      <a:pt x="110" y="150"/>
                    </a:lnTo>
                    <a:lnTo>
                      <a:pt x="90" y="154"/>
                    </a:lnTo>
                    <a:lnTo>
                      <a:pt x="88" y="154"/>
                    </a:lnTo>
                    <a:lnTo>
                      <a:pt x="86" y="156"/>
                    </a:lnTo>
                    <a:lnTo>
                      <a:pt x="86" y="156"/>
                    </a:lnTo>
                    <a:lnTo>
                      <a:pt x="82" y="160"/>
                    </a:lnTo>
                    <a:lnTo>
                      <a:pt x="78" y="162"/>
                    </a:lnTo>
                    <a:lnTo>
                      <a:pt x="74" y="162"/>
                    </a:lnTo>
                    <a:lnTo>
                      <a:pt x="68" y="166"/>
                    </a:lnTo>
                    <a:lnTo>
                      <a:pt x="68" y="166"/>
                    </a:lnTo>
                    <a:lnTo>
                      <a:pt x="60" y="170"/>
                    </a:lnTo>
                    <a:lnTo>
                      <a:pt x="58" y="172"/>
                    </a:lnTo>
                    <a:lnTo>
                      <a:pt x="58" y="172"/>
                    </a:lnTo>
                    <a:lnTo>
                      <a:pt x="58" y="170"/>
                    </a:lnTo>
                    <a:lnTo>
                      <a:pt x="54" y="168"/>
                    </a:lnTo>
                    <a:lnTo>
                      <a:pt x="54" y="168"/>
                    </a:lnTo>
                    <a:lnTo>
                      <a:pt x="52" y="166"/>
                    </a:lnTo>
                    <a:lnTo>
                      <a:pt x="52" y="164"/>
                    </a:lnTo>
                    <a:lnTo>
                      <a:pt x="56" y="162"/>
                    </a:lnTo>
                    <a:lnTo>
                      <a:pt x="56" y="160"/>
                    </a:lnTo>
                    <a:lnTo>
                      <a:pt x="56" y="158"/>
                    </a:lnTo>
                    <a:lnTo>
                      <a:pt x="54" y="154"/>
                    </a:lnTo>
                    <a:lnTo>
                      <a:pt x="46" y="150"/>
                    </a:lnTo>
                    <a:lnTo>
                      <a:pt x="46" y="150"/>
                    </a:lnTo>
                    <a:lnTo>
                      <a:pt x="38" y="144"/>
                    </a:lnTo>
                    <a:lnTo>
                      <a:pt x="32" y="144"/>
                    </a:lnTo>
                    <a:lnTo>
                      <a:pt x="30" y="144"/>
                    </a:lnTo>
                    <a:lnTo>
                      <a:pt x="26" y="140"/>
                    </a:lnTo>
                    <a:lnTo>
                      <a:pt x="26" y="140"/>
                    </a:lnTo>
                    <a:lnTo>
                      <a:pt x="24" y="140"/>
                    </a:lnTo>
                    <a:lnTo>
                      <a:pt x="22" y="140"/>
                    </a:lnTo>
                    <a:lnTo>
                      <a:pt x="18" y="142"/>
                    </a:lnTo>
                    <a:lnTo>
                      <a:pt x="16" y="142"/>
                    </a:lnTo>
                    <a:lnTo>
                      <a:pt x="14" y="142"/>
                    </a:lnTo>
                    <a:lnTo>
                      <a:pt x="12" y="140"/>
                    </a:lnTo>
                    <a:lnTo>
                      <a:pt x="10" y="136"/>
                    </a:lnTo>
                    <a:lnTo>
                      <a:pt x="10" y="136"/>
                    </a:lnTo>
                    <a:lnTo>
                      <a:pt x="10" y="132"/>
                    </a:lnTo>
                    <a:lnTo>
                      <a:pt x="8" y="132"/>
                    </a:lnTo>
                    <a:lnTo>
                      <a:pt x="2" y="130"/>
                    </a:lnTo>
                    <a:lnTo>
                      <a:pt x="2" y="128"/>
                    </a:lnTo>
                    <a:lnTo>
                      <a:pt x="0" y="126"/>
                    </a:lnTo>
                    <a:lnTo>
                      <a:pt x="4" y="118"/>
                    </a:lnTo>
                    <a:lnTo>
                      <a:pt x="4" y="118"/>
                    </a:lnTo>
                    <a:lnTo>
                      <a:pt x="8" y="108"/>
                    </a:lnTo>
                    <a:lnTo>
                      <a:pt x="8" y="106"/>
                    </a:lnTo>
                    <a:lnTo>
                      <a:pt x="6" y="102"/>
                    </a:lnTo>
                    <a:lnTo>
                      <a:pt x="6" y="98"/>
                    </a:lnTo>
                    <a:lnTo>
                      <a:pt x="6" y="98"/>
                    </a:lnTo>
                    <a:lnTo>
                      <a:pt x="8" y="92"/>
                    </a:lnTo>
                    <a:lnTo>
                      <a:pt x="10" y="86"/>
                    </a:lnTo>
                    <a:lnTo>
                      <a:pt x="12" y="84"/>
                    </a:lnTo>
                    <a:lnTo>
                      <a:pt x="14" y="88"/>
                    </a:lnTo>
                    <a:lnTo>
                      <a:pt x="14" y="88"/>
                    </a:lnTo>
                    <a:lnTo>
                      <a:pt x="20" y="98"/>
                    </a:lnTo>
                    <a:lnTo>
                      <a:pt x="24" y="102"/>
                    </a:lnTo>
                    <a:lnTo>
                      <a:pt x="30" y="100"/>
                    </a:lnTo>
                    <a:lnTo>
                      <a:pt x="30" y="100"/>
                    </a:lnTo>
                    <a:lnTo>
                      <a:pt x="32" y="98"/>
                    </a:lnTo>
                    <a:lnTo>
                      <a:pt x="32" y="94"/>
                    </a:lnTo>
                    <a:lnTo>
                      <a:pt x="28" y="90"/>
                    </a:lnTo>
                    <a:lnTo>
                      <a:pt x="22" y="84"/>
                    </a:lnTo>
                    <a:lnTo>
                      <a:pt x="22" y="84"/>
                    </a:lnTo>
                    <a:lnTo>
                      <a:pt x="26" y="84"/>
                    </a:lnTo>
                    <a:lnTo>
                      <a:pt x="30" y="86"/>
                    </a:lnTo>
                    <a:lnTo>
                      <a:pt x="32" y="86"/>
                    </a:lnTo>
                    <a:lnTo>
                      <a:pt x="34" y="82"/>
                    </a:lnTo>
                    <a:lnTo>
                      <a:pt x="34" y="82"/>
                    </a:lnTo>
                    <a:lnTo>
                      <a:pt x="38" y="78"/>
                    </a:lnTo>
                    <a:lnTo>
                      <a:pt x="42" y="74"/>
                    </a:lnTo>
                    <a:lnTo>
                      <a:pt x="46" y="70"/>
                    </a:lnTo>
                    <a:lnTo>
                      <a:pt x="46" y="66"/>
                    </a:lnTo>
                    <a:lnTo>
                      <a:pt x="46" y="66"/>
                    </a:lnTo>
                    <a:lnTo>
                      <a:pt x="46" y="62"/>
                    </a:lnTo>
                    <a:lnTo>
                      <a:pt x="50" y="60"/>
                    </a:lnTo>
                    <a:lnTo>
                      <a:pt x="54" y="62"/>
                    </a:lnTo>
                    <a:lnTo>
                      <a:pt x="56" y="64"/>
                    </a:lnTo>
                    <a:lnTo>
                      <a:pt x="56" y="64"/>
                    </a:lnTo>
                    <a:lnTo>
                      <a:pt x="60" y="68"/>
                    </a:lnTo>
                    <a:lnTo>
                      <a:pt x="62" y="68"/>
                    </a:lnTo>
                    <a:lnTo>
                      <a:pt x="68" y="66"/>
                    </a:lnTo>
                    <a:lnTo>
                      <a:pt x="72" y="62"/>
                    </a:lnTo>
                    <a:lnTo>
                      <a:pt x="76" y="62"/>
                    </a:lnTo>
                    <a:lnTo>
                      <a:pt x="78" y="64"/>
                    </a:lnTo>
                    <a:lnTo>
                      <a:pt x="78" y="64"/>
                    </a:lnTo>
                    <a:lnTo>
                      <a:pt x="84" y="66"/>
                    </a:lnTo>
                    <a:lnTo>
                      <a:pt x="86" y="66"/>
                    </a:lnTo>
                    <a:lnTo>
                      <a:pt x="92" y="64"/>
                    </a:lnTo>
                    <a:lnTo>
                      <a:pt x="94" y="64"/>
                    </a:lnTo>
                    <a:lnTo>
                      <a:pt x="98" y="64"/>
                    </a:lnTo>
                    <a:lnTo>
                      <a:pt x="104" y="68"/>
                    </a:lnTo>
                    <a:lnTo>
                      <a:pt x="112" y="74"/>
                    </a:lnTo>
                    <a:lnTo>
                      <a:pt x="112" y="74"/>
                    </a:lnTo>
                    <a:lnTo>
                      <a:pt x="114" y="76"/>
                    </a:lnTo>
                    <a:lnTo>
                      <a:pt x="116" y="76"/>
                    </a:lnTo>
                    <a:lnTo>
                      <a:pt x="118" y="72"/>
                    </a:lnTo>
                    <a:lnTo>
                      <a:pt x="118" y="70"/>
                    </a:lnTo>
                    <a:lnTo>
                      <a:pt x="120" y="70"/>
                    </a:lnTo>
                    <a:lnTo>
                      <a:pt x="126" y="72"/>
                    </a:lnTo>
                    <a:lnTo>
                      <a:pt x="134" y="76"/>
                    </a:lnTo>
                    <a:lnTo>
                      <a:pt x="134" y="76"/>
                    </a:lnTo>
                    <a:lnTo>
                      <a:pt x="142" y="80"/>
                    </a:lnTo>
                    <a:lnTo>
                      <a:pt x="146" y="82"/>
                    </a:lnTo>
                    <a:lnTo>
                      <a:pt x="148" y="78"/>
                    </a:lnTo>
                    <a:lnTo>
                      <a:pt x="148" y="74"/>
                    </a:lnTo>
                    <a:lnTo>
                      <a:pt x="148" y="74"/>
                    </a:lnTo>
                    <a:lnTo>
                      <a:pt x="150" y="72"/>
                    </a:lnTo>
                    <a:lnTo>
                      <a:pt x="152" y="74"/>
                    </a:lnTo>
                    <a:lnTo>
                      <a:pt x="156" y="74"/>
                    </a:lnTo>
                    <a:lnTo>
                      <a:pt x="162" y="74"/>
                    </a:lnTo>
                    <a:lnTo>
                      <a:pt x="162" y="74"/>
                    </a:lnTo>
                    <a:lnTo>
                      <a:pt x="168" y="72"/>
                    </a:lnTo>
                    <a:lnTo>
                      <a:pt x="170" y="76"/>
                    </a:lnTo>
                    <a:lnTo>
                      <a:pt x="172" y="78"/>
                    </a:lnTo>
                    <a:lnTo>
                      <a:pt x="178" y="76"/>
                    </a:lnTo>
                    <a:lnTo>
                      <a:pt x="178" y="76"/>
                    </a:lnTo>
                    <a:lnTo>
                      <a:pt x="194" y="72"/>
                    </a:lnTo>
                    <a:lnTo>
                      <a:pt x="200" y="70"/>
                    </a:lnTo>
                    <a:lnTo>
                      <a:pt x="202" y="72"/>
                    </a:lnTo>
                    <a:lnTo>
                      <a:pt x="202" y="74"/>
                    </a:lnTo>
                    <a:lnTo>
                      <a:pt x="202" y="74"/>
                    </a:lnTo>
                    <a:lnTo>
                      <a:pt x="198" y="78"/>
                    </a:lnTo>
                    <a:lnTo>
                      <a:pt x="198" y="82"/>
                    </a:lnTo>
                    <a:lnTo>
                      <a:pt x="200" y="84"/>
                    </a:lnTo>
                    <a:lnTo>
                      <a:pt x="204" y="84"/>
                    </a:lnTo>
                    <a:lnTo>
                      <a:pt x="210" y="82"/>
                    </a:lnTo>
                    <a:lnTo>
                      <a:pt x="214" y="80"/>
                    </a:lnTo>
                    <a:lnTo>
                      <a:pt x="216" y="76"/>
                    </a:lnTo>
                    <a:lnTo>
                      <a:pt x="216" y="76"/>
                    </a:lnTo>
                    <a:lnTo>
                      <a:pt x="230" y="82"/>
                    </a:lnTo>
                    <a:lnTo>
                      <a:pt x="240" y="84"/>
                    </a:lnTo>
                    <a:lnTo>
                      <a:pt x="246" y="84"/>
                    </a:lnTo>
                    <a:lnTo>
                      <a:pt x="250" y="82"/>
                    </a:lnTo>
                    <a:lnTo>
                      <a:pt x="252" y="80"/>
                    </a:lnTo>
                    <a:lnTo>
                      <a:pt x="252" y="74"/>
                    </a:lnTo>
                    <a:lnTo>
                      <a:pt x="252" y="74"/>
                    </a:lnTo>
                    <a:lnTo>
                      <a:pt x="252" y="70"/>
                    </a:lnTo>
                    <a:lnTo>
                      <a:pt x="250" y="68"/>
                    </a:lnTo>
                    <a:lnTo>
                      <a:pt x="246" y="66"/>
                    </a:lnTo>
                    <a:lnTo>
                      <a:pt x="242" y="66"/>
                    </a:lnTo>
                    <a:lnTo>
                      <a:pt x="230" y="66"/>
                    </a:lnTo>
                    <a:lnTo>
                      <a:pt x="214" y="62"/>
                    </a:lnTo>
                    <a:lnTo>
                      <a:pt x="214" y="62"/>
                    </a:lnTo>
                    <a:lnTo>
                      <a:pt x="208" y="60"/>
                    </a:lnTo>
                    <a:lnTo>
                      <a:pt x="208" y="60"/>
                    </a:lnTo>
                    <a:lnTo>
                      <a:pt x="208" y="58"/>
                    </a:lnTo>
                    <a:lnTo>
                      <a:pt x="218" y="52"/>
                    </a:lnTo>
                    <a:lnTo>
                      <a:pt x="228" y="48"/>
                    </a:lnTo>
                    <a:lnTo>
                      <a:pt x="228" y="48"/>
                    </a:lnTo>
                    <a:lnTo>
                      <a:pt x="228" y="46"/>
                    </a:lnTo>
                    <a:lnTo>
                      <a:pt x="222" y="46"/>
                    </a:lnTo>
                    <a:lnTo>
                      <a:pt x="222" y="46"/>
                    </a:lnTo>
                    <a:lnTo>
                      <a:pt x="214" y="44"/>
                    </a:lnTo>
                    <a:lnTo>
                      <a:pt x="214" y="42"/>
                    </a:lnTo>
                    <a:lnTo>
                      <a:pt x="214" y="42"/>
                    </a:lnTo>
                    <a:lnTo>
                      <a:pt x="216" y="40"/>
                    </a:lnTo>
                    <a:lnTo>
                      <a:pt x="212" y="38"/>
                    </a:lnTo>
                    <a:lnTo>
                      <a:pt x="212" y="38"/>
                    </a:lnTo>
                    <a:lnTo>
                      <a:pt x="208" y="36"/>
                    </a:lnTo>
                    <a:lnTo>
                      <a:pt x="208" y="34"/>
                    </a:lnTo>
                    <a:lnTo>
                      <a:pt x="214" y="28"/>
                    </a:lnTo>
                    <a:lnTo>
                      <a:pt x="214" y="28"/>
                    </a:lnTo>
                    <a:lnTo>
                      <a:pt x="218" y="26"/>
                    </a:lnTo>
                    <a:lnTo>
                      <a:pt x="226" y="24"/>
                    </a:lnTo>
                    <a:lnTo>
                      <a:pt x="246" y="22"/>
                    </a:lnTo>
                    <a:lnTo>
                      <a:pt x="246" y="22"/>
                    </a:lnTo>
                    <a:lnTo>
                      <a:pt x="266" y="22"/>
                    </a:lnTo>
                    <a:lnTo>
                      <a:pt x="282" y="22"/>
                    </a:lnTo>
                    <a:lnTo>
                      <a:pt x="288" y="20"/>
                    </a:lnTo>
                    <a:lnTo>
                      <a:pt x="290" y="18"/>
                    </a:lnTo>
                    <a:lnTo>
                      <a:pt x="290" y="18"/>
                    </a:lnTo>
                    <a:lnTo>
                      <a:pt x="294" y="16"/>
                    </a:lnTo>
                    <a:lnTo>
                      <a:pt x="302" y="16"/>
                    </a:lnTo>
                    <a:lnTo>
                      <a:pt x="328" y="14"/>
                    </a:lnTo>
                    <a:lnTo>
                      <a:pt x="328" y="14"/>
                    </a:lnTo>
                    <a:lnTo>
                      <a:pt x="334" y="12"/>
                    </a:lnTo>
                    <a:lnTo>
                      <a:pt x="338" y="10"/>
                    </a:lnTo>
                    <a:lnTo>
                      <a:pt x="342" y="6"/>
                    </a:lnTo>
                    <a:lnTo>
                      <a:pt x="348" y="2"/>
                    </a:lnTo>
                    <a:lnTo>
                      <a:pt x="350" y="2"/>
                    </a:lnTo>
                    <a:lnTo>
                      <a:pt x="356" y="2"/>
                    </a:lnTo>
                    <a:lnTo>
                      <a:pt x="356" y="2"/>
                    </a:lnTo>
                    <a:lnTo>
                      <a:pt x="364" y="2"/>
                    </a:lnTo>
                    <a:lnTo>
                      <a:pt x="370" y="0"/>
                    </a:lnTo>
                    <a:lnTo>
                      <a:pt x="374" y="0"/>
                    </a:lnTo>
                    <a:lnTo>
                      <a:pt x="374" y="4"/>
                    </a:lnTo>
                    <a:lnTo>
                      <a:pt x="374" y="4"/>
                    </a:lnTo>
                    <a:lnTo>
                      <a:pt x="376" y="10"/>
                    </a:lnTo>
                    <a:lnTo>
                      <a:pt x="378" y="12"/>
                    </a:lnTo>
                    <a:lnTo>
                      <a:pt x="380" y="12"/>
                    </a:lnTo>
                    <a:lnTo>
                      <a:pt x="378" y="16"/>
                    </a:lnTo>
                    <a:lnTo>
                      <a:pt x="378" y="16"/>
                    </a:lnTo>
                    <a:lnTo>
                      <a:pt x="378" y="16"/>
                    </a:lnTo>
                    <a:lnTo>
                      <a:pt x="378" y="18"/>
                    </a:lnTo>
                    <a:lnTo>
                      <a:pt x="382" y="22"/>
                    </a:lnTo>
                    <a:lnTo>
                      <a:pt x="388" y="22"/>
                    </a:lnTo>
                    <a:lnTo>
                      <a:pt x="392" y="22"/>
                    </a:lnTo>
                    <a:lnTo>
                      <a:pt x="392" y="22"/>
                    </a:lnTo>
                    <a:lnTo>
                      <a:pt x="394" y="20"/>
                    </a:lnTo>
                    <a:lnTo>
                      <a:pt x="396" y="20"/>
                    </a:lnTo>
                    <a:lnTo>
                      <a:pt x="398" y="22"/>
                    </a:lnTo>
                    <a:lnTo>
                      <a:pt x="402" y="24"/>
                    </a:lnTo>
                    <a:lnTo>
                      <a:pt x="404" y="24"/>
                    </a:lnTo>
                    <a:lnTo>
                      <a:pt x="406" y="22"/>
                    </a:lnTo>
                    <a:lnTo>
                      <a:pt x="406" y="22"/>
                    </a:lnTo>
                    <a:lnTo>
                      <a:pt x="408" y="20"/>
                    </a:lnTo>
                    <a:lnTo>
                      <a:pt x="412" y="22"/>
                    </a:lnTo>
                    <a:lnTo>
                      <a:pt x="416" y="22"/>
                    </a:lnTo>
                    <a:lnTo>
                      <a:pt x="422" y="22"/>
                    </a:lnTo>
                    <a:lnTo>
                      <a:pt x="422" y="22"/>
                    </a:lnTo>
                    <a:lnTo>
                      <a:pt x="420" y="32"/>
                    </a:lnTo>
                    <a:lnTo>
                      <a:pt x="422" y="34"/>
                    </a:lnTo>
                    <a:lnTo>
                      <a:pt x="422" y="34"/>
                    </a:lnTo>
                    <a:lnTo>
                      <a:pt x="428" y="32"/>
                    </a:lnTo>
                    <a:lnTo>
                      <a:pt x="432" y="32"/>
                    </a:lnTo>
                    <a:lnTo>
                      <a:pt x="438" y="32"/>
                    </a:lnTo>
                    <a:lnTo>
                      <a:pt x="438" y="32"/>
                    </a:lnTo>
                    <a:lnTo>
                      <a:pt x="444" y="32"/>
                    </a:lnTo>
                    <a:lnTo>
                      <a:pt x="444" y="30"/>
                    </a:lnTo>
                    <a:lnTo>
                      <a:pt x="442" y="26"/>
                    </a:lnTo>
                    <a:lnTo>
                      <a:pt x="442" y="26"/>
                    </a:lnTo>
                    <a:lnTo>
                      <a:pt x="444" y="24"/>
                    </a:lnTo>
                    <a:lnTo>
                      <a:pt x="444" y="24"/>
                    </a:lnTo>
                    <a:lnTo>
                      <a:pt x="450" y="24"/>
                    </a:lnTo>
                    <a:lnTo>
                      <a:pt x="452" y="22"/>
                    </a:lnTo>
                    <a:lnTo>
                      <a:pt x="456" y="20"/>
                    </a:lnTo>
                    <a:lnTo>
                      <a:pt x="460" y="20"/>
                    </a:lnTo>
                    <a:lnTo>
                      <a:pt x="460" y="20"/>
                    </a:lnTo>
                    <a:lnTo>
                      <a:pt x="470" y="20"/>
                    </a:lnTo>
                    <a:lnTo>
                      <a:pt x="470" y="22"/>
                    </a:lnTo>
                    <a:lnTo>
                      <a:pt x="462" y="26"/>
                    </a:lnTo>
                    <a:lnTo>
                      <a:pt x="462" y="26"/>
                    </a:lnTo>
                    <a:lnTo>
                      <a:pt x="486" y="34"/>
                    </a:lnTo>
                    <a:lnTo>
                      <a:pt x="506" y="42"/>
                    </a:lnTo>
                    <a:lnTo>
                      <a:pt x="520" y="50"/>
                    </a:lnTo>
                    <a:lnTo>
                      <a:pt x="532" y="56"/>
                    </a:lnTo>
                    <a:lnTo>
                      <a:pt x="548" y="72"/>
                    </a:lnTo>
                    <a:lnTo>
                      <a:pt x="562" y="84"/>
                    </a:lnTo>
                    <a:lnTo>
                      <a:pt x="562" y="84"/>
                    </a:lnTo>
                    <a:lnTo>
                      <a:pt x="568" y="88"/>
                    </a:lnTo>
                    <a:lnTo>
                      <a:pt x="572" y="88"/>
                    </a:lnTo>
                    <a:lnTo>
                      <a:pt x="574" y="86"/>
                    </a:lnTo>
                    <a:lnTo>
                      <a:pt x="576" y="82"/>
                    </a:lnTo>
                    <a:lnTo>
                      <a:pt x="578" y="78"/>
                    </a:lnTo>
                    <a:lnTo>
                      <a:pt x="580" y="78"/>
                    </a:lnTo>
                    <a:lnTo>
                      <a:pt x="584" y="84"/>
                    </a:lnTo>
                    <a:lnTo>
                      <a:pt x="584" y="84"/>
                    </a:lnTo>
                    <a:lnTo>
                      <a:pt x="588" y="88"/>
                    </a:lnTo>
                    <a:lnTo>
                      <a:pt x="592" y="90"/>
                    </a:lnTo>
                    <a:lnTo>
                      <a:pt x="598" y="88"/>
                    </a:lnTo>
                    <a:lnTo>
                      <a:pt x="606" y="88"/>
                    </a:lnTo>
                    <a:lnTo>
                      <a:pt x="618" y="84"/>
                    </a:lnTo>
                    <a:lnTo>
                      <a:pt x="624" y="84"/>
                    </a:lnTo>
                    <a:lnTo>
                      <a:pt x="628" y="88"/>
                    </a:lnTo>
                    <a:lnTo>
                      <a:pt x="628" y="88"/>
                    </a:lnTo>
                    <a:lnTo>
                      <a:pt x="632" y="94"/>
                    </a:lnTo>
                    <a:lnTo>
                      <a:pt x="636" y="94"/>
                    </a:lnTo>
                    <a:lnTo>
                      <a:pt x="640" y="96"/>
                    </a:lnTo>
                    <a:lnTo>
                      <a:pt x="646" y="102"/>
                    </a:lnTo>
                    <a:lnTo>
                      <a:pt x="646" y="102"/>
                    </a:lnTo>
                    <a:lnTo>
                      <a:pt x="648" y="104"/>
                    </a:lnTo>
                    <a:lnTo>
                      <a:pt x="650" y="106"/>
                    </a:lnTo>
                    <a:lnTo>
                      <a:pt x="654" y="104"/>
                    </a:lnTo>
                    <a:lnTo>
                      <a:pt x="658" y="104"/>
                    </a:lnTo>
                    <a:lnTo>
                      <a:pt x="660" y="104"/>
                    </a:lnTo>
                    <a:lnTo>
                      <a:pt x="664" y="108"/>
                    </a:lnTo>
                    <a:lnTo>
                      <a:pt x="664" y="108"/>
                    </a:lnTo>
                    <a:lnTo>
                      <a:pt x="668" y="110"/>
                    </a:lnTo>
                    <a:lnTo>
                      <a:pt x="672" y="110"/>
                    </a:lnTo>
                    <a:lnTo>
                      <a:pt x="676" y="110"/>
                    </a:lnTo>
                    <a:lnTo>
                      <a:pt x="678" y="108"/>
                    </a:lnTo>
                    <a:lnTo>
                      <a:pt x="678" y="108"/>
                    </a:lnTo>
                    <a:lnTo>
                      <a:pt x="680" y="106"/>
                    </a:lnTo>
                    <a:lnTo>
                      <a:pt x="682" y="104"/>
                    </a:lnTo>
                    <a:lnTo>
                      <a:pt x="690" y="104"/>
                    </a:lnTo>
                    <a:lnTo>
                      <a:pt x="690" y="104"/>
                    </a:lnTo>
                    <a:lnTo>
                      <a:pt x="694" y="104"/>
                    </a:lnTo>
                    <a:lnTo>
                      <a:pt x="696" y="104"/>
                    </a:lnTo>
                    <a:lnTo>
                      <a:pt x="700" y="102"/>
                    </a:lnTo>
                    <a:lnTo>
                      <a:pt x="708" y="102"/>
                    </a:lnTo>
                    <a:lnTo>
                      <a:pt x="708" y="102"/>
                    </a:lnTo>
                    <a:lnTo>
                      <a:pt x="714" y="104"/>
                    </a:lnTo>
                    <a:lnTo>
                      <a:pt x="718" y="108"/>
                    </a:lnTo>
                    <a:lnTo>
                      <a:pt x="722" y="112"/>
                    </a:lnTo>
                    <a:lnTo>
                      <a:pt x="726" y="114"/>
                    </a:lnTo>
                    <a:lnTo>
                      <a:pt x="726" y="114"/>
                    </a:lnTo>
                    <a:lnTo>
                      <a:pt x="728" y="114"/>
                    </a:lnTo>
                    <a:lnTo>
                      <a:pt x="728" y="116"/>
                    </a:lnTo>
                    <a:lnTo>
                      <a:pt x="730" y="118"/>
                    </a:lnTo>
                    <a:lnTo>
                      <a:pt x="738" y="118"/>
                    </a:lnTo>
                    <a:lnTo>
                      <a:pt x="738" y="118"/>
                    </a:lnTo>
                    <a:lnTo>
                      <a:pt x="736" y="120"/>
                    </a:lnTo>
                    <a:lnTo>
                      <a:pt x="734" y="122"/>
                    </a:lnTo>
                    <a:lnTo>
                      <a:pt x="722" y="122"/>
                    </a:lnTo>
                    <a:lnTo>
                      <a:pt x="718" y="122"/>
                    </a:lnTo>
                    <a:lnTo>
                      <a:pt x="714" y="126"/>
                    </a:lnTo>
                    <a:lnTo>
                      <a:pt x="714" y="134"/>
                    </a:lnTo>
                    <a:lnTo>
                      <a:pt x="716" y="146"/>
                    </a:lnTo>
                    <a:lnTo>
                      <a:pt x="716" y="146"/>
                    </a:lnTo>
                    <a:lnTo>
                      <a:pt x="716" y="148"/>
                    </a:lnTo>
                    <a:lnTo>
                      <a:pt x="714" y="150"/>
                    </a:lnTo>
                    <a:lnTo>
                      <a:pt x="706" y="154"/>
                    </a:lnTo>
                    <a:lnTo>
                      <a:pt x="696" y="156"/>
                    </a:lnTo>
                    <a:lnTo>
                      <a:pt x="686" y="154"/>
                    </a:lnTo>
                    <a:lnTo>
                      <a:pt x="686" y="154"/>
                    </a:lnTo>
                    <a:lnTo>
                      <a:pt x="680" y="152"/>
                    </a:lnTo>
                    <a:lnTo>
                      <a:pt x="676" y="152"/>
                    </a:lnTo>
                    <a:lnTo>
                      <a:pt x="672" y="154"/>
                    </a:lnTo>
                    <a:lnTo>
                      <a:pt x="672" y="158"/>
                    </a:lnTo>
                    <a:lnTo>
                      <a:pt x="672" y="168"/>
                    </a:lnTo>
                    <a:lnTo>
                      <a:pt x="674" y="186"/>
                    </a:lnTo>
                    <a:lnTo>
                      <a:pt x="674" y="186"/>
                    </a:lnTo>
                    <a:lnTo>
                      <a:pt x="674" y="190"/>
                    </a:lnTo>
                    <a:lnTo>
                      <a:pt x="674" y="192"/>
                    </a:lnTo>
                    <a:lnTo>
                      <a:pt x="666" y="192"/>
                    </a:lnTo>
                    <a:lnTo>
                      <a:pt x="656" y="192"/>
                    </a:lnTo>
                    <a:lnTo>
                      <a:pt x="648" y="194"/>
                    </a:lnTo>
                    <a:lnTo>
                      <a:pt x="648" y="194"/>
                    </a:lnTo>
                    <a:lnTo>
                      <a:pt x="642" y="198"/>
                    </a:lnTo>
                    <a:lnTo>
                      <a:pt x="640" y="202"/>
                    </a:lnTo>
                    <a:lnTo>
                      <a:pt x="640" y="206"/>
                    </a:lnTo>
                    <a:lnTo>
                      <a:pt x="642" y="206"/>
                    </a:lnTo>
                    <a:lnTo>
                      <a:pt x="642" y="206"/>
                    </a:lnTo>
                    <a:lnTo>
                      <a:pt x="644" y="206"/>
                    </a:lnTo>
                    <a:lnTo>
                      <a:pt x="648" y="208"/>
                    </a:lnTo>
                    <a:lnTo>
                      <a:pt x="656" y="218"/>
                    </a:lnTo>
                    <a:lnTo>
                      <a:pt x="664" y="226"/>
                    </a:lnTo>
                    <a:lnTo>
                      <a:pt x="666" y="232"/>
                    </a:lnTo>
                    <a:lnTo>
                      <a:pt x="664" y="234"/>
                    </a:lnTo>
                    <a:lnTo>
                      <a:pt x="664" y="234"/>
                    </a:lnTo>
                    <a:lnTo>
                      <a:pt x="662" y="238"/>
                    </a:lnTo>
                    <a:lnTo>
                      <a:pt x="662" y="242"/>
                    </a:lnTo>
                    <a:lnTo>
                      <a:pt x="666" y="246"/>
                    </a:lnTo>
                    <a:lnTo>
                      <a:pt x="668" y="252"/>
                    </a:lnTo>
                    <a:lnTo>
                      <a:pt x="668" y="254"/>
                    </a:lnTo>
                    <a:lnTo>
                      <a:pt x="664" y="256"/>
                    </a:lnTo>
                    <a:lnTo>
                      <a:pt x="664" y="256"/>
                    </a:lnTo>
                    <a:lnTo>
                      <a:pt x="660" y="260"/>
                    </a:lnTo>
                    <a:lnTo>
                      <a:pt x="658" y="258"/>
                    </a:lnTo>
                    <a:lnTo>
                      <a:pt x="656" y="254"/>
                    </a:lnTo>
                    <a:lnTo>
                      <a:pt x="654" y="254"/>
                    </a:lnTo>
                    <a:lnTo>
                      <a:pt x="650" y="254"/>
                    </a:lnTo>
                    <a:lnTo>
                      <a:pt x="650" y="254"/>
                    </a:lnTo>
                    <a:lnTo>
                      <a:pt x="642" y="254"/>
                    </a:lnTo>
                    <a:lnTo>
                      <a:pt x="638" y="252"/>
                    </a:lnTo>
                    <a:lnTo>
                      <a:pt x="638" y="250"/>
                    </a:lnTo>
                    <a:lnTo>
                      <a:pt x="634" y="250"/>
                    </a:lnTo>
                    <a:lnTo>
                      <a:pt x="634" y="250"/>
                    </a:lnTo>
                    <a:lnTo>
                      <a:pt x="624" y="250"/>
                    </a:lnTo>
                    <a:lnTo>
                      <a:pt x="608" y="250"/>
                    </a:lnTo>
                    <a:lnTo>
                      <a:pt x="576" y="250"/>
                    </a:lnTo>
                    <a:lnTo>
                      <a:pt x="576" y="250"/>
                    </a:lnTo>
                    <a:lnTo>
                      <a:pt x="564" y="248"/>
                    </a:lnTo>
                    <a:lnTo>
                      <a:pt x="554" y="244"/>
                    </a:lnTo>
                    <a:lnTo>
                      <a:pt x="546" y="244"/>
                    </a:lnTo>
                    <a:lnTo>
                      <a:pt x="544" y="246"/>
                    </a:lnTo>
                    <a:lnTo>
                      <a:pt x="544" y="250"/>
                    </a:lnTo>
                    <a:lnTo>
                      <a:pt x="544" y="250"/>
                    </a:lnTo>
                    <a:lnTo>
                      <a:pt x="542" y="254"/>
                    </a:lnTo>
                    <a:lnTo>
                      <a:pt x="542" y="254"/>
                    </a:lnTo>
                    <a:lnTo>
                      <a:pt x="536" y="254"/>
                    </a:lnTo>
                    <a:lnTo>
                      <a:pt x="528" y="252"/>
                    </a:lnTo>
                    <a:lnTo>
                      <a:pt x="524" y="250"/>
                    </a:lnTo>
                    <a:lnTo>
                      <a:pt x="520" y="252"/>
                    </a:lnTo>
                    <a:lnTo>
                      <a:pt x="520" y="252"/>
                    </a:lnTo>
                    <a:lnTo>
                      <a:pt x="512" y="252"/>
                    </a:lnTo>
                    <a:lnTo>
                      <a:pt x="510" y="252"/>
                    </a:lnTo>
                    <a:lnTo>
                      <a:pt x="506" y="252"/>
                    </a:lnTo>
                    <a:lnTo>
                      <a:pt x="498" y="260"/>
                    </a:lnTo>
                    <a:lnTo>
                      <a:pt x="498" y="26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6" name="Latvia">
                <a:extLst>
                  <a:ext uri="{FF2B5EF4-FFF2-40B4-BE49-F238E27FC236}">
                    <a16:creationId xmlns:a16="http://schemas.microsoft.com/office/drawing/2014/main" id="{713D7E8E-FD01-4D96-A559-8C92CEDE3D72}"/>
                  </a:ext>
                </a:extLst>
              </p:cNvPr>
              <p:cNvSpPr>
                <a:spLocks/>
              </p:cNvSpPr>
              <p:nvPr/>
            </p:nvSpPr>
            <p:spPr bwMode="auto">
              <a:xfrm>
                <a:off x="4548131" y="661966"/>
                <a:ext cx="164029" cy="61208"/>
              </a:xfrm>
              <a:custGeom>
                <a:avLst/>
                <a:gdLst/>
                <a:ahLst/>
                <a:cxnLst>
                  <a:cxn ang="0">
                    <a:pos x="2" y="42"/>
                  </a:cxn>
                  <a:cxn ang="0">
                    <a:pos x="0" y="32"/>
                  </a:cxn>
                  <a:cxn ang="0">
                    <a:pos x="2" y="28"/>
                  </a:cxn>
                  <a:cxn ang="0">
                    <a:pos x="4" y="22"/>
                  </a:cxn>
                  <a:cxn ang="0">
                    <a:pos x="6" y="16"/>
                  </a:cxn>
                  <a:cxn ang="0">
                    <a:pos x="10" y="12"/>
                  </a:cxn>
                  <a:cxn ang="0">
                    <a:pos x="16" y="8"/>
                  </a:cxn>
                  <a:cxn ang="0">
                    <a:pos x="22" y="6"/>
                  </a:cxn>
                  <a:cxn ang="0">
                    <a:pos x="24" y="8"/>
                  </a:cxn>
                  <a:cxn ang="0">
                    <a:pos x="28" y="12"/>
                  </a:cxn>
                  <a:cxn ang="0">
                    <a:pos x="32" y="12"/>
                  </a:cxn>
                  <a:cxn ang="0">
                    <a:pos x="34" y="16"/>
                  </a:cxn>
                  <a:cxn ang="0">
                    <a:pos x="38" y="20"/>
                  </a:cxn>
                  <a:cxn ang="0">
                    <a:pos x="42" y="22"/>
                  </a:cxn>
                  <a:cxn ang="0">
                    <a:pos x="46" y="22"/>
                  </a:cxn>
                  <a:cxn ang="0">
                    <a:pos x="50" y="22"/>
                  </a:cxn>
                  <a:cxn ang="0">
                    <a:pos x="54" y="16"/>
                  </a:cxn>
                  <a:cxn ang="0">
                    <a:pos x="54" y="14"/>
                  </a:cxn>
                  <a:cxn ang="0">
                    <a:pos x="52" y="6"/>
                  </a:cxn>
                  <a:cxn ang="0">
                    <a:pos x="58" y="0"/>
                  </a:cxn>
                  <a:cxn ang="0">
                    <a:pos x="66" y="0"/>
                  </a:cxn>
                  <a:cxn ang="0">
                    <a:pos x="76" y="0"/>
                  </a:cxn>
                  <a:cxn ang="0">
                    <a:pos x="78" y="2"/>
                  </a:cxn>
                  <a:cxn ang="0">
                    <a:pos x="78" y="4"/>
                  </a:cxn>
                  <a:cxn ang="0">
                    <a:pos x="84" y="4"/>
                  </a:cxn>
                  <a:cxn ang="0">
                    <a:pos x="94" y="6"/>
                  </a:cxn>
                  <a:cxn ang="0">
                    <a:pos x="106" y="2"/>
                  </a:cxn>
                  <a:cxn ang="0">
                    <a:pos x="104" y="6"/>
                  </a:cxn>
                  <a:cxn ang="0">
                    <a:pos x="108" y="6"/>
                  </a:cxn>
                  <a:cxn ang="0">
                    <a:pos x="108" y="10"/>
                  </a:cxn>
                  <a:cxn ang="0">
                    <a:pos x="108" y="14"/>
                  </a:cxn>
                  <a:cxn ang="0">
                    <a:pos x="112" y="22"/>
                  </a:cxn>
                  <a:cxn ang="0">
                    <a:pos x="110" y="24"/>
                  </a:cxn>
                  <a:cxn ang="0">
                    <a:pos x="112" y="30"/>
                  </a:cxn>
                  <a:cxn ang="0">
                    <a:pos x="112" y="34"/>
                  </a:cxn>
                  <a:cxn ang="0">
                    <a:pos x="108" y="34"/>
                  </a:cxn>
                  <a:cxn ang="0">
                    <a:pos x="100" y="38"/>
                  </a:cxn>
                  <a:cxn ang="0">
                    <a:pos x="96" y="42"/>
                  </a:cxn>
                  <a:cxn ang="0">
                    <a:pos x="74" y="38"/>
                  </a:cxn>
                  <a:cxn ang="0">
                    <a:pos x="62" y="32"/>
                  </a:cxn>
                  <a:cxn ang="0">
                    <a:pos x="58" y="34"/>
                  </a:cxn>
                  <a:cxn ang="0">
                    <a:pos x="50" y="34"/>
                  </a:cxn>
                  <a:cxn ang="0">
                    <a:pos x="40" y="30"/>
                  </a:cxn>
                  <a:cxn ang="0">
                    <a:pos x="32" y="30"/>
                  </a:cxn>
                  <a:cxn ang="0">
                    <a:pos x="18" y="30"/>
                  </a:cxn>
                  <a:cxn ang="0">
                    <a:pos x="8" y="36"/>
                  </a:cxn>
                  <a:cxn ang="0">
                    <a:pos x="2" y="42"/>
                  </a:cxn>
                </a:cxnLst>
                <a:rect l="0" t="0" r="r" b="b"/>
                <a:pathLst>
                  <a:path w="114" h="42">
                    <a:moveTo>
                      <a:pt x="2" y="42"/>
                    </a:moveTo>
                    <a:lnTo>
                      <a:pt x="2" y="42"/>
                    </a:lnTo>
                    <a:lnTo>
                      <a:pt x="0" y="34"/>
                    </a:lnTo>
                    <a:lnTo>
                      <a:pt x="0" y="32"/>
                    </a:lnTo>
                    <a:lnTo>
                      <a:pt x="2" y="28"/>
                    </a:lnTo>
                    <a:lnTo>
                      <a:pt x="2" y="28"/>
                    </a:lnTo>
                    <a:lnTo>
                      <a:pt x="4" y="26"/>
                    </a:lnTo>
                    <a:lnTo>
                      <a:pt x="4" y="22"/>
                    </a:lnTo>
                    <a:lnTo>
                      <a:pt x="4" y="20"/>
                    </a:lnTo>
                    <a:lnTo>
                      <a:pt x="6" y="16"/>
                    </a:lnTo>
                    <a:lnTo>
                      <a:pt x="6" y="16"/>
                    </a:lnTo>
                    <a:lnTo>
                      <a:pt x="10" y="12"/>
                    </a:lnTo>
                    <a:lnTo>
                      <a:pt x="16" y="8"/>
                    </a:lnTo>
                    <a:lnTo>
                      <a:pt x="16" y="8"/>
                    </a:lnTo>
                    <a:lnTo>
                      <a:pt x="20" y="6"/>
                    </a:lnTo>
                    <a:lnTo>
                      <a:pt x="22" y="6"/>
                    </a:lnTo>
                    <a:lnTo>
                      <a:pt x="24" y="8"/>
                    </a:lnTo>
                    <a:lnTo>
                      <a:pt x="24" y="8"/>
                    </a:lnTo>
                    <a:lnTo>
                      <a:pt x="26" y="10"/>
                    </a:lnTo>
                    <a:lnTo>
                      <a:pt x="28" y="12"/>
                    </a:lnTo>
                    <a:lnTo>
                      <a:pt x="32" y="12"/>
                    </a:lnTo>
                    <a:lnTo>
                      <a:pt x="32" y="12"/>
                    </a:lnTo>
                    <a:lnTo>
                      <a:pt x="34" y="14"/>
                    </a:lnTo>
                    <a:lnTo>
                      <a:pt x="34" y="16"/>
                    </a:lnTo>
                    <a:lnTo>
                      <a:pt x="36" y="18"/>
                    </a:lnTo>
                    <a:lnTo>
                      <a:pt x="38" y="20"/>
                    </a:lnTo>
                    <a:lnTo>
                      <a:pt x="38" y="20"/>
                    </a:lnTo>
                    <a:lnTo>
                      <a:pt x="42" y="22"/>
                    </a:lnTo>
                    <a:lnTo>
                      <a:pt x="44" y="22"/>
                    </a:lnTo>
                    <a:lnTo>
                      <a:pt x="46" y="22"/>
                    </a:lnTo>
                    <a:lnTo>
                      <a:pt x="46" y="22"/>
                    </a:lnTo>
                    <a:lnTo>
                      <a:pt x="50" y="22"/>
                    </a:lnTo>
                    <a:lnTo>
                      <a:pt x="52" y="20"/>
                    </a:lnTo>
                    <a:lnTo>
                      <a:pt x="54" y="16"/>
                    </a:lnTo>
                    <a:lnTo>
                      <a:pt x="54" y="16"/>
                    </a:lnTo>
                    <a:lnTo>
                      <a:pt x="54" y="14"/>
                    </a:lnTo>
                    <a:lnTo>
                      <a:pt x="54" y="10"/>
                    </a:lnTo>
                    <a:lnTo>
                      <a:pt x="52" y="6"/>
                    </a:lnTo>
                    <a:lnTo>
                      <a:pt x="52" y="6"/>
                    </a:lnTo>
                    <a:lnTo>
                      <a:pt x="58" y="0"/>
                    </a:lnTo>
                    <a:lnTo>
                      <a:pt x="62" y="0"/>
                    </a:lnTo>
                    <a:lnTo>
                      <a:pt x="66" y="0"/>
                    </a:lnTo>
                    <a:lnTo>
                      <a:pt x="66" y="0"/>
                    </a:lnTo>
                    <a:lnTo>
                      <a:pt x="76" y="0"/>
                    </a:lnTo>
                    <a:lnTo>
                      <a:pt x="78" y="0"/>
                    </a:lnTo>
                    <a:lnTo>
                      <a:pt x="78" y="2"/>
                    </a:lnTo>
                    <a:lnTo>
                      <a:pt x="78" y="2"/>
                    </a:lnTo>
                    <a:lnTo>
                      <a:pt x="78" y="4"/>
                    </a:lnTo>
                    <a:lnTo>
                      <a:pt x="80" y="4"/>
                    </a:lnTo>
                    <a:lnTo>
                      <a:pt x="84" y="4"/>
                    </a:lnTo>
                    <a:lnTo>
                      <a:pt x="90" y="4"/>
                    </a:lnTo>
                    <a:lnTo>
                      <a:pt x="94" y="6"/>
                    </a:lnTo>
                    <a:lnTo>
                      <a:pt x="94" y="6"/>
                    </a:lnTo>
                    <a:lnTo>
                      <a:pt x="106" y="2"/>
                    </a:lnTo>
                    <a:lnTo>
                      <a:pt x="106" y="2"/>
                    </a:lnTo>
                    <a:lnTo>
                      <a:pt x="104" y="6"/>
                    </a:lnTo>
                    <a:lnTo>
                      <a:pt x="106" y="6"/>
                    </a:lnTo>
                    <a:lnTo>
                      <a:pt x="108" y="6"/>
                    </a:lnTo>
                    <a:lnTo>
                      <a:pt x="108" y="10"/>
                    </a:lnTo>
                    <a:lnTo>
                      <a:pt x="108" y="10"/>
                    </a:lnTo>
                    <a:lnTo>
                      <a:pt x="106" y="14"/>
                    </a:lnTo>
                    <a:lnTo>
                      <a:pt x="108" y="14"/>
                    </a:lnTo>
                    <a:lnTo>
                      <a:pt x="110" y="16"/>
                    </a:lnTo>
                    <a:lnTo>
                      <a:pt x="112" y="22"/>
                    </a:lnTo>
                    <a:lnTo>
                      <a:pt x="112" y="22"/>
                    </a:lnTo>
                    <a:lnTo>
                      <a:pt x="110" y="24"/>
                    </a:lnTo>
                    <a:lnTo>
                      <a:pt x="110" y="26"/>
                    </a:lnTo>
                    <a:lnTo>
                      <a:pt x="112" y="30"/>
                    </a:lnTo>
                    <a:lnTo>
                      <a:pt x="114" y="34"/>
                    </a:lnTo>
                    <a:lnTo>
                      <a:pt x="112" y="34"/>
                    </a:lnTo>
                    <a:lnTo>
                      <a:pt x="108" y="34"/>
                    </a:lnTo>
                    <a:lnTo>
                      <a:pt x="108" y="34"/>
                    </a:lnTo>
                    <a:lnTo>
                      <a:pt x="102" y="36"/>
                    </a:lnTo>
                    <a:lnTo>
                      <a:pt x="100" y="38"/>
                    </a:lnTo>
                    <a:lnTo>
                      <a:pt x="100" y="40"/>
                    </a:lnTo>
                    <a:lnTo>
                      <a:pt x="96" y="42"/>
                    </a:lnTo>
                    <a:lnTo>
                      <a:pt x="96" y="42"/>
                    </a:lnTo>
                    <a:lnTo>
                      <a:pt x="74" y="38"/>
                    </a:lnTo>
                    <a:lnTo>
                      <a:pt x="66" y="36"/>
                    </a:lnTo>
                    <a:lnTo>
                      <a:pt x="62" y="32"/>
                    </a:lnTo>
                    <a:lnTo>
                      <a:pt x="58" y="34"/>
                    </a:lnTo>
                    <a:lnTo>
                      <a:pt x="58" y="34"/>
                    </a:lnTo>
                    <a:lnTo>
                      <a:pt x="54" y="34"/>
                    </a:lnTo>
                    <a:lnTo>
                      <a:pt x="50" y="34"/>
                    </a:lnTo>
                    <a:lnTo>
                      <a:pt x="46" y="32"/>
                    </a:lnTo>
                    <a:lnTo>
                      <a:pt x="40" y="30"/>
                    </a:lnTo>
                    <a:lnTo>
                      <a:pt x="40" y="30"/>
                    </a:lnTo>
                    <a:lnTo>
                      <a:pt x="32" y="30"/>
                    </a:lnTo>
                    <a:lnTo>
                      <a:pt x="24" y="30"/>
                    </a:lnTo>
                    <a:lnTo>
                      <a:pt x="18" y="30"/>
                    </a:lnTo>
                    <a:lnTo>
                      <a:pt x="12" y="32"/>
                    </a:lnTo>
                    <a:lnTo>
                      <a:pt x="8" y="36"/>
                    </a:lnTo>
                    <a:lnTo>
                      <a:pt x="2" y="42"/>
                    </a:lnTo>
                    <a:lnTo>
                      <a:pt x="2"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7" name="Lithuania">
                <a:extLst>
                  <a:ext uri="{FF2B5EF4-FFF2-40B4-BE49-F238E27FC236}">
                    <a16:creationId xmlns:a16="http://schemas.microsoft.com/office/drawing/2014/main" id="{EC5D5A29-3DAF-4DCB-B4B1-570C7426D471}"/>
                  </a:ext>
                </a:extLst>
              </p:cNvPr>
              <p:cNvSpPr>
                <a:spLocks/>
              </p:cNvSpPr>
              <p:nvPr/>
            </p:nvSpPr>
            <p:spPr bwMode="auto">
              <a:xfrm>
                <a:off x="4551010" y="705686"/>
                <a:ext cx="135253" cy="67037"/>
              </a:xfrm>
              <a:custGeom>
                <a:avLst/>
                <a:gdLst/>
                <a:ahLst/>
                <a:cxnLst>
                  <a:cxn ang="0">
                    <a:pos x="26" y="34"/>
                  </a:cxn>
                  <a:cxn ang="0">
                    <a:pos x="30" y="34"/>
                  </a:cxn>
                  <a:cxn ang="0">
                    <a:pos x="34" y="36"/>
                  </a:cxn>
                  <a:cxn ang="0">
                    <a:pos x="36" y="36"/>
                  </a:cxn>
                  <a:cxn ang="0">
                    <a:pos x="42" y="42"/>
                  </a:cxn>
                  <a:cxn ang="0">
                    <a:pos x="50" y="44"/>
                  </a:cxn>
                  <a:cxn ang="0">
                    <a:pos x="58" y="46"/>
                  </a:cxn>
                  <a:cxn ang="0">
                    <a:pos x="64" y="44"/>
                  </a:cxn>
                  <a:cxn ang="0">
                    <a:pos x="70" y="44"/>
                  </a:cxn>
                  <a:cxn ang="0">
                    <a:pos x="74" y="44"/>
                  </a:cxn>
                  <a:cxn ang="0">
                    <a:pos x="74" y="42"/>
                  </a:cxn>
                  <a:cxn ang="0">
                    <a:pos x="72" y="38"/>
                  </a:cxn>
                  <a:cxn ang="0">
                    <a:pos x="72" y="34"/>
                  </a:cxn>
                  <a:cxn ang="0">
                    <a:pos x="76" y="28"/>
                  </a:cxn>
                  <a:cxn ang="0">
                    <a:pos x="82" y="26"/>
                  </a:cxn>
                  <a:cxn ang="0">
                    <a:pos x="84" y="24"/>
                  </a:cxn>
                  <a:cxn ang="0">
                    <a:pos x="92" y="24"/>
                  </a:cxn>
                  <a:cxn ang="0">
                    <a:pos x="94" y="22"/>
                  </a:cxn>
                  <a:cxn ang="0">
                    <a:pos x="92" y="18"/>
                  </a:cxn>
                  <a:cxn ang="0">
                    <a:pos x="94" y="12"/>
                  </a:cxn>
                  <a:cxn ang="0">
                    <a:pos x="72" y="8"/>
                  </a:cxn>
                  <a:cxn ang="0">
                    <a:pos x="60" y="2"/>
                  </a:cxn>
                  <a:cxn ang="0">
                    <a:pos x="56" y="4"/>
                  </a:cxn>
                  <a:cxn ang="0">
                    <a:pos x="48" y="4"/>
                  </a:cxn>
                  <a:cxn ang="0">
                    <a:pos x="38" y="0"/>
                  </a:cxn>
                  <a:cxn ang="0">
                    <a:pos x="30" y="0"/>
                  </a:cxn>
                  <a:cxn ang="0">
                    <a:pos x="16" y="0"/>
                  </a:cxn>
                  <a:cxn ang="0">
                    <a:pos x="6" y="6"/>
                  </a:cxn>
                  <a:cxn ang="0">
                    <a:pos x="0" y="12"/>
                  </a:cxn>
                  <a:cxn ang="0">
                    <a:pos x="2" y="20"/>
                  </a:cxn>
                  <a:cxn ang="0">
                    <a:pos x="2" y="24"/>
                  </a:cxn>
                  <a:cxn ang="0">
                    <a:pos x="6" y="26"/>
                  </a:cxn>
                  <a:cxn ang="0">
                    <a:pos x="8" y="26"/>
                  </a:cxn>
                  <a:cxn ang="0">
                    <a:pos x="22" y="24"/>
                  </a:cxn>
                  <a:cxn ang="0">
                    <a:pos x="26" y="26"/>
                  </a:cxn>
                  <a:cxn ang="0">
                    <a:pos x="28" y="30"/>
                  </a:cxn>
                  <a:cxn ang="0">
                    <a:pos x="26" y="34"/>
                  </a:cxn>
                </a:cxnLst>
                <a:rect l="0" t="0" r="r" b="b"/>
                <a:pathLst>
                  <a:path w="94" h="46">
                    <a:moveTo>
                      <a:pt x="26" y="34"/>
                    </a:moveTo>
                    <a:lnTo>
                      <a:pt x="26" y="34"/>
                    </a:lnTo>
                    <a:lnTo>
                      <a:pt x="30" y="34"/>
                    </a:lnTo>
                    <a:lnTo>
                      <a:pt x="30" y="34"/>
                    </a:lnTo>
                    <a:lnTo>
                      <a:pt x="32" y="36"/>
                    </a:lnTo>
                    <a:lnTo>
                      <a:pt x="34" y="36"/>
                    </a:lnTo>
                    <a:lnTo>
                      <a:pt x="34" y="36"/>
                    </a:lnTo>
                    <a:lnTo>
                      <a:pt x="36" y="36"/>
                    </a:lnTo>
                    <a:lnTo>
                      <a:pt x="38" y="38"/>
                    </a:lnTo>
                    <a:lnTo>
                      <a:pt x="42" y="42"/>
                    </a:lnTo>
                    <a:lnTo>
                      <a:pt x="42" y="42"/>
                    </a:lnTo>
                    <a:lnTo>
                      <a:pt x="50" y="44"/>
                    </a:lnTo>
                    <a:lnTo>
                      <a:pt x="54" y="46"/>
                    </a:lnTo>
                    <a:lnTo>
                      <a:pt x="58" y="46"/>
                    </a:lnTo>
                    <a:lnTo>
                      <a:pt x="64" y="44"/>
                    </a:lnTo>
                    <a:lnTo>
                      <a:pt x="64" y="44"/>
                    </a:lnTo>
                    <a:lnTo>
                      <a:pt x="68" y="44"/>
                    </a:lnTo>
                    <a:lnTo>
                      <a:pt x="70" y="44"/>
                    </a:lnTo>
                    <a:lnTo>
                      <a:pt x="72" y="44"/>
                    </a:lnTo>
                    <a:lnTo>
                      <a:pt x="74" y="44"/>
                    </a:lnTo>
                    <a:lnTo>
                      <a:pt x="74" y="44"/>
                    </a:lnTo>
                    <a:lnTo>
                      <a:pt x="74" y="42"/>
                    </a:lnTo>
                    <a:lnTo>
                      <a:pt x="72" y="40"/>
                    </a:lnTo>
                    <a:lnTo>
                      <a:pt x="72" y="38"/>
                    </a:lnTo>
                    <a:lnTo>
                      <a:pt x="72" y="34"/>
                    </a:lnTo>
                    <a:lnTo>
                      <a:pt x="72" y="34"/>
                    </a:lnTo>
                    <a:lnTo>
                      <a:pt x="74" y="30"/>
                    </a:lnTo>
                    <a:lnTo>
                      <a:pt x="76" y="28"/>
                    </a:lnTo>
                    <a:lnTo>
                      <a:pt x="78" y="28"/>
                    </a:lnTo>
                    <a:lnTo>
                      <a:pt x="82" y="26"/>
                    </a:lnTo>
                    <a:lnTo>
                      <a:pt x="82" y="26"/>
                    </a:lnTo>
                    <a:lnTo>
                      <a:pt x="84" y="24"/>
                    </a:lnTo>
                    <a:lnTo>
                      <a:pt x="88" y="24"/>
                    </a:lnTo>
                    <a:lnTo>
                      <a:pt x="92" y="24"/>
                    </a:lnTo>
                    <a:lnTo>
                      <a:pt x="94" y="22"/>
                    </a:lnTo>
                    <a:lnTo>
                      <a:pt x="94" y="22"/>
                    </a:lnTo>
                    <a:lnTo>
                      <a:pt x="94" y="18"/>
                    </a:lnTo>
                    <a:lnTo>
                      <a:pt x="92" y="18"/>
                    </a:lnTo>
                    <a:lnTo>
                      <a:pt x="92" y="16"/>
                    </a:lnTo>
                    <a:lnTo>
                      <a:pt x="94" y="12"/>
                    </a:lnTo>
                    <a:lnTo>
                      <a:pt x="94" y="12"/>
                    </a:lnTo>
                    <a:lnTo>
                      <a:pt x="72" y="8"/>
                    </a:lnTo>
                    <a:lnTo>
                      <a:pt x="64" y="6"/>
                    </a:lnTo>
                    <a:lnTo>
                      <a:pt x="60" y="2"/>
                    </a:lnTo>
                    <a:lnTo>
                      <a:pt x="56" y="4"/>
                    </a:lnTo>
                    <a:lnTo>
                      <a:pt x="56" y="4"/>
                    </a:lnTo>
                    <a:lnTo>
                      <a:pt x="52" y="4"/>
                    </a:lnTo>
                    <a:lnTo>
                      <a:pt x="48" y="4"/>
                    </a:lnTo>
                    <a:lnTo>
                      <a:pt x="44" y="2"/>
                    </a:lnTo>
                    <a:lnTo>
                      <a:pt x="38" y="0"/>
                    </a:lnTo>
                    <a:lnTo>
                      <a:pt x="38" y="0"/>
                    </a:lnTo>
                    <a:lnTo>
                      <a:pt x="30" y="0"/>
                    </a:lnTo>
                    <a:lnTo>
                      <a:pt x="22" y="0"/>
                    </a:lnTo>
                    <a:lnTo>
                      <a:pt x="16" y="0"/>
                    </a:lnTo>
                    <a:lnTo>
                      <a:pt x="10" y="2"/>
                    </a:lnTo>
                    <a:lnTo>
                      <a:pt x="6" y="6"/>
                    </a:lnTo>
                    <a:lnTo>
                      <a:pt x="0" y="12"/>
                    </a:lnTo>
                    <a:lnTo>
                      <a:pt x="0" y="12"/>
                    </a:lnTo>
                    <a:lnTo>
                      <a:pt x="0" y="18"/>
                    </a:lnTo>
                    <a:lnTo>
                      <a:pt x="2" y="20"/>
                    </a:lnTo>
                    <a:lnTo>
                      <a:pt x="2" y="22"/>
                    </a:lnTo>
                    <a:lnTo>
                      <a:pt x="2" y="24"/>
                    </a:lnTo>
                    <a:lnTo>
                      <a:pt x="2" y="24"/>
                    </a:lnTo>
                    <a:lnTo>
                      <a:pt x="6" y="26"/>
                    </a:lnTo>
                    <a:lnTo>
                      <a:pt x="8" y="26"/>
                    </a:lnTo>
                    <a:lnTo>
                      <a:pt x="8" y="26"/>
                    </a:lnTo>
                    <a:lnTo>
                      <a:pt x="16" y="26"/>
                    </a:lnTo>
                    <a:lnTo>
                      <a:pt x="22" y="24"/>
                    </a:lnTo>
                    <a:lnTo>
                      <a:pt x="26" y="26"/>
                    </a:lnTo>
                    <a:lnTo>
                      <a:pt x="26" y="26"/>
                    </a:lnTo>
                    <a:lnTo>
                      <a:pt x="28" y="28"/>
                    </a:lnTo>
                    <a:lnTo>
                      <a:pt x="28" y="30"/>
                    </a:lnTo>
                    <a:lnTo>
                      <a:pt x="26" y="34"/>
                    </a:lnTo>
                    <a:lnTo>
                      <a:pt x="26" y="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8" name="Luxembourg">
                <a:extLst>
                  <a:ext uri="{FF2B5EF4-FFF2-40B4-BE49-F238E27FC236}">
                    <a16:creationId xmlns:a16="http://schemas.microsoft.com/office/drawing/2014/main" id="{18893FDB-10D0-4EB6-A72A-CA949C4259FE}"/>
                  </a:ext>
                </a:extLst>
              </p:cNvPr>
              <p:cNvSpPr>
                <a:spLocks/>
              </p:cNvSpPr>
              <p:nvPr/>
            </p:nvSpPr>
            <p:spPr bwMode="auto">
              <a:xfrm>
                <a:off x="4168272" y="880565"/>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9" name="Malaysia">
                <a:extLst>
                  <a:ext uri="{FF2B5EF4-FFF2-40B4-BE49-F238E27FC236}">
                    <a16:creationId xmlns:a16="http://schemas.microsoft.com/office/drawing/2014/main" id="{9B7309D0-5F95-4F87-B2E3-55AF7498C381}"/>
                  </a:ext>
                </a:extLst>
              </p:cNvPr>
              <p:cNvSpPr>
                <a:spLocks/>
              </p:cNvSpPr>
              <p:nvPr/>
            </p:nvSpPr>
            <p:spPr bwMode="auto">
              <a:xfrm>
                <a:off x="7057498" y="2343714"/>
                <a:ext cx="587189" cy="233170"/>
              </a:xfrm>
              <a:custGeom>
                <a:avLst/>
                <a:gdLst/>
                <a:ahLst/>
                <a:cxnLst/>
                <a:rect l="l" t="t" r="r" b="b"/>
                <a:pathLst>
                  <a:path w="539875" h="211667">
                    <a:moveTo>
                      <a:pt x="5292" y="26458"/>
                    </a:moveTo>
                    <a:lnTo>
                      <a:pt x="10584" y="26458"/>
                    </a:lnTo>
                    <a:lnTo>
                      <a:pt x="21167" y="31750"/>
                    </a:lnTo>
                    <a:lnTo>
                      <a:pt x="26459" y="37041"/>
                    </a:lnTo>
                    <a:lnTo>
                      <a:pt x="34396" y="39687"/>
                    </a:lnTo>
                    <a:lnTo>
                      <a:pt x="42334" y="37041"/>
                    </a:lnTo>
                    <a:lnTo>
                      <a:pt x="44980" y="34396"/>
                    </a:lnTo>
                    <a:lnTo>
                      <a:pt x="47625" y="31750"/>
                    </a:lnTo>
                    <a:lnTo>
                      <a:pt x="52917" y="26458"/>
                    </a:lnTo>
                    <a:lnTo>
                      <a:pt x="60855" y="37041"/>
                    </a:lnTo>
                    <a:lnTo>
                      <a:pt x="66146" y="39687"/>
                    </a:lnTo>
                    <a:lnTo>
                      <a:pt x="71438" y="44979"/>
                    </a:lnTo>
                    <a:lnTo>
                      <a:pt x="74084" y="47625"/>
                    </a:lnTo>
                    <a:lnTo>
                      <a:pt x="76730" y="52916"/>
                    </a:lnTo>
                    <a:lnTo>
                      <a:pt x="87313" y="58208"/>
                    </a:lnTo>
                    <a:lnTo>
                      <a:pt x="97896" y="68791"/>
                    </a:lnTo>
                    <a:lnTo>
                      <a:pt x="103188" y="76729"/>
                    </a:lnTo>
                    <a:lnTo>
                      <a:pt x="105834" y="84666"/>
                    </a:lnTo>
                    <a:lnTo>
                      <a:pt x="105834" y="92604"/>
                    </a:lnTo>
                    <a:lnTo>
                      <a:pt x="105834" y="100541"/>
                    </a:lnTo>
                    <a:lnTo>
                      <a:pt x="103188" y="105833"/>
                    </a:lnTo>
                    <a:lnTo>
                      <a:pt x="100542" y="108479"/>
                    </a:lnTo>
                    <a:lnTo>
                      <a:pt x="92605" y="113771"/>
                    </a:lnTo>
                    <a:lnTo>
                      <a:pt x="95250" y="116416"/>
                    </a:lnTo>
                    <a:lnTo>
                      <a:pt x="100542" y="124354"/>
                    </a:lnTo>
                    <a:lnTo>
                      <a:pt x="97896" y="129646"/>
                    </a:lnTo>
                    <a:lnTo>
                      <a:pt x="97896" y="134937"/>
                    </a:lnTo>
                    <a:lnTo>
                      <a:pt x="103188" y="145521"/>
                    </a:lnTo>
                    <a:lnTo>
                      <a:pt x="108480" y="153458"/>
                    </a:lnTo>
                    <a:lnTo>
                      <a:pt x="111126" y="158750"/>
                    </a:lnTo>
                    <a:lnTo>
                      <a:pt x="113771" y="164041"/>
                    </a:lnTo>
                    <a:lnTo>
                      <a:pt x="121709" y="174625"/>
                    </a:lnTo>
                    <a:lnTo>
                      <a:pt x="132292" y="187854"/>
                    </a:lnTo>
                    <a:lnTo>
                      <a:pt x="132292" y="193145"/>
                    </a:lnTo>
                    <a:lnTo>
                      <a:pt x="132292" y="195791"/>
                    </a:lnTo>
                    <a:lnTo>
                      <a:pt x="129646" y="198437"/>
                    </a:lnTo>
                    <a:lnTo>
                      <a:pt x="127001" y="198437"/>
                    </a:lnTo>
                    <a:lnTo>
                      <a:pt x="119063" y="195791"/>
                    </a:lnTo>
                    <a:lnTo>
                      <a:pt x="116417" y="193145"/>
                    </a:lnTo>
                    <a:lnTo>
                      <a:pt x="113771" y="195791"/>
                    </a:lnTo>
                    <a:lnTo>
                      <a:pt x="111126" y="198437"/>
                    </a:lnTo>
                    <a:lnTo>
                      <a:pt x="108480" y="195791"/>
                    </a:lnTo>
                    <a:lnTo>
                      <a:pt x="100542" y="187854"/>
                    </a:lnTo>
                    <a:lnTo>
                      <a:pt x="95250" y="182562"/>
                    </a:lnTo>
                    <a:lnTo>
                      <a:pt x="84667" y="177270"/>
                    </a:lnTo>
                    <a:lnTo>
                      <a:pt x="79375" y="174625"/>
                    </a:lnTo>
                    <a:lnTo>
                      <a:pt x="76730" y="171979"/>
                    </a:lnTo>
                    <a:lnTo>
                      <a:pt x="74084" y="169333"/>
                    </a:lnTo>
                    <a:lnTo>
                      <a:pt x="60855" y="161396"/>
                    </a:lnTo>
                    <a:lnTo>
                      <a:pt x="55563" y="158750"/>
                    </a:lnTo>
                    <a:lnTo>
                      <a:pt x="52917" y="156104"/>
                    </a:lnTo>
                    <a:lnTo>
                      <a:pt x="50271" y="153458"/>
                    </a:lnTo>
                    <a:lnTo>
                      <a:pt x="44980" y="148166"/>
                    </a:lnTo>
                    <a:lnTo>
                      <a:pt x="37042" y="142875"/>
                    </a:lnTo>
                    <a:lnTo>
                      <a:pt x="37042" y="140229"/>
                    </a:lnTo>
                    <a:lnTo>
                      <a:pt x="39688" y="137583"/>
                    </a:lnTo>
                    <a:lnTo>
                      <a:pt x="39688" y="132291"/>
                    </a:lnTo>
                    <a:lnTo>
                      <a:pt x="37042" y="129646"/>
                    </a:lnTo>
                    <a:lnTo>
                      <a:pt x="31750" y="121708"/>
                    </a:lnTo>
                    <a:lnTo>
                      <a:pt x="26459" y="116416"/>
                    </a:lnTo>
                    <a:lnTo>
                      <a:pt x="26459" y="113771"/>
                    </a:lnTo>
                    <a:lnTo>
                      <a:pt x="26459" y="108479"/>
                    </a:lnTo>
                    <a:lnTo>
                      <a:pt x="29104" y="105833"/>
                    </a:lnTo>
                    <a:lnTo>
                      <a:pt x="26459" y="103187"/>
                    </a:lnTo>
                    <a:lnTo>
                      <a:pt x="21167" y="97896"/>
                    </a:lnTo>
                    <a:lnTo>
                      <a:pt x="21167" y="92604"/>
                    </a:lnTo>
                    <a:lnTo>
                      <a:pt x="18521" y="84666"/>
                    </a:lnTo>
                    <a:lnTo>
                      <a:pt x="15875" y="79375"/>
                    </a:lnTo>
                    <a:lnTo>
                      <a:pt x="13229" y="74083"/>
                    </a:lnTo>
                    <a:lnTo>
                      <a:pt x="13229" y="71437"/>
                    </a:lnTo>
                    <a:lnTo>
                      <a:pt x="13229" y="68791"/>
                    </a:lnTo>
                    <a:lnTo>
                      <a:pt x="13229" y="66146"/>
                    </a:lnTo>
                    <a:lnTo>
                      <a:pt x="10584" y="60854"/>
                    </a:lnTo>
                    <a:lnTo>
                      <a:pt x="10584" y="52916"/>
                    </a:lnTo>
                    <a:lnTo>
                      <a:pt x="7938" y="42333"/>
                    </a:lnTo>
                    <a:lnTo>
                      <a:pt x="0" y="29104"/>
                    </a:lnTo>
                    <a:close/>
                    <a:moveTo>
                      <a:pt x="455209" y="0"/>
                    </a:moveTo>
                    <a:lnTo>
                      <a:pt x="460500" y="0"/>
                    </a:lnTo>
                    <a:lnTo>
                      <a:pt x="460500" y="5292"/>
                    </a:lnTo>
                    <a:lnTo>
                      <a:pt x="460500" y="7937"/>
                    </a:lnTo>
                    <a:lnTo>
                      <a:pt x="463146" y="7937"/>
                    </a:lnTo>
                    <a:lnTo>
                      <a:pt x="468438" y="5292"/>
                    </a:lnTo>
                    <a:lnTo>
                      <a:pt x="468438" y="2646"/>
                    </a:lnTo>
                    <a:lnTo>
                      <a:pt x="468438" y="0"/>
                    </a:lnTo>
                    <a:lnTo>
                      <a:pt x="471084" y="0"/>
                    </a:lnTo>
                    <a:lnTo>
                      <a:pt x="473729" y="0"/>
                    </a:lnTo>
                    <a:lnTo>
                      <a:pt x="476375" y="0"/>
                    </a:lnTo>
                    <a:lnTo>
                      <a:pt x="476375" y="5292"/>
                    </a:lnTo>
                    <a:lnTo>
                      <a:pt x="476375" y="10583"/>
                    </a:lnTo>
                    <a:lnTo>
                      <a:pt x="481667" y="10583"/>
                    </a:lnTo>
                    <a:lnTo>
                      <a:pt x="486959" y="7937"/>
                    </a:lnTo>
                    <a:lnTo>
                      <a:pt x="486959" y="10583"/>
                    </a:lnTo>
                    <a:lnTo>
                      <a:pt x="486959" y="13229"/>
                    </a:lnTo>
                    <a:lnTo>
                      <a:pt x="489604" y="15875"/>
                    </a:lnTo>
                    <a:lnTo>
                      <a:pt x="492250" y="18521"/>
                    </a:lnTo>
                    <a:lnTo>
                      <a:pt x="489604" y="21167"/>
                    </a:lnTo>
                    <a:lnTo>
                      <a:pt x="484313" y="23812"/>
                    </a:lnTo>
                    <a:lnTo>
                      <a:pt x="486959" y="26459"/>
                    </a:lnTo>
                    <a:lnTo>
                      <a:pt x="492250" y="29104"/>
                    </a:lnTo>
                    <a:lnTo>
                      <a:pt x="484313" y="31750"/>
                    </a:lnTo>
                    <a:lnTo>
                      <a:pt x="492250" y="34396"/>
                    </a:lnTo>
                    <a:lnTo>
                      <a:pt x="497542" y="31750"/>
                    </a:lnTo>
                    <a:lnTo>
                      <a:pt x="500188" y="29104"/>
                    </a:lnTo>
                    <a:lnTo>
                      <a:pt x="502834" y="31750"/>
                    </a:lnTo>
                    <a:lnTo>
                      <a:pt x="505479" y="37042"/>
                    </a:lnTo>
                    <a:lnTo>
                      <a:pt x="505479" y="42334"/>
                    </a:lnTo>
                    <a:lnTo>
                      <a:pt x="505479" y="44979"/>
                    </a:lnTo>
                    <a:lnTo>
                      <a:pt x="508125" y="42334"/>
                    </a:lnTo>
                    <a:lnTo>
                      <a:pt x="510771" y="39688"/>
                    </a:lnTo>
                    <a:lnTo>
                      <a:pt x="516063" y="42334"/>
                    </a:lnTo>
                    <a:lnTo>
                      <a:pt x="521354" y="44979"/>
                    </a:lnTo>
                    <a:lnTo>
                      <a:pt x="526646" y="47625"/>
                    </a:lnTo>
                    <a:lnTo>
                      <a:pt x="529292" y="50271"/>
                    </a:lnTo>
                    <a:lnTo>
                      <a:pt x="531938" y="47625"/>
                    </a:lnTo>
                    <a:lnTo>
                      <a:pt x="534584" y="47625"/>
                    </a:lnTo>
                    <a:lnTo>
                      <a:pt x="539875" y="52917"/>
                    </a:lnTo>
                    <a:lnTo>
                      <a:pt x="539875" y="58209"/>
                    </a:lnTo>
                    <a:lnTo>
                      <a:pt x="537229" y="60854"/>
                    </a:lnTo>
                    <a:lnTo>
                      <a:pt x="534584" y="60854"/>
                    </a:lnTo>
                    <a:lnTo>
                      <a:pt x="526646" y="60854"/>
                    </a:lnTo>
                    <a:lnTo>
                      <a:pt x="524000" y="63500"/>
                    </a:lnTo>
                    <a:lnTo>
                      <a:pt x="518709" y="66146"/>
                    </a:lnTo>
                    <a:lnTo>
                      <a:pt x="516063" y="66146"/>
                    </a:lnTo>
                    <a:lnTo>
                      <a:pt x="510771" y="66146"/>
                    </a:lnTo>
                    <a:lnTo>
                      <a:pt x="508125" y="71438"/>
                    </a:lnTo>
                    <a:lnTo>
                      <a:pt x="513417" y="76729"/>
                    </a:lnTo>
                    <a:lnTo>
                      <a:pt x="524000" y="79375"/>
                    </a:lnTo>
                    <a:lnTo>
                      <a:pt x="529292" y="79375"/>
                    </a:lnTo>
                    <a:lnTo>
                      <a:pt x="524000" y="82021"/>
                    </a:lnTo>
                    <a:lnTo>
                      <a:pt x="516063" y="84667"/>
                    </a:lnTo>
                    <a:lnTo>
                      <a:pt x="508125" y="89959"/>
                    </a:lnTo>
                    <a:lnTo>
                      <a:pt x="502834" y="89959"/>
                    </a:lnTo>
                    <a:lnTo>
                      <a:pt x="492250" y="84667"/>
                    </a:lnTo>
                    <a:lnTo>
                      <a:pt x="492250" y="92604"/>
                    </a:lnTo>
                    <a:lnTo>
                      <a:pt x="489604" y="95250"/>
                    </a:lnTo>
                    <a:lnTo>
                      <a:pt x="473729" y="92604"/>
                    </a:lnTo>
                    <a:lnTo>
                      <a:pt x="465792" y="95250"/>
                    </a:lnTo>
                    <a:lnTo>
                      <a:pt x="460500" y="92604"/>
                    </a:lnTo>
                    <a:lnTo>
                      <a:pt x="457855" y="92604"/>
                    </a:lnTo>
                    <a:lnTo>
                      <a:pt x="452563" y="92604"/>
                    </a:lnTo>
                    <a:lnTo>
                      <a:pt x="447271" y="95250"/>
                    </a:lnTo>
                    <a:lnTo>
                      <a:pt x="444625" y="97896"/>
                    </a:lnTo>
                    <a:lnTo>
                      <a:pt x="444625" y="100542"/>
                    </a:lnTo>
                    <a:lnTo>
                      <a:pt x="441980" y="103188"/>
                    </a:lnTo>
                    <a:lnTo>
                      <a:pt x="441980" y="105834"/>
                    </a:lnTo>
                    <a:lnTo>
                      <a:pt x="441980" y="116417"/>
                    </a:lnTo>
                    <a:lnTo>
                      <a:pt x="441980" y="127000"/>
                    </a:lnTo>
                    <a:lnTo>
                      <a:pt x="436688" y="132292"/>
                    </a:lnTo>
                    <a:lnTo>
                      <a:pt x="431396" y="137584"/>
                    </a:lnTo>
                    <a:lnTo>
                      <a:pt x="426105" y="142875"/>
                    </a:lnTo>
                    <a:lnTo>
                      <a:pt x="423459" y="148167"/>
                    </a:lnTo>
                    <a:lnTo>
                      <a:pt x="420813" y="161396"/>
                    </a:lnTo>
                    <a:lnTo>
                      <a:pt x="418167" y="171980"/>
                    </a:lnTo>
                    <a:lnTo>
                      <a:pt x="415521" y="177271"/>
                    </a:lnTo>
                    <a:lnTo>
                      <a:pt x="412875" y="182563"/>
                    </a:lnTo>
                    <a:lnTo>
                      <a:pt x="407584" y="187855"/>
                    </a:lnTo>
                    <a:lnTo>
                      <a:pt x="404938" y="190500"/>
                    </a:lnTo>
                    <a:lnTo>
                      <a:pt x="399646" y="193146"/>
                    </a:lnTo>
                    <a:lnTo>
                      <a:pt x="386417" y="198438"/>
                    </a:lnTo>
                    <a:lnTo>
                      <a:pt x="375834" y="198438"/>
                    </a:lnTo>
                    <a:lnTo>
                      <a:pt x="370542" y="195792"/>
                    </a:lnTo>
                    <a:lnTo>
                      <a:pt x="367896" y="193146"/>
                    </a:lnTo>
                    <a:lnTo>
                      <a:pt x="367896" y="190500"/>
                    </a:lnTo>
                    <a:lnTo>
                      <a:pt x="365250" y="190500"/>
                    </a:lnTo>
                    <a:lnTo>
                      <a:pt x="359959" y="190500"/>
                    </a:lnTo>
                    <a:lnTo>
                      <a:pt x="354667" y="193146"/>
                    </a:lnTo>
                    <a:lnTo>
                      <a:pt x="349375" y="195792"/>
                    </a:lnTo>
                    <a:lnTo>
                      <a:pt x="349375" y="198438"/>
                    </a:lnTo>
                    <a:lnTo>
                      <a:pt x="346730" y="201084"/>
                    </a:lnTo>
                    <a:lnTo>
                      <a:pt x="341438" y="203730"/>
                    </a:lnTo>
                    <a:lnTo>
                      <a:pt x="336146" y="206375"/>
                    </a:lnTo>
                    <a:lnTo>
                      <a:pt x="333501" y="206375"/>
                    </a:lnTo>
                    <a:lnTo>
                      <a:pt x="325563" y="206375"/>
                    </a:lnTo>
                    <a:lnTo>
                      <a:pt x="314980" y="209021"/>
                    </a:lnTo>
                    <a:lnTo>
                      <a:pt x="304396" y="211667"/>
                    </a:lnTo>
                    <a:lnTo>
                      <a:pt x="299105" y="209021"/>
                    </a:lnTo>
                    <a:lnTo>
                      <a:pt x="296459" y="203730"/>
                    </a:lnTo>
                    <a:lnTo>
                      <a:pt x="296459" y="201084"/>
                    </a:lnTo>
                    <a:lnTo>
                      <a:pt x="291167" y="198438"/>
                    </a:lnTo>
                    <a:lnTo>
                      <a:pt x="288521" y="195792"/>
                    </a:lnTo>
                    <a:lnTo>
                      <a:pt x="288521" y="193146"/>
                    </a:lnTo>
                    <a:lnTo>
                      <a:pt x="288521" y="187855"/>
                    </a:lnTo>
                    <a:lnTo>
                      <a:pt x="283230" y="185209"/>
                    </a:lnTo>
                    <a:lnTo>
                      <a:pt x="280584" y="179917"/>
                    </a:lnTo>
                    <a:lnTo>
                      <a:pt x="277938" y="179917"/>
                    </a:lnTo>
                    <a:lnTo>
                      <a:pt x="277938" y="177271"/>
                    </a:lnTo>
                    <a:lnTo>
                      <a:pt x="275292" y="174625"/>
                    </a:lnTo>
                    <a:lnTo>
                      <a:pt x="275292" y="171980"/>
                    </a:lnTo>
                    <a:lnTo>
                      <a:pt x="277938" y="171980"/>
                    </a:lnTo>
                    <a:lnTo>
                      <a:pt x="280584" y="177271"/>
                    </a:lnTo>
                    <a:lnTo>
                      <a:pt x="291167" y="177271"/>
                    </a:lnTo>
                    <a:lnTo>
                      <a:pt x="301751" y="177271"/>
                    </a:lnTo>
                    <a:lnTo>
                      <a:pt x="307042" y="179917"/>
                    </a:lnTo>
                    <a:lnTo>
                      <a:pt x="309688" y="185209"/>
                    </a:lnTo>
                    <a:lnTo>
                      <a:pt x="312334" y="185209"/>
                    </a:lnTo>
                    <a:lnTo>
                      <a:pt x="322917" y="187855"/>
                    </a:lnTo>
                    <a:lnTo>
                      <a:pt x="328209" y="190500"/>
                    </a:lnTo>
                    <a:lnTo>
                      <a:pt x="325563" y="187855"/>
                    </a:lnTo>
                    <a:lnTo>
                      <a:pt x="314980" y="182563"/>
                    </a:lnTo>
                    <a:lnTo>
                      <a:pt x="312334" y="179917"/>
                    </a:lnTo>
                    <a:lnTo>
                      <a:pt x="309688" y="177271"/>
                    </a:lnTo>
                    <a:lnTo>
                      <a:pt x="314980" y="169334"/>
                    </a:lnTo>
                    <a:lnTo>
                      <a:pt x="320271" y="164042"/>
                    </a:lnTo>
                    <a:lnTo>
                      <a:pt x="320271" y="161396"/>
                    </a:lnTo>
                    <a:lnTo>
                      <a:pt x="320271" y="158750"/>
                    </a:lnTo>
                    <a:lnTo>
                      <a:pt x="320271" y="156105"/>
                    </a:lnTo>
                    <a:lnTo>
                      <a:pt x="320271" y="153459"/>
                    </a:lnTo>
                    <a:lnTo>
                      <a:pt x="322917" y="148167"/>
                    </a:lnTo>
                    <a:lnTo>
                      <a:pt x="325563" y="142875"/>
                    </a:lnTo>
                    <a:lnTo>
                      <a:pt x="328209" y="142875"/>
                    </a:lnTo>
                    <a:lnTo>
                      <a:pt x="333501" y="142875"/>
                    </a:lnTo>
                    <a:lnTo>
                      <a:pt x="346730" y="134938"/>
                    </a:lnTo>
                    <a:lnTo>
                      <a:pt x="359959" y="129646"/>
                    </a:lnTo>
                    <a:lnTo>
                      <a:pt x="365250" y="124354"/>
                    </a:lnTo>
                    <a:lnTo>
                      <a:pt x="370542" y="113771"/>
                    </a:lnTo>
                    <a:lnTo>
                      <a:pt x="381125" y="92604"/>
                    </a:lnTo>
                    <a:lnTo>
                      <a:pt x="389063" y="82021"/>
                    </a:lnTo>
                    <a:lnTo>
                      <a:pt x="389063" y="74084"/>
                    </a:lnTo>
                    <a:lnTo>
                      <a:pt x="391709" y="71438"/>
                    </a:lnTo>
                    <a:lnTo>
                      <a:pt x="397000" y="68792"/>
                    </a:lnTo>
                    <a:lnTo>
                      <a:pt x="399646" y="71438"/>
                    </a:lnTo>
                    <a:lnTo>
                      <a:pt x="402292" y="74084"/>
                    </a:lnTo>
                    <a:lnTo>
                      <a:pt x="402292" y="76729"/>
                    </a:lnTo>
                    <a:lnTo>
                      <a:pt x="404938" y="79375"/>
                    </a:lnTo>
                    <a:lnTo>
                      <a:pt x="404938" y="76729"/>
                    </a:lnTo>
                    <a:lnTo>
                      <a:pt x="407584" y="79375"/>
                    </a:lnTo>
                    <a:lnTo>
                      <a:pt x="412875" y="87313"/>
                    </a:lnTo>
                    <a:lnTo>
                      <a:pt x="418167" y="89959"/>
                    </a:lnTo>
                    <a:lnTo>
                      <a:pt x="420813" y="87313"/>
                    </a:lnTo>
                    <a:lnTo>
                      <a:pt x="423459" y="79375"/>
                    </a:lnTo>
                    <a:lnTo>
                      <a:pt x="420813" y="71438"/>
                    </a:lnTo>
                    <a:lnTo>
                      <a:pt x="420813" y="66146"/>
                    </a:lnTo>
                    <a:lnTo>
                      <a:pt x="420813" y="63500"/>
                    </a:lnTo>
                    <a:lnTo>
                      <a:pt x="423459" y="60854"/>
                    </a:lnTo>
                    <a:lnTo>
                      <a:pt x="426105" y="60854"/>
                    </a:lnTo>
                    <a:lnTo>
                      <a:pt x="428750" y="60854"/>
                    </a:lnTo>
                    <a:lnTo>
                      <a:pt x="428750" y="68792"/>
                    </a:lnTo>
                    <a:lnTo>
                      <a:pt x="431396" y="74084"/>
                    </a:lnTo>
                    <a:lnTo>
                      <a:pt x="434042" y="74084"/>
                    </a:lnTo>
                    <a:lnTo>
                      <a:pt x="436688" y="71438"/>
                    </a:lnTo>
                    <a:lnTo>
                      <a:pt x="436688" y="68792"/>
                    </a:lnTo>
                    <a:lnTo>
                      <a:pt x="436688" y="66146"/>
                    </a:lnTo>
                    <a:lnTo>
                      <a:pt x="434042" y="58209"/>
                    </a:lnTo>
                    <a:lnTo>
                      <a:pt x="434042" y="52917"/>
                    </a:lnTo>
                    <a:lnTo>
                      <a:pt x="436688" y="52917"/>
                    </a:lnTo>
                    <a:lnTo>
                      <a:pt x="439334" y="50271"/>
                    </a:lnTo>
                    <a:lnTo>
                      <a:pt x="439334" y="47625"/>
                    </a:lnTo>
                    <a:lnTo>
                      <a:pt x="436688" y="42334"/>
                    </a:lnTo>
                    <a:lnTo>
                      <a:pt x="436688" y="39688"/>
                    </a:lnTo>
                    <a:lnTo>
                      <a:pt x="439334" y="37042"/>
                    </a:lnTo>
                    <a:lnTo>
                      <a:pt x="444625" y="31750"/>
                    </a:lnTo>
                    <a:lnTo>
                      <a:pt x="441980" y="29104"/>
                    </a:lnTo>
                    <a:lnTo>
                      <a:pt x="441980" y="26459"/>
                    </a:lnTo>
                    <a:lnTo>
                      <a:pt x="447271" y="21167"/>
                    </a:lnTo>
                    <a:lnTo>
                      <a:pt x="452563" y="13229"/>
                    </a:lnTo>
                    <a:lnTo>
                      <a:pt x="452563" y="7937"/>
                    </a:lnTo>
                    <a:lnTo>
                      <a:pt x="455209"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0" name="Mexico">
                <a:extLst>
                  <a:ext uri="{FF2B5EF4-FFF2-40B4-BE49-F238E27FC236}">
                    <a16:creationId xmlns:a16="http://schemas.microsoft.com/office/drawing/2014/main" id="{FC1E92E2-4835-4243-94CD-94E2C7E5E8F6}"/>
                  </a:ext>
                </a:extLst>
              </p:cNvPr>
              <p:cNvSpPr>
                <a:spLocks/>
              </p:cNvSpPr>
              <p:nvPr/>
            </p:nvSpPr>
            <p:spPr bwMode="auto">
              <a:xfrm>
                <a:off x="680484" y="1434347"/>
                <a:ext cx="771227" cy="641220"/>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1" name="Netherlands">
                <a:extLst>
                  <a:ext uri="{FF2B5EF4-FFF2-40B4-BE49-F238E27FC236}">
                    <a16:creationId xmlns:a16="http://schemas.microsoft.com/office/drawing/2014/main" id="{E6111DB9-0B60-4563-B9AC-22548B9E3D60}"/>
                  </a:ext>
                </a:extLst>
              </p:cNvPr>
              <p:cNvSpPr>
                <a:spLocks/>
              </p:cNvSpPr>
              <p:nvPr/>
            </p:nvSpPr>
            <p:spPr bwMode="auto">
              <a:xfrm>
                <a:off x="4122230" y="787296"/>
                <a:ext cx="77699" cy="69952"/>
              </a:xfrm>
              <a:custGeom>
                <a:avLst/>
                <a:gdLst/>
                <a:ahLst/>
                <a:cxnLst>
                  <a:cxn ang="0">
                    <a:pos x="32" y="48"/>
                  </a:cxn>
                  <a:cxn ang="0">
                    <a:pos x="32" y="42"/>
                  </a:cxn>
                  <a:cxn ang="0">
                    <a:pos x="28" y="40"/>
                  </a:cxn>
                  <a:cxn ang="0">
                    <a:pos x="26" y="38"/>
                  </a:cxn>
                  <a:cxn ang="0">
                    <a:pos x="20" y="38"/>
                  </a:cxn>
                  <a:cxn ang="0">
                    <a:pos x="12" y="40"/>
                  </a:cxn>
                  <a:cxn ang="0">
                    <a:pos x="0" y="34"/>
                  </a:cxn>
                  <a:cxn ang="0">
                    <a:pos x="6" y="36"/>
                  </a:cxn>
                  <a:cxn ang="0">
                    <a:pos x="10" y="36"/>
                  </a:cxn>
                  <a:cxn ang="0">
                    <a:pos x="14" y="36"/>
                  </a:cxn>
                  <a:cxn ang="0">
                    <a:pos x="16" y="34"/>
                  </a:cxn>
                  <a:cxn ang="0">
                    <a:pos x="14" y="34"/>
                  </a:cxn>
                  <a:cxn ang="0">
                    <a:pos x="10" y="32"/>
                  </a:cxn>
                  <a:cxn ang="0">
                    <a:pos x="16" y="30"/>
                  </a:cxn>
                  <a:cxn ang="0">
                    <a:pos x="12" y="30"/>
                  </a:cxn>
                  <a:cxn ang="0">
                    <a:pos x="10" y="26"/>
                  </a:cxn>
                  <a:cxn ang="0">
                    <a:pos x="16" y="18"/>
                  </a:cxn>
                  <a:cxn ang="0">
                    <a:pos x="22" y="8"/>
                  </a:cxn>
                  <a:cxn ang="0">
                    <a:pos x="24" y="8"/>
                  </a:cxn>
                  <a:cxn ang="0">
                    <a:pos x="26" y="10"/>
                  </a:cxn>
                  <a:cxn ang="0">
                    <a:pos x="26" y="14"/>
                  </a:cxn>
                  <a:cxn ang="0">
                    <a:pos x="30" y="16"/>
                  </a:cxn>
                  <a:cxn ang="0">
                    <a:pos x="28" y="16"/>
                  </a:cxn>
                  <a:cxn ang="0">
                    <a:pos x="28" y="20"/>
                  </a:cxn>
                  <a:cxn ang="0">
                    <a:pos x="26" y="20"/>
                  </a:cxn>
                  <a:cxn ang="0">
                    <a:pos x="30" y="20"/>
                  </a:cxn>
                  <a:cxn ang="0">
                    <a:pos x="34" y="16"/>
                  </a:cxn>
                  <a:cxn ang="0">
                    <a:pos x="36" y="14"/>
                  </a:cxn>
                  <a:cxn ang="0">
                    <a:pos x="36" y="10"/>
                  </a:cxn>
                  <a:cxn ang="0">
                    <a:pos x="34" y="4"/>
                  </a:cxn>
                  <a:cxn ang="0">
                    <a:pos x="38" y="2"/>
                  </a:cxn>
                  <a:cxn ang="0">
                    <a:pos x="44" y="2"/>
                  </a:cxn>
                  <a:cxn ang="0">
                    <a:pos x="52" y="0"/>
                  </a:cxn>
                  <a:cxn ang="0">
                    <a:pos x="52" y="2"/>
                  </a:cxn>
                  <a:cxn ang="0">
                    <a:pos x="52" y="6"/>
                  </a:cxn>
                  <a:cxn ang="0">
                    <a:pos x="52" y="10"/>
                  </a:cxn>
                  <a:cxn ang="0">
                    <a:pos x="50" y="18"/>
                  </a:cxn>
                  <a:cxn ang="0">
                    <a:pos x="54" y="20"/>
                  </a:cxn>
                  <a:cxn ang="0">
                    <a:pos x="50" y="26"/>
                  </a:cxn>
                  <a:cxn ang="0">
                    <a:pos x="40" y="28"/>
                  </a:cxn>
                  <a:cxn ang="0">
                    <a:pos x="38" y="32"/>
                  </a:cxn>
                  <a:cxn ang="0">
                    <a:pos x="36" y="40"/>
                  </a:cxn>
                  <a:cxn ang="0">
                    <a:pos x="38" y="44"/>
                  </a:cxn>
                  <a:cxn ang="0">
                    <a:pos x="36" y="48"/>
                  </a:cxn>
                </a:cxnLst>
                <a:rect l="0" t="0" r="r" b="b"/>
                <a:pathLst>
                  <a:path w="54" h="48">
                    <a:moveTo>
                      <a:pt x="36" y="48"/>
                    </a:moveTo>
                    <a:lnTo>
                      <a:pt x="36" y="48"/>
                    </a:lnTo>
                    <a:lnTo>
                      <a:pt x="32" y="48"/>
                    </a:lnTo>
                    <a:lnTo>
                      <a:pt x="32" y="44"/>
                    </a:lnTo>
                    <a:lnTo>
                      <a:pt x="32" y="44"/>
                    </a:lnTo>
                    <a:lnTo>
                      <a:pt x="32" y="42"/>
                    </a:lnTo>
                    <a:lnTo>
                      <a:pt x="30" y="42"/>
                    </a:lnTo>
                    <a:lnTo>
                      <a:pt x="28" y="42"/>
                    </a:lnTo>
                    <a:lnTo>
                      <a:pt x="28" y="40"/>
                    </a:lnTo>
                    <a:lnTo>
                      <a:pt x="28" y="40"/>
                    </a:lnTo>
                    <a:lnTo>
                      <a:pt x="28" y="38"/>
                    </a:lnTo>
                    <a:lnTo>
                      <a:pt x="26" y="38"/>
                    </a:lnTo>
                    <a:lnTo>
                      <a:pt x="22" y="38"/>
                    </a:lnTo>
                    <a:lnTo>
                      <a:pt x="22" y="38"/>
                    </a:lnTo>
                    <a:lnTo>
                      <a:pt x="20" y="38"/>
                    </a:lnTo>
                    <a:lnTo>
                      <a:pt x="18" y="38"/>
                    </a:lnTo>
                    <a:lnTo>
                      <a:pt x="12" y="40"/>
                    </a:lnTo>
                    <a:lnTo>
                      <a:pt x="12" y="40"/>
                    </a:lnTo>
                    <a:lnTo>
                      <a:pt x="6" y="40"/>
                    </a:lnTo>
                    <a:lnTo>
                      <a:pt x="0" y="34"/>
                    </a:lnTo>
                    <a:lnTo>
                      <a:pt x="0" y="34"/>
                    </a:lnTo>
                    <a:lnTo>
                      <a:pt x="4" y="36"/>
                    </a:lnTo>
                    <a:lnTo>
                      <a:pt x="6" y="36"/>
                    </a:lnTo>
                    <a:lnTo>
                      <a:pt x="6" y="36"/>
                    </a:lnTo>
                    <a:lnTo>
                      <a:pt x="8" y="38"/>
                    </a:lnTo>
                    <a:lnTo>
                      <a:pt x="8" y="36"/>
                    </a:lnTo>
                    <a:lnTo>
                      <a:pt x="10" y="36"/>
                    </a:lnTo>
                    <a:lnTo>
                      <a:pt x="12" y="36"/>
                    </a:lnTo>
                    <a:lnTo>
                      <a:pt x="12" y="36"/>
                    </a:lnTo>
                    <a:lnTo>
                      <a:pt x="14" y="36"/>
                    </a:lnTo>
                    <a:lnTo>
                      <a:pt x="16" y="38"/>
                    </a:lnTo>
                    <a:lnTo>
                      <a:pt x="16" y="38"/>
                    </a:lnTo>
                    <a:lnTo>
                      <a:pt x="16" y="34"/>
                    </a:lnTo>
                    <a:lnTo>
                      <a:pt x="16" y="34"/>
                    </a:lnTo>
                    <a:lnTo>
                      <a:pt x="14" y="34"/>
                    </a:lnTo>
                    <a:lnTo>
                      <a:pt x="14" y="34"/>
                    </a:lnTo>
                    <a:lnTo>
                      <a:pt x="12" y="32"/>
                    </a:lnTo>
                    <a:lnTo>
                      <a:pt x="10" y="32"/>
                    </a:lnTo>
                    <a:lnTo>
                      <a:pt x="10" y="32"/>
                    </a:lnTo>
                    <a:lnTo>
                      <a:pt x="10" y="32"/>
                    </a:lnTo>
                    <a:lnTo>
                      <a:pt x="14" y="32"/>
                    </a:lnTo>
                    <a:lnTo>
                      <a:pt x="16" y="30"/>
                    </a:lnTo>
                    <a:lnTo>
                      <a:pt x="16" y="30"/>
                    </a:lnTo>
                    <a:lnTo>
                      <a:pt x="16" y="30"/>
                    </a:lnTo>
                    <a:lnTo>
                      <a:pt x="12" y="30"/>
                    </a:lnTo>
                    <a:lnTo>
                      <a:pt x="10" y="28"/>
                    </a:lnTo>
                    <a:lnTo>
                      <a:pt x="10" y="26"/>
                    </a:lnTo>
                    <a:lnTo>
                      <a:pt x="10" y="26"/>
                    </a:lnTo>
                    <a:lnTo>
                      <a:pt x="14" y="22"/>
                    </a:lnTo>
                    <a:lnTo>
                      <a:pt x="16" y="18"/>
                    </a:lnTo>
                    <a:lnTo>
                      <a:pt x="16" y="18"/>
                    </a:lnTo>
                    <a:lnTo>
                      <a:pt x="20" y="12"/>
                    </a:lnTo>
                    <a:lnTo>
                      <a:pt x="22" y="8"/>
                    </a:lnTo>
                    <a:lnTo>
                      <a:pt x="22" y="8"/>
                    </a:lnTo>
                    <a:lnTo>
                      <a:pt x="24" y="6"/>
                    </a:lnTo>
                    <a:lnTo>
                      <a:pt x="24" y="8"/>
                    </a:lnTo>
                    <a:lnTo>
                      <a:pt x="24" y="8"/>
                    </a:lnTo>
                    <a:lnTo>
                      <a:pt x="24" y="10"/>
                    </a:lnTo>
                    <a:lnTo>
                      <a:pt x="26" y="10"/>
                    </a:lnTo>
                    <a:lnTo>
                      <a:pt x="26" y="10"/>
                    </a:lnTo>
                    <a:lnTo>
                      <a:pt x="28" y="10"/>
                    </a:lnTo>
                    <a:lnTo>
                      <a:pt x="28" y="10"/>
                    </a:lnTo>
                    <a:lnTo>
                      <a:pt x="26" y="14"/>
                    </a:lnTo>
                    <a:lnTo>
                      <a:pt x="28" y="14"/>
                    </a:lnTo>
                    <a:lnTo>
                      <a:pt x="28" y="14"/>
                    </a:lnTo>
                    <a:lnTo>
                      <a:pt x="30" y="16"/>
                    </a:lnTo>
                    <a:lnTo>
                      <a:pt x="28" y="16"/>
                    </a:lnTo>
                    <a:lnTo>
                      <a:pt x="28" y="16"/>
                    </a:lnTo>
                    <a:lnTo>
                      <a:pt x="28" y="16"/>
                    </a:lnTo>
                    <a:lnTo>
                      <a:pt x="28" y="18"/>
                    </a:lnTo>
                    <a:lnTo>
                      <a:pt x="28" y="18"/>
                    </a:lnTo>
                    <a:lnTo>
                      <a:pt x="28" y="20"/>
                    </a:lnTo>
                    <a:lnTo>
                      <a:pt x="26" y="20"/>
                    </a:lnTo>
                    <a:lnTo>
                      <a:pt x="26" y="20"/>
                    </a:lnTo>
                    <a:lnTo>
                      <a:pt x="26" y="20"/>
                    </a:lnTo>
                    <a:lnTo>
                      <a:pt x="28" y="20"/>
                    </a:lnTo>
                    <a:lnTo>
                      <a:pt x="30" y="20"/>
                    </a:lnTo>
                    <a:lnTo>
                      <a:pt x="30" y="20"/>
                    </a:lnTo>
                    <a:lnTo>
                      <a:pt x="32" y="18"/>
                    </a:lnTo>
                    <a:lnTo>
                      <a:pt x="34" y="16"/>
                    </a:lnTo>
                    <a:lnTo>
                      <a:pt x="34" y="16"/>
                    </a:lnTo>
                    <a:lnTo>
                      <a:pt x="36" y="16"/>
                    </a:lnTo>
                    <a:lnTo>
                      <a:pt x="36" y="14"/>
                    </a:lnTo>
                    <a:lnTo>
                      <a:pt x="36" y="14"/>
                    </a:lnTo>
                    <a:lnTo>
                      <a:pt x="36" y="10"/>
                    </a:lnTo>
                    <a:lnTo>
                      <a:pt x="38" y="10"/>
                    </a:lnTo>
                    <a:lnTo>
                      <a:pt x="36" y="10"/>
                    </a:lnTo>
                    <a:lnTo>
                      <a:pt x="36" y="10"/>
                    </a:lnTo>
                    <a:lnTo>
                      <a:pt x="34" y="8"/>
                    </a:lnTo>
                    <a:lnTo>
                      <a:pt x="34" y="4"/>
                    </a:lnTo>
                    <a:lnTo>
                      <a:pt x="34" y="4"/>
                    </a:lnTo>
                    <a:lnTo>
                      <a:pt x="34" y="2"/>
                    </a:lnTo>
                    <a:lnTo>
                      <a:pt x="38" y="2"/>
                    </a:lnTo>
                    <a:lnTo>
                      <a:pt x="38" y="2"/>
                    </a:lnTo>
                    <a:lnTo>
                      <a:pt x="42" y="2"/>
                    </a:lnTo>
                    <a:lnTo>
                      <a:pt x="44" y="2"/>
                    </a:lnTo>
                    <a:lnTo>
                      <a:pt x="44" y="2"/>
                    </a:lnTo>
                    <a:lnTo>
                      <a:pt x="48" y="0"/>
                    </a:lnTo>
                    <a:lnTo>
                      <a:pt x="52" y="0"/>
                    </a:lnTo>
                    <a:lnTo>
                      <a:pt x="54" y="0"/>
                    </a:lnTo>
                    <a:lnTo>
                      <a:pt x="54" y="0"/>
                    </a:lnTo>
                    <a:lnTo>
                      <a:pt x="52" y="2"/>
                    </a:lnTo>
                    <a:lnTo>
                      <a:pt x="54" y="4"/>
                    </a:lnTo>
                    <a:lnTo>
                      <a:pt x="54" y="4"/>
                    </a:lnTo>
                    <a:lnTo>
                      <a:pt x="52" y="6"/>
                    </a:lnTo>
                    <a:lnTo>
                      <a:pt x="54" y="6"/>
                    </a:lnTo>
                    <a:lnTo>
                      <a:pt x="54" y="8"/>
                    </a:lnTo>
                    <a:lnTo>
                      <a:pt x="52" y="10"/>
                    </a:lnTo>
                    <a:lnTo>
                      <a:pt x="52" y="10"/>
                    </a:lnTo>
                    <a:lnTo>
                      <a:pt x="50" y="16"/>
                    </a:lnTo>
                    <a:lnTo>
                      <a:pt x="50" y="18"/>
                    </a:lnTo>
                    <a:lnTo>
                      <a:pt x="52" y="20"/>
                    </a:lnTo>
                    <a:lnTo>
                      <a:pt x="52" y="20"/>
                    </a:lnTo>
                    <a:lnTo>
                      <a:pt x="54" y="20"/>
                    </a:lnTo>
                    <a:lnTo>
                      <a:pt x="54" y="22"/>
                    </a:lnTo>
                    <a:lnTo>
                      <a:pt x="50" y="26"/>
                    </a:lnTo>
                    <a:lnTo>
                      <a:pt x="50" y="26"/>
                    </a:lnTo>
                    <a:lnTo>
                      <a:pt x="46" y="28"/>
                    </a:lnTo>
                    <a:lnTo>
                      <a:pt x="40" y="28"/>
                    </a:lnTo>
                    <a:lnTo>
                      <a:pt x="40" y="28"/>
                    </a:lnTo>
                    <a:lnTo>
                      <a:pt x="38" y="30"/>
                    </a:lnTo>
                    <a:lnTo>
                      <a:pt x="38" y="32"/>
                    </a:lnTo>
                    <a:lnTo>
                      <a:pt x="38" y="32"/>
                    </a:lnTo>
                    <a:lnTo>
                      <a:pt x="38" y="34"/>
                    </a:lnTo>
                    <a:lnTo>
                      <a:pt x="38" y="38"/>
                    </a:lnTo>
                    <a:lnTo>
                      <a:pt x="36" y="40"/>
                    </a:lnTo>
                    <a:lnTo>
                      <a:pt x="36" y="42"/>
                    </a:lnTo>
                    <a:lnTo>
                      <a:pt x="36" y="42"/>
                    </a:lnTo>
                    <a:lnTo>
                      <a:pt x="38" y="44"/>
                    </a:lnTo>
                    <a:lnTo>
                      <a:pt x="36" y="44"/>
                    </a:lnTo>
                    <a:lnTo>
                      <a:pt x="36" y="46"/>
                    </a:lnTo>
                    <a:lnTo>
                      <a:pt x="36" y="48"/>
                    </a:lnTo>
                    <a:lnTo>
                      <a:pt x="36" y="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2" name="New Zealand">
                <a:extLst>
                  <a:ext uri="{FF2B5EF4-FFF2-40B4-BE49-F238E27FC236}">
                    <a16:creationId xmlns:a16="http://schemas.microsoft.com/office/drawing/2014/main" id="{E0F71043-05E6-4B2D-88F7-0D37E5ACAB5F}"/>
                  </a:ext>
                </a:extLst>
              </p:cNvPr>
              <p:cNvSpPr>
                <a:spLocks/>
              </p:cNvSpPr>
              <p:nvPr/>
            </p:nvSpPr>
            <p:spPr bwMode="auto">
              <a:xfrm>
                <a:off x="8473334" y="3818518"/>
                <a:ext cx="555398" cy="402220"/>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3" name="Norway">
                <a:extLst>
                  <a:ext uri="{FF2B5EF4-FFF2-40B4-BE49-F238E27FC236}">
                    <a16:creationId xmlns:a16="http://schemas.microsoft.com/office/drawing/2014/main" id="{09A31F14-80B9-413D-AA58-978AC4B921F1}"/>
                  </a:ext>
                </a:extLst>
              </p:cNvPr>
              <p:cNvSpPr>
                <a:spLocks/>
              </p:cNvSpPr>
              <p:nvPr/>
            </p:nvSpPr>
            <p:spPr bwMode="auto">
              <a:xfrm>
                <a:off x="4133741" y="370503"/>
                <a:ext cx="546765" cy="300207"/>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4" name="Peru">
                <a:extLst>
                  <a:ext uri="{FF2B5EF4-FFF2-40B4-BE49-F238E27FC236}">
                    <a16:creationId xmlns:a16="http://schemas.microsoft.com/office/drawing/2014/main" id="{560C6D99-37F6-4000-9FF5-56D39B442357}"/>
                  </a:ext>
                </a:extLst>
              </p:cNvPr>
              <p:cNvSpPr>
                <a:spLocks/>
              </p:cNvSpPr>
              <p:nvPr/>
            </p:nvSpPr>
            <p:spPr bwMode="auto">
              <a:xfrm>
                <a:off x="1546675" y="2635177"/>
                <a:ext cx="414390" cy="667452"/>
              </a:xfrm>
              <a:custGeom>
                <a:avLst/>
                <a:gdLst/>
                <a:ahLst/>
                <a:cxnLst>
                  <a:cxn ang="0">
                    <a:pos x="6" y="96"/>
                  </a:cxn>
                  <a:cxn ang="0">
                    <a:pos x="6" y="104"/>
                  </a:cxn>
                  <a:cxn ang="0">
                    <a:pos x="4" y="114"/>
                  </a:cxn>
                  <a:cxn ang="0">
                    <a:pos x="6" y="122"/>
                  </a:cxn>
                  <a:cxn ang="0">
                    <a:pos x="14" y="140"/>
                  </a:cxn>
                  <a:cxn ang="0">
                    <a:pos x="30" y="170"/>
                  </a:cxn>
                  <a:cxn ang="0">
                    <a:pos x="46" y="188"/>
                  </a:cxn>
                  <a:cxn ang="0">
                    <a:pos x="60" y="204"/>
                  </a:cxn>
                  <a:cxn ang="0">
                    <a:pos x="76" y="234"/>
                  </a:cxn>
                  <a:cxn ang="0">
                    <a:pos x="96" y="286"/>
                  </a:cxn>
                  <a:cxn ang="0">
                    <a:pos x="108" y="310"/>
                  </a:cxn>
                  <a:cxn ang="0">
                    <a:pos x="110" y="322"/>
                  </a:cxn>
                  <a:cxn ang="0">
                    <a:pos x="124" y="350"/>
                  </a:cxn>
                  <a:cxn ang="0">
                    <a:pos x="118" y="350"/>
                  </a:cxn>
                  <a:cxn ang="0">
                    <a:pos x="138" y="372"/>
                  </a:cxn>
                  <a:cxn ang="0">
                    <a:pos x="162" y="392"/>
                  </a:cxn>
                  <a:cxn ang="0">
                    <a:pos x="196" y="410"/>
                  </a:cxn>
                  <a:cxn ang="0">
                    <a:pos x="244" y="440"/>
                  </a:cxn>
                  <a:cxn ang="0">
                    <a:pos x="272" y="454"/>
                  </a:cxn>
                  <a:cxn ang="0">
                    <a:pos x="276" y="446"/>
                  </a:cxn>
                  <a:cxn ang="0">
                    <a:pos x="278" y="430"/>
                  </a:cxn>
                  <a:cxn ang="0">
                    <a:pos x="286" y="412"/>
                  </a:cxn>
                  <a:cxn ang="0">
                    <a:pos x="282" y="390"/>
                  </a:cxn>
                  <a:cxn ang="0">
                    <a:pos x="284" y="380"/>
                  </a:cxn>
                  <a:cxn ang="0">
                    <a:pos x="280" y="362"/>
                  </a:cxn>
                  <a:cxn ang="0">
                    <a:pos x="276" y="334"/>
                  </a:cxn>
                  <a:cxn ang="0">
                    <a:pos x="282" y="316"/>
                  </a:cxn>
                  <a:cxn ang="0">
                    <a:pos x="250" y="280"/>
                  </a:cxn>
                  <a:cxn ang="0">
                    <a:pos x="238" y="264"/>
                  </a:cxn>
                  <a:cxn ang="0">
                    <a:pos x="238" y="244"/>
                  </a:cxn>
                  <a:cxn ang="0">
                    <a:pos x="234" y="238"/>
                  </a:cxn>
                  <a:cxn ang="0">
                    <a:pos x="202" y="250"/>
                  </a:cxn>
                  <a:cxn ang="0">
                    <a:pos x="192" y="240"/>
                  </a:cxn>
                  <a:cxn ang="0">
                    <a:pos x="188" y="232"/>
                  </a:cxn>
                  <a:cxn ang="0">
                    <a:pos x="176" y="212"/>
                  </a:cxn>
                  <a:cxn ang="0">
                    <a:pos x="166" y="188"/>
                  </a:cxn>
                  <a:cxn ang="0">
                    <a:pos x="166" y="178"/>
                  </a:cxn>
                  <a:cxn ang="0">
                    <a:pos x="180" y="158"/>
                  </a:cxn>
                  <a:cxn ang="0">
                    <a:pos x="188" y="136"/>
                  </a:cxn>
                  <a:cxn ang="0">
                    <a:pos x="204" y="120"/>
                  </a:cxn>
                  <a:cxn ang="0">
                    <a:pos x="226" y="104"/>
                  </a:cxn>
                  <a:cxn ang="0">
                    <a:pos x="238" y="98"/>
                  </a:cxn>
                  <a:cxn ang="0">
                    <a:pos x="232" y="74"/>
                  </a:cxn>
                  <a:cxn ang="0">
                    <a:pos x="234" y="58"/>
                  </a:cxn>
                  <a:cxn ang="0">
                    <a:pos x="218" y="60"/>
                  </a:cxn>
                  <a:cxn ang="0">
                    <a:pos x="196" y="58"/>
                  </a:cxn>
                  <a:cxn ang="0">
                    <a:pos x="174" y="58"/>
                  </a:cxn>
                  <a:cxn ang="0">
                    <a:pos x="162" y="34"/>
                  </a:cxn>
                  <a:cxn ang="0">
                    <a:pos x="150" y="24"/>
                  </a:cxn>
                  <a:cxn ang="0">
                    <a:pos x="138" y="2"/>
                  </a:cxn>
                  <a:cxn ang="0">
                    <a:pos x="128" y="24"/>
                  </a:cxn>
                  <a:cxn ang="0">
                    <a:pos x="98" y="60"/>
                  </a:cxn>
                  <a:cxn ang="0">
                    <a:pos x="70" y="76"/>
                  </a:cxn>
                  <a:cxn ang="0">
                    <a:pos x="60" y="92"/>
                  </a:cxn>
                  <a:cxn ang="0">
                    <a:pos x="46" y="106"/>
                  </a:cxn>
                  <a:cxn ang="0">
                    <a:pos x="28" y="98"/>
                  </a:cxn>
                  <a:cxn ang="0">
                    <a:pos x="18" y="86"/>
                  </a:cxn>
                </a:cxnLst>
                <a:rect l="0" t="0" r="r" b="b"/>
                <a:pathLst>
                  <a:path w="288" h="458">
                    <a:moveTo>
                      <a:pt x="18" y="86"/>
                    </a:moveTo>
                    <a:lnTo>
                      <a:pt x="18" y="86"/>
                    </a:lnTo>
                    <a:lnTo>
                      <a:pt x="14" y="88"/>
                    </a:lnTo>
                    <a:lnTo>
                      <a:pt x="10" y="92"/>
                    </a:lnTo>
                    <a:lnTo>
                      <a:pt x="6" y="96"/>
                    </a:lnTo>
                    <a:lnTo>
                      <a:pt x="4" y="98"/>
                    </a:lnTo>
                    <a:lnTo>
                      <a:pt x="6" y="100"/>
                    </a:lnTo>
                    <a:lnTo>
                      <a:pt x="6" y="100"/>
                    </a:lnTo>
                    <a:lnTo>
                      <a:pt x="6" y="102"/>
                    </a:lnTo>
                    <a:lnTo>
                      <a:pt x="6" y="104"/>
                    </a:lnTo>
                    <a:lnTo>
                      <a:pt x="4" y="106"/>
                    </a:lnTo>
                    <a:lnTo>
                      <a:pt x="6" y="112"/>
                    </a:lnTo>
                    <a:lnTo>
                      <a:pt x="6" y="112"/>
                    </a:lnTo>
                    <a:lnTo>
                      <a:pt x="6" y="112"/>
                    </a:lnTo>
                    <a:lnTo>
                      <a:pt x="4" y="114"/>
                    </a:lnTo>
                    <a:lnTo>
                      <a:pt x="2" y="114"/>
                    </a:lnTo>
                    <a:lnTo>
                      <a:pt x="0" y="114"/>
                    </a:lnTo>
                    <a:lnTo>
                      <a:pt x="0" y="116"/>
                    </a:lnTo>
                    <a:lnTo>
                      <a:pt x="6" y="122"/>
                    </a:lnTo>
                    <a:lnTo>
                      <a:pt x="6" y="122"/>
                    </a:lnTo>
                    <a:lnTo>
                      <a:pt x="12" y="128"/>
                    </a:lnTo>
                    <a:lnTo>
                      <a:pt x="12" y="132"/>
                    </a:lnTo>
                    <a:lnTo>
                      <a:pt x="12" y="136"/>
                    </a:lnTo>
                    <a:lnTo>
                      <a:pt x="14" y="140"/>
                    </a:lnTo>
                    <a:lnTo>
                      <a:pt x="14" y="140"/>
                    </a:lnTo>
                    <a:lnTo>
                      <a:pt x="14" y="146"/>
                    </a:lnTo>
                    <a:lnTo>
                      <a:pt x="14" y="152"/>
                    </a:lnTo>
                    <a:lnTo>
                      <a:pt x="20" y="160"/>
                    </a:lnTo>
                    <a:lnTo>
                      <a:pt x="20" y="160"/>
                    </a:lnTo>
                    <a:lnTo>
                      <a:pt x="30" y="170"/>
                    </a:lnTo>
                    <a:lnTo>
                      <a:pt x="36" y="174"/>
                    </a:lnTo>
                    <a:lnTo>
                      <a:pt x="40" y="178"/>
                    </a:lnTo>
                    <a:lnTo>
                      <a:pt x="42" y="182"/>
                    </a:lnTo>
                    <a:lnTo>
                      <a:pt x="42" y="182"/>
                    </a:lnTo>
                    <a:lnTo>
                      <a:pt x="46" y="188"/>
                    </a:lnTo>
                    <a:lnTo>
                      <a:pt x="50" y="192"/>
                    </a:lnTo>
                    <a:lnTo>
                      <a:pt x="54" y="196"/>
                    </a:lnTo>
                    <a:lnTo>
                      <a:pt x="58" y="202"/>
                    </a:lnTo>
                    <a:lnTo>
                      <a:pt x="58" y="202"/>
                    </a:lnTo>
                    <a:lnTo>
                      <a:pt x="60" y="204"/>
                    </a:lnTo>
                    <a:lnTo>
                      <a:pt x="62" y="206"/>
                    </a:lnTo>
                    <a:lnTo>
                      <a:pt x="66" y="210"/>
                    </a:lnTo>
                    <a:lnTo>
                      <a:pt x="70" y="220"/>
                    </a:lnTo>
                    <a:lnTo>
                      <a:pt x="70" y="220"/>
                    </a:lnTo>
                    <a:lnTo>
                      <a:pt x="76" y="234"/>
                    </a:lnTo>
                    <a:lnTo>
                      <a:pt x="82" y="248"/>
                    </a:lnTo>
                    <a:lnTo>
                      <a:pt x="88" y="262"/>
                    </a:lnTo>
                    <a:lnTo>
                      <a:pt x="92" y="274"/>
                    </a:lnTo>
                    <a:lnTo>
                      <a:pt x="92" y="274"/>
                    </a:lnTo>
                    <a:lnTo>
                      <a:pt x="96" y="286"/>
                    </a:lnTo>
                    <a:lnTo>
                      <a:pt x="100" y="290"/>
                    </a:lnTo>
                    <a:lnTo>
                      <a:pt x="104" y="296"/>
                    </a:lnTo>
                    <a:lnTo>
                      <a:pt x="106" y="304"/>
                    </a:lnTo>
                    <a:lnTo>
                      <a:pt x="106" y="304"/>
                    </a:lnTo>
                    <a:lnTo>
                      <a:pt x="108" y="310"/>
                    </a:lnTo>
                    <a:lnTo>
                      <a:pt x="110" y="314"/>
                    </a:lnTo>
                    <a:lnTo>
                      <a:pt x="112" y="316"/>
                    </a:lnTo>
                    <a:lnTo>
                      <a:pt x="112" y="320"/>
                    </a:lnTo>
                    <a:lnTo>
                      <a:pt x="112" y="320"/>
                    </a:lnTo>
                    <a:lnTo>
                      <a:pt x="110" y="322"/>
                    </a:lnTo>
                    <a:lnTo>
                      <a:pt x="112" y="326"/>
                    </a:lnTo>
                    <a:lnTo>
                      <a:pt x="116" y="336"/>
                    </a:lnTo>
                    <a:lnTo>
                      <a:pt x="122" y="344"/>
                    </a:lnTo>
                    <a:lnTo>
                      <a:pt x="124" y="350"/>
                    </a:lnTo>
                    <a:lnTo>
                      <a:pt x="124" y="350"/>
                    </a:lnTo>
                    <a:lnTo>
                      <a:pt x="122" y="350"/>
                    </a:lnTo>
                    <a:lnTo>
                      <a:pt x="120" y="348"/>
                    </a:lnTo>
                    <a:lnTo>
                      <a:pt x="118" y="348"/>
                    </a:lnTo>
                    <a:lnTo>
                      <a:pt x="118" y="350"/>
                    </a:lnTo>
                    <a:lnTo>
                      <a:pt x="118" y="350"/>
                    </a:lnTo>
                    <a:lnTo>
                      <a:pt x="122" y="356"/>
                    </a:lnTo>
                    <a:lnTo>
                      <a:pt x="128" y="360"/>
                    </a:lnTo>
                    <a:lnTo>
                      <a:pt x="134" y="364"/>
                    </a:lnTo>
                    <a:lnTo>
                      <a:pt x="138" y="372"/>
                    </a:lnTo>
                    <a:lnTo>
                      <a:pt x="138" y="372"/>
                    </a:lnTo>
                    <a:lnTo>
                      <a:pt x="144" y="376"/>
                    </a:lnTo>
                    <a:lnTo>
                      <a:pt x="150" y="380"/>
                    </a:lnTo>
                    <a:lnTo>
                      <a:pt x="156" y="386"/>
                    </a:lnTo>
                    <a:lnTo>
                      <a:pt x="162" y="392"/>
                    </a:lnTo>
                    <a:lnTo>
                      <a:pt x="162" y="392"/>
                    </a:lnTo>
                    <a:lnTo>
                      <a:pt x="170" y="398"/>
                    </a:lnTo>
                    <a:lnTo>
                      <a:pt x="178" y="400"/>
                    </a:lnTo>
                    <a:lnTo>
                      <a:pt x="186" y="404"/>
                    </a:lnTo>
                    <a:lnTo>
                      <a:pt x="196" y="410"/>
                    </a:lnTo>
                    <a:lnTo>
                      <a:pt x="196" y="410"/>
                    </a:lnTo>
                    <a:lnTo>
                      <a:pt x="220" y="422"/>
                    </a:lnTo>
                    <a:lnTo>
                      <a:pt x="236" y="430"/>
                    </a:lnTo>
                    <a:lnTo>
                      <a:pt x="242" y="436"/>
                    </a:lnTo>
                    <a:lnTo>
                      <a:pt x="244" y="440"/>
                    </a:lnTo>
                    <a:lnTo>
                      <a:pt x="244" y="440"/>
                    </a:lnTo>
                    <a:lnTo>
                      <a:pt x="248" y="444"/>
                    </a:lnTo>
                    <a:lnTo>
                      <a:pt x="252" y="448"/>
                    </a:lnTo>
                    <a:lnTo>
                      <a:pt x="262" y="458"/>
                    </a:lnTo>
                    <a:lnTo>
                      <a:pt x="262" y="458"/>
                    </a:lnTo>
                    <a:lnTo>
                      <a:pt x="272" y="454"/>
                    </a:lnTo>
                    <a:lnTo>
                      <a:pt x="274" y="452"/>
                    </a:lnTo>
                    <a:lnTo>
                      <a:pt x="272" y="450"/>
                    </a:lnTo>
                    <a:lnTo>
                      <a:pt x="272" y="448"/>
                    </a:lnTo>
                    <a:lnTo>
                      <a:pt x="272" y="446"/>
                    </a:lnTo>
                    <a:lnTo>
                      <a:pt x="276" y="446"/>
                    </a:lnTo>
                    <a:lnTo>
                      <a:pt x="276" y="446"/>
                    </a:lnTo>
                    <a:lnTo>
                      <a:pt x="278" y="438"/>
                    </a:lnTo>
                    <a:lnTo>
                      <a:pt x="278" y="436"/>
                    </a:lnTo>
                    <a:lnTo>
                      <a:pt x="276" y="434"/>
                    </a:lnTo>
                    <a:lnTo>
                      <a:pt x="278" y="430"/>
                    </a:lnTo>
                    <a:lnTo>
                      <a:pt x="278" y="430"/>
                    </a:lnTo>
                    <a:lnTo>
                      <a:pt x="282" y="424"/>
                    </a:lnTo>
                    <a:lnTo>
                      <a:pt x="282" y="422"/>
                    </a:lnTo>
                    <a:lnTo>
                      <a:pt x="282" y="418"/>
                    </a:lnTo>
                    <a:lnTo>
                      <a:pt x="286" y="412"/>
                    </a:lnTo>
                    <a:lnTo>
                      <a:pt x="286" y="412"/>
                    </a:lnTo>
                    <a:lnTo>
                      <a:pt x="288" y="406"/>
                    </a:lnTo>
                    <a:lnTo>
                      <a:pt x="288" y="402"/>
                    </a:lnTo>
                    <a:lnTo>
                      <a:pt x="286" y="396"/>
                    </a:lnTo>
                    <a:lnTo>
                      <a:pt x="282" y="390"/>
                    </a:lnTo>
                    <a:lnTo>
                      <a:pt x="282" y="388"/>
                    </a:lnTo>
                    <a:lnTo>
                      <a:pt x="284" y="384"/>
                    </a:lnTo>
                    <a:lnTo>
                      <a:pt x="284" y="384"/>
                    </a:lnTo>
                    <a:lnTo>
                      <a:pt x="284" y="382"/>
                    </a:lnTo>
                    <a:lnTo>
                      <a:pt x="284" y="380"/>
                    </a:lnTo>
                    <a:lnTo>
                      <a:pt x="280" y="376"/>
                    </a:lnTo>
                    <a:lnTo>
                      <a:pt x="278" y="374"/>
                    </a:lnTo>
                    <a:lnTo>
                      <a:pt x="276" y="372"/>
                    </a:lnTo>
                    <a:lnTo>
                      <a:pt x="276" y="368"/>
                    </a:lnTo>
                    <a:lnTo>
                      <a:pt x="280" y="362"/>
                    </a:lnTo>
                    <a:lnTo>
                      <a:pt x="280" y="362"/>
                    </a:lnTo>
                    <a:lnTo>
                      <a:pt x="280" y="358"/>
                    </a:lnTo>
                    <a:lnTo>
                      <a:pt x="280" y="354"/>
                    </a:lnTo>
                    <a:lnTo>
                      <a:pt x="278" y="344"/>
                    </a:lnTo>
                    <a:lnTo>
                      <a:pt x="276" y="334"/>
                    </a:lnTo>
                    <a:lnTo>
                      <a:pt x="276" y="328"/>
                    </a:lnTo>
                    <a:lnTo>
                      <a:pt x="278" y="324"/>
                    </a:lnTo>
                    <a:lnTo>
                      <a:pt x="278" y="324"/>
                    </a:lnTo>
                    <a:lnTo>
                      <a:pt x="280" y="318"/>
                    </a:lnTo>
                    <a:lnTo>
                      <a:pt x="282" y="316"/>
                    </a:lnTo>
                    <a:lnTo>
                      <a:pt x="278" y="306"/>
                    </a:lnTo>
                    <a:lnTo>
                      <a:pt x="268" y="296"/>
                    </a:lnTo>
                    <a:lnTo>
                      <a:pt x="256" y="278"/>
                    </a:lnTo>
                    <a:lnTo>
                      <a:pt x="256" y="278"/>
                    </a:lnTo>
                    <a:lnTo>
                      <a:pt x="250" y="280"/>
                    </a:lnTo>
                    <a:lnTo>
                      <a:pt x="246" y="282"/>
                    </a:lnTo>
                    <a:lnTo>
                      <a:pt x="244" y="280"/>
                    </a:lnTo>
                    <a:lnTo>
                      <a:pt x="242" y="280"/>
                    </a:lnTo>
                    <a:lnTo>
                      <a:pt x="240" y="272"/>
                    </a:lnTo>
                    <a:lnTo>
                      <a:pt x="238" y="264"/>
                    </a:lnTo>
                    <a:lnTo>
                      <a:pt x="238" y="264"/>
                    </a:lnTo>
                    <a:lnTo>
                      <a:pt x="236" y="252"/>
                    </a:lnTo>
                    <a:lnTo>
                      <a:pt x="236" y="248"/>
                    </a:lnTo>
                    <a:lnTo>
                      <a:pt x="238" y="244"/>
                    </a:lnTo>
                    <a:lnTo>
                      <a:pt x="238" y="244"/>
                    </a:lnTo>
                    <a:lnTo>
                      <a:pt x="240" y="240"/>
                    </a:lnTo>
                    <a:lnTo>
                      <a:pt x="238" y="238"/>
                    </a:lnTo>
                    <a:lnTo>
                      <a:pt x="236" y="236"/>
                    </a:lnTo>
                    <a:lnTo>
                      <a:pt x="234" y="238"/>
                    </a:lnTo>
                    <a:lnTo>
                      <a:pt x="234" y="238"/>
                    </a:lnTo>
                    <a:lnTo>
                      <a:pt x="222" y="248"/>
                    </a:lnTo>
                    <a:lnTo>
                      <a:pt x="218" y="250"/>
                    </a:lnTo>
                    <a:lnTo>
                      <a:pt x="208" y="250"/>
                    </a:lnTo>
                    <a:lnTo>
                      <a:pt x="208" y="250"/>
                    </a:lnTo>
                    <a:lnTo>
                      <a:pt x="202" y="250"/>
                    </a:lnTo>
                    <a:lnTo>
                      <a:pt x="198" y="248"/>
                    </a:lnTo>
                    <a:lnTo>
                      <a:pt x="196" y="248"/>
                    </a:lnTo>
                    <a:lnTo>
                      <a:pt x="194" y="246"/>
                    </a:lnTo>
                    <a:lnTo>
                      <a:pt x="194" y="242"/>
                    </a:lnTo>
                    <a:lnTo>
                      <a:pt x="192" y="240"/>
                    </a:lnTo>
                    <a:lnTo>
                      <a:pt x="190" y="240"/>
                    </a:lnTo>
                    <a:lnTo>
                      <a:pt x="190" y="240"/>
                    </a:lnTo>
                    <a:lnTo>
                      <a:pt x="184" y="240"/>
                    </a:lnTo>
                    <a:lnTo>
                      <a:pt x="186" y="236"/>
                    </a:lnTo>
                    <a:lnTo>
                      <a:pt x="188" y="232"/>
                    </a:lnTo>
                    <a:lnTo>
                      <a:pt x="186" y="230"/>
                    </a:lnTo>
                    <a:lnTo>
                      <a:pt x="184" y="226"/>
                    </a:lnTo>
                    <a:lnTo>
                      <a:pt x="184" y="226"/>
                    </a:lnTo>
                    <a:lnTo>
                      <a:pt x="180" y="220"/>
                    </a:lnTo>
                    <a:lnTo>
                      <a:pt x="176" y="212"/>
                    </a:lnTo>
                    <a:lnTo>
                      <a:pt x="174" y="204"/>
                    </a:lnTo>
                    <a:lnTo>
                      <a:pt x="170" y="198"/>
                    </a:lnTo>
                    <a:lnTo>
                      <a:pt x="170" y="198"/>
                    </a:lnTo>
                    <a:lnTo>
                      <a:pt x="166" y="190"/>
                    </a:lnTo>
                    <a:lnTo>
                      <a:pt x="166" y="188"/>
                    </a:lnTo>
                    <a:lnTo>
                      <a:pt x="168" y="186"/>
                    </a:lnTo>
                    <a:lnTo>
                      <a:pt x="168" y="186"/>
                    </a:lnTo>
                    <a:lnTo>
                      <a:pt x="168" y="186"/>
                    </a:lnTo>
                    <a:lnTo>
                      <a:pt x="166" y="182"/>
                    </a:lnTo>
                    <a:lnTo>
                      <a:pt x="166" y="178"/>
                    </a:lnTo>
                    <a:lnTo>
                      <a:pt x="168" y="174"/>
                    </a:lnTo>
                    <a:lnTo>
                      <a:pt x="170" y="172"/>
                    </a:lnTo>
                    <a:lnTo>
                      <a:pt x="176" y="166"/>
                    </a:lnTo>
                    <a:lnTo>
                      <a:pt x="178" y="164"/>
                    </a:lnTo>
                    <a:lnTo>
                      <a:pt x="180" y="158"/>
                    </a:lnTo>
                    <a:lnTo>
                      <a:pt x="180" y="158"/>
                    </a:lnTo>
                    <a:lnTo>
                      <a:pt x="182" y="150"/>
                    </a:lnTo>
                    <a:lnTo>
                      <a:pt x="184" y="144"/>
                    </a:lnTo>
                    <a:lnTo>
                      <a:pt x="186" y="140"/>
                    </a:lnTo>
                    <a:lnTo>
                      <a:pt x="188" y="136"/>
                    </a:lnTo>
                    <a:lnTo>
                      <a:pt x="188" y="136"/>
                    </a:lnTo>
                    <a:lnTo>
                      <a:pt x="190" y="132"/>
                    </a:lnTo>
                    <a:lnTo>
                      <a:pt x="194" y="128"/>
                    </a:lnTo>
                    <a:lnTo>
                      <a:pt x="198" y="124"/>
                    </a:lnTo>
                    <a:lnTo>
                      <a:pt x="204" y="120"/>
                    </a:lnTo>
                    <a:lnTo>
                      <a:pt x="204" y="120"/>
                    </a:lnTo>
                    <a:lnTo>
                      <a:pt x="212" y="112"/>
                    </a:lnTo>
                    <a:lnTo>
                      <a:pt x="218" y="108"/>
                    </a:lnTo>
                    <a:lnTo>
                      <a:pt x="224" y="108"/>
                    </a:lnTo>
                    <a:lnTo>
                      <a:pt x="226" y="104"/>
                    </a:lnTo>
                    <a:lnTo>
                      <a:pt x="226" y="104"/>
                    </a:lnTo>
                    <a:lnTo>
                      <a:pt x="230" y="102"/>
                    </a:lnTo>
                    <a:lnTo>
                      <a:pt x="232" y="102"/>
                    </a:lnTo>
                    <a:lnTo>
                      <a:pt x="234" y="102"/>
                    </a:lnTo>
                    <a:lnTo>
                      <a:pt x="238" y="98"/>
                    </a:lnTo>
                    <a:lnTo>
                      <a:pt x="238" y="98"/>
                    </a:lnTo>
                    <a:lnTo>
                      <a:pt x="228" y="92"/>
                    </a:lnTo>
                    <a:lnTo>
                      <a:pt x="226" y="88"/>
                    </a:lnTo>
                    <a:lnTo>
                      <a:pt x="228" y="84"/>
                    </a:lnTo>
                    <a:lnTo>
                      <a:pt x="232" y="74"/>
                    </a:lnTo>
                    <a:lnTo>
                      <a:pt x="232" y="74"/>
                    </a:lnTo>
                    <a:lnTo>
                      <a:pt x="236" y="70"/>
                    </a:lnTo>
                    <a:lnTo>
                      <a:pt x="236" y="64"/>
                    </a:lnTo>
                    <a:lnTo>
                      <a:pt x="236" y="60"/>
                    </a:lnTo>
                    <a:lnTo>
                      <a:pt x="234" y="58"/>
                    </a:lnTo>
                    <a:lnTo>
                      <a:pt x="230" y="56"/>
                    </a:lnTo>
                    <a:lnTo>
                      <a:pt x="228" y="56"/>
                    </a:lnTo>
                    <a:lnTo>
                      <a:pt x="222" y="58"/>
                    </a:lnTo>
                    <a:lnTo>
                      <a:pt x="222" y="58"/>
                    </a:lnTo>
                    <a:lnTo>
                      <a:pt x="218" y="60"/>
                    </a:lnTo>
                    <a:lnTo>
                      <a:pt x="216" y="58"/>
                    </a:lnTo>
                    <a:lnTo>
                      <a:pt x="210" y="56"/>
                    </a:lnTo>
                    <a:lnTo>
                      <a:pt x="204" y="54"/>
                    </a:lnTo>
                    <a:lnTo>
                      <a:pt x="202" y="56"/>
                    </a:lnTo>
                    <a:lnTo>
                      <a:pt x="196" y="58"/>
                    </a:lnTo>
                    <a:lnTo>
                      <a:pt x="196" y="58"/>
                    </a:lnTo>
                    <a:lnTo>
                      <a:pt x="188" y="60"/>
                    </a:lnTo>
                    <a:lnTo>
                      <a:pt x="184" y="60"/>
                    </a:lnTo>
                    <a:lnTo>
                      <a:pt x="178" y="58"/>
                    </a:lnTo>
                    <a:lnTo>
                      <a:pt x="174" y="58"/>
                    </a:lnTo>
                    <a:lnTo>
                      <a:pt x="174" y="58"/>
                    </a:lnTo>
                    <a:lnTo>
                      <a:pt x="170" y="46"/>
                    </a:lnTo>
                    <a:lnTo>
                      <a:pt x="168" y="40"/>
                    </a:lnTo>
                    <a:lnTo>
                      <a:pt x="164" y="38"/>
                    </a:lnTo>
                    <a:lnTo>
                      <a:pt x="162" y="34"/>
                    </a:lnTo>
                    <a:lnTo>
                      <a:pt x="162" y="34"/>
                    </a:lnTo>
                    <a:lnTo>
                      <a:pt x="160" y="30"/>
                    </a:lnTo>
                    <a:lnTo>
                      <a:pt x="160" y="28"/>
                    </a:lnTo>
                    <a:lnTo>
                      <a:pt x="154" y="26"/>
                    </a:lnTo>
                    <a:lnTo>
                      <a:pt x="150" y="24"/>
                    </a:lnTo>
                    <a:lnTo>
                      <a:pt x="148" y="20"/>
                    </a:lnTo>
                    <a:lnTo>
                      <a:pt x="146" y="16"/>
                    </a:lnTo>
                    <a:lnTo>
                      <a:pt x="146" y="16"/>
                    </a:lnTo>
                    <a:lnTo>
                      <a:pt x="144" y="8"/>
                    </a:lnTo>
                    <a:lnTo>
                      <a:pt x="138" y="2"/>
                    </a:lnTo>
                    <a:lnTo>
                      <a:pt x="132" y="0"/>
                    </a:lnTo>
                    <a:lnTo>
                      <a:pt x="126" y="0"/>
                    </a:lnTo>
                    <a:lnTo>
                      <a:pt x="126" y="0"/>
                    </a:lnTo>
                    <a:lnTo>
                      <a:pt x="128" y="16"/>
                    </a:lnTo>
                    <a:lnTo>
                      <a:pt x="128" y="24"/>
                    </a:lnTo>
                    <a:lnTo>
                      <a:pt x="122" y="32"/>
                    </a:lnTo>
                    <a:lnTo>
                      <a:pt x="122" y="32"/>
                    </a:lnTo>
                    <a:lnTo>
                      <a:pt x="114" y="42"/>
                    </a:lnTo>
                    <a:lnTo>
                      <a:pt x="108" y="52"/>
                    </a:lnTo>
                    <a:lnTo>
                      <a:pt x="98" y="60"/>
                    </a:lnTo>
                    <a:lnTo>
                      <a:pt x="84" y="68"/>
                    </a:lnTo>
                    <a:lnTo>
                      <a:pt x="84" y="68"/>
                    </a:lnTo>
                    <a:lnTo>
                      <a:pt x="74" y="72"/>
                    </a:lnTo>
                    <a:lnTo>
                      <a:pt x="72" y="74"/>
                    </a:lnTo>
                    <a:lnTo>
                      <a:pt x="70" y="76"/>
                    </a:lnTo>
                    <a:lnTo>
                      <a:pt x="66" y="80"/>
                    </a:lnTo>
                    <a:lnTo>
                      <a:pt x="66" y="80"/>
                    </a:lnTo>
                    <a:lnTo>
                      <a:pt x="60" y="84"/>
                    </a:lnTo>
                    <a:lnTo>
                      <a:pt x="60" y="88"/>
                    </a:lnTo>
                    <a:lnTo>
                      <a:pt x="60" y="92"/>
                    </a:lnTo>
                    <a:lnTo>
                      <a:pt x="58" y="96"/>
                    </a:lnTo>
                    <a:lnTo>
                      <a:pt x="54" y="100"/>
                    </a:lnTo>
                    <a:lnTo>
                      <a:pt x="54" y="100"/>
                    </a:lnTo>
                    <a:lnTo>
                      <a:pt x="50" y="104"/>
                    </a:lnTo>
                    <a:lnTo>
                      <a:pt x="46" y="106"/>
                    </a:lnTo>
                    <a:lnTo>
                      <a:pt x="42" y="104"/>
                    </a:lnTo>
                    <a:lnTo>
                      <a:pt x="38" y="102"/>
                    </a:lnTo>
                    <a:lnTo>
                      <a:pt x="32" y="98"/>
                    </a:lnTo>
                    <a:lnTo>
                      <a:pt x="30" y="98"/>
                    </a:lnTo>
                    <a:lnTo>
                      <a:pt x="28" y="98"/>
                    </a:lnTo>
                    <a:lnTo>
                      <a:pt x="28" y="98"/>
                    </a:lnTo>
                    <a:lnTo>
                      <a:pt x="20" y="100"/>
                    </a:lnTo>
                    <a:lnTo>
                      <a:pt x="18" y="98"/>
                    </a:lnTo>
                    <a:lnTo>
                      <a:pt x="16" y="94"/>
                    </a:lnTo>
                    <a:lnTo>
                      <a:pt x="18" y="86"/>
                    </a:lnTo>
                    <a:lnTo>
                      <a:pt x="18" y="8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5" name="Philippines">
                <a:extLst>
                  <a:ext uri="{FF2B5EF4-FFF2-40B4-BE49-F238E27FC236}">
                    <a16:creationId xmlns:a16="http://schemas.microsoft.com/office/drawing/2014/main" id="{70D71F38-D3A6-4B5D-8E16-D16F404DA1E2}"/>
                  </a:ext>
                </a:extLst>
              </p:cNvPr>
              <p:cNvSpPr>
                <a:spLocks/>
              </p:cNvSpPr>
              <p:nvPr/>
            </p:nvSpPr>
            <p:spPr bwMode="auto">
              <a:xfrm>
                <a:off x="7566853" y="1906517"/>
                <a:ext cx="293525" cy="495489"/>
              </a:xfrm>
              <a:custGeom>
                <a:avLst/>
                <a:gdLst/>
                <a:ahLst/>
                <a:cxnLst/>
                <a:rect l="l" t="t" r="r" b="b"/>
                <a:pathLst>
                  <a:path w="269874" h="449791">
                    <a:moveTo>
                      <a:pt x="132292" y="410104"/>
                    </a:moveTo>
                    <a:lnTo>
                      <a:pt x="137584" y="410104"/>
                    </a:lnTo>
                    <a:lnTo>
                      <a:pt x="142875" y="412750"/>
                    </a:lnTo>
                    <a:lnTo>
                      <a:pt x="145521" y="415396"/>
                    </a:lnTo>
                    <a:lnTo>
                      <a:pt x="142875" y="418042"/>
                    </a:lnTo>
                    <a:lnTo>
                      <a:pt x="140230" y="420687"/>
                    </a:lnTo>
                    <a:lnTo>
                      <a:pt x="137584" y="423333"/>
                    </a:lnTo>
                    <a:lnTo>
                      <a:pt x="134938" y="423333"/>
                    </a:lnTo>
                    <a:lnTo>
                      <a:pt x="132292" y="420687"/>
                    </a:lnTo>
                    <a:lnTo>
                      <a:pt x="127000" y="415396"/>
                    </a:lnTo>
                    <a:lnTo>
                      <a:pt x="127000" y="412750"/>
                    </a:lnTo>
                    <a:lnTo>
                      <a:pt x="129646" y="412750"/>
                    </a:lnTo>
                    <a:close/>
                    <a:moveTo>
                      <a:pt x="232833" y="306916"/>
                    </a:moveTo>
                    <a:lnTo>
                      <a:pt x="240770" y="314854"/>
                    </a:lnTo>
                    <a:lnTo>
                      <a:pt x="246062" y="320145"/>
                    </a:lnTo>
                    <a:lnTo>
                      <a:pt x="248708" y="322791"/>
                    </a:lnTo>
                    <a:lnTo>
                      <a:pt x="251353" y="325437"/>
                    </a:lnTo>
                    <a:lnTo>
                      <a:pt x="248708" y="328083"/>
                    </a:lnTo>
                    <a:lnTo>
                      <a:pt x="251353" y="330729"/>
                    </a:lnTo>
                    <a:lnTo>
                      <a:pt x="253999" y="328083"/>
                    </a:lnTo>
                    <a:lnTo>
                      <a:pt x="253999" y="333374"/>
                    </a:lnTo>
                    <a:lnTo>
                      <a:pt x="251353" y="336020"/>
                    </a:lnTo>
                    <a:lnTo>
                      <a:pt x="253999" y="338666"/>
                    </a:lnTo>
                    <a:lnTo>
                      <a:pt x="256645" y="341312"/>
                    </a:lnTo>
                    <a:lnTo>
                      <a:pt x="259291" y="343958"/>
                    </a:lnTo>
                    <a:lnTo>
                      <a:pt x="259291" y="346604"/>
                    </a:lnTo>
                    <a:lnTo>
                      <a:pt x="256645" y="349249"/>
                    </a:lnTo>
                    <a:lnTo>
                      <a:pt x="253999" y="351895"/>
                    </a:lnTo>
                    <a:lnTo>
                      <a:pt x="253999" y="354541"/>
                    </a:lnTo>
                    <a:lnTo>
                      <a:pt x="256645" y="354541"/>
                    </a:lnTo>
                    <a:lnTo>
                      <a:pt x="259291" y="354541"/>
                    </a:lnTo>
                    <a:lnTo>
                      <a:pt x="261937" y="354541"/>
                    </a:lnTo>
                    <a:lnTo>
                      <a:pt x="261937" y="357187"/>
                    </a:lnTo>
                    <a:lnTo>
                      <a:pt x="261937" y="359833"/>
                    </a:lnTo>
                    <a:lnTo>
                      <a:pt x="264583" y="359833"/>
                    </a:lnTo>
                    <a:lnTo>
                      <a:pt x="264583" y="362479"/>
                    </a:lnTo>
                    <a:lnTo>
                      <a:pt x="264583" y="367770"/>
                    </a:lnTo>
                    <a:lnTo>
                      <a:pt x="261937" y="370416"/>
                    </a:lnTo>
                    <a:lnTo>
                      <a:pt x="264583" y="373062"/>
                    </a:lnTo>
                    <a:lnTo>
                      <a:pt x="267228" y="375708"/>
                    </a:lnTo>
                    <a:lnTo>
                      <a:pt x="269874" y="380999"/>
                    </a:lnTo>
                    <a:lnTo>
                      <a:pt x="267228" y="386291"/>
                    </a:lnTo>
                    <a:lnTo>
                      <a:pt x="267228" y="388937"/>
                    </a:lnTo>
                    <a:lnTo>
                      <a:pt x="264583" y="394229"/>
                    </a:lnTo>
                    <a:lnTo>
                      <a:pt x="261937" y="394229"/>
                    </a:lnTo>
                    <a:lnTo>
                      <a:pt x="259291" y="396874"/>
                    </a:lnTo>
                    <a:lnTo>
                      <a:pt x="261937" y="402166"/>
                    </a:lnTo>
                    <a:lnTo>
                      <a:pt x="261937" y="407458"/>
                    </a:lnTo>
                    <a:lnTo>
                      <a:pt x="261937" y="412749"/>
                    </a:lnTo>
                    <a:lnTo>
                      <a:pt x="261937" y="415395"/>
                    </a:lnTo>
                    <a:lnTo>
                      <a:pt x="259291" y="410104"/>
                    </a:lnTo>
                    <a:lnTo>
                      <a:pt x="256645" y="404812"/>
                    </a:lnTo>
                    <a:lnTo>
                      <a:pt x="256645" y="402166"/>
                    </a:lnTo>
                    <a:lnTo>
                      <a:pt x="256645" y="399520"/>
                    </a:lnTo>
                    <a:lnTo>
                      <a:pt x="253999" y="396874"/>
                    </a:lnTo>
                    <a:lnTo>
                      <a:pt x="251353" y="394229"/>
                    </a:lnTo>
                    <a:lnTo>
                      <a:pt x="251353" y="388937"/>
                    </a:lnTo>
                    <a:lnTo>
                      <a:pt x="248708" y="383645"/>
                    </a:lnTo>
                    <a:lnTo>
                      <a:pt x="248708" y="380999"/>
                    </a:lnTo>
                    <a:lnTo>
                      <a:pt x="246062" y="383645"/>
                    </a:lnTo>
                    <a:lnTo>
                      <a:pt x="246062" y="388937"/>
                    </a:lnTo>
                    <a:lnTo>
                      <a:pt x="246062" y="394229"/>
                    </a:lnTo>
                    <a:lnTo>
                      <a:pt x="243416" y="396874"/>
                    </a:lnTo>
                    <a:lnTo>
                      <a:pt x="240770" y="396874"/>
                    </a:lnTo>
                    <a:lnTo>
                      <a:pt x="240770" y="399520"/>
                    </a:lnTo>
                    <a:lnTo>
                      <a:pt x="240770" y="402166"/>
                    </a:lnTo>
                    <a:lnTo>
                      <a:pt x="240770" y="404812"/>
                    </a:lnTo>
                    <a:lnTo>
                      <a:pt x="238124" y="407458"/>
                    </a:lnTo>
                    <a:lnTo>
                      <a:pt x="240770" y="410104"/>
                    </a:lnTo>
                    <a:lnTo>
                      <a:pt x="240770" y="412749"/>
                    </a:lnTo>
                    <a:lnTo>
                      <a:pt x="243416" y="412749"/>
                    </a:lnTo>
                    <a:lnTo>
                      <a:pt x="246062" y="412749"/>
                    </a:lnTo>
                    <a:lnTo>
                      <a:pt x="248708" y="412749"/>
                    </a:lnTo>
                    <a:lnTo>
                      <a:pt x="251353" y="418041"/>
                    </a:lnTo>
                    <a:lnTo>
                      <a:pt x="253999" y="420687"/>
                    </a:lnTo>
                    <a:lnTo>
                      <a:pt x="253999" y="428624"/>
                    </a:lnTo>
                    <a:lnTo>
                      <a:pt x="253999" y="431270"/>
                    </a:lnTo>
                    <a:lnTo>
                      <a:pt x="253999" y="436562"/>
                    </a:lnTo>
                    <a:lnTo>
                      <a:pt x="246062" y="441854"/>
                    </a:lnTo>
                    <a:lnTo>
                      <a:pt x="246062" y="444499"/>
                    </a:lnTo>
                    <a:lnTo>
                      <a:pt x="246062" y="447145"/>
                    </a:lnTo>
                    <a:lnTo>
                      <a:pt x="243416" y="449791"/>
                    </a:lnTo>
                    <a:lnTo>
                      <a:pt x="238124" y="447145"/>
                    </a:lnTo>
                    <a:lnTo>
                      <a:pt x="235478" y="444499"/>
                    </a:lnTo>
                    <a:lnTo>
                      <a:pt x="232833" y="441854"/>
                    </a:lnTo>
                    <a:lnTo>
                      <a:pt x="235478" y="441854"/>
                    </a:lnTo>
                    <a:lnTo>
                      <a:pt x="235478" y="433916"/>
                    </a:lnTo>
                    <a:lnTo>
                      <a:pt x="235478" y="431270"/>
                    </a:lnTo>
                    <a:lnTo>
                      <a:pt x="232833" y="433916"/>
                    </a:lnTo>
                    <a:lnTo>
                      <a:pt x="232833" y="436562"/>
                    </a:lnTo>
                    <a:lnTo>
                      <a:pt x="230187" y="436562"/>
                    </a:lnTo>
                    <a:lnTo>
                      <a:pt x="224895" y="433916"/>
                    </a:lnTo>
                    <a:lnTo>
                      <a:pt x="216958" y="431270"/>
                    </a:lnTo>
                    <a:lnTo>
                      <a:pt x="209020" y="428624"/>
                    </a:lnTo>
                    <a:lnTo>
                      <a:pt x="201083" y="423333"/>
                    </a:lnTo>
                    <a:lnTo>
                      <a:pt x="195791" y="418041"/>
                    </a:lnTo>
                    <a:lnTo>
                      <a:pt x="193145" y="415395"/>
                    </a:lnTo>
                    <a:lnTo>
                      <a:pt x="193145" y="412749"/>
                    </a:lnTo>
                    <a:lnTo>
                      <a:pt x="195791" y="410104"/>
                    </a:lnTo>
                    <a:lnTo>
                      <a:pt x="193145" y="407458"/>
                    </a:lnTo>
                    <a:lnTo>
                      <a:pt x="190499" y="402166"/>
                    </a:lnTo>
                    <a:lnTo>
                      <a:pt x="190499" y="399520"/>
                    </a:lnTo>
                    <a:lnTo>
                      <a:pt x="190499" y="394229"/>
                    </a:lnTo>
                    <a:lnTo>
                      <a:pt x="190499" y="388937"/>
                    </a:lnTo>
                    <a:lnTo>
                      <a:pt x="193145" y="386291"/>
                    </a:lnTo>
                    <a:lnTo>
                      <a:pt x="195791" y="386291"/>
                    </a:lnTo>
                    <a:lnTo>
                      <a:pt x="198437" y="383645"/>
                    </a:lnTo>
                    <a:lnTo>
                      <a:pt x="198437" y="380999"/>
                    </a:lnTo>
                    <a:lnTo>
                      <a:pt x="201083" y="380999"/>
                    </a:lnTo>
                    <a:lnTo>
                      <a:pt x="201083" y="378354"/>
                    </a:lnTo>
                    <a:lnTo>
                      <a:pt x="198437" y="375708"/>
                    </a:lnTo>
                    <a:lnTo>
                      <a:pt x="190499" y="367770"/>
                    </a:lnTo>
                    <a:lnTo>
                      <a:pt x="185208" y="365124"/>
                    </a:lnTo>
                    <a:lnTo>
                      <a:pt x="182562" y="365124"/>
                    </a:lnTo>
                    <a:lnTo>
                      <a:pt x="182562" y="367770"/>
                    </a:lnTo>
                    <a:lnTo>
                      <a:pt x="185208" y="370416"/>
                    </a:lnTo>
                    <a:lnTo>
                      <a:pt x="182562" y="373062"/>
                    </a:lnTo>
                    <a:lnTo>
                      <a:pt x="182562" y="375708"/>
                    </a:lnTo>
                    <a:lnTo>
                      <a:pt x="185208" y="378354"/>
                    </a:lnTo>
                    <a:lnTo>
                      <a:pt x="182562" y="380999"/>
                    </a:lnTo>
                    <a:lnTo>
                      <a:pt x="179916" y="378354"/>
                    </a:lnTo>
                    <a:lnTo>
                      <a:pt x="177270" y="375708"/>
                    </a:lnTo>
                    <a:lnTo>
                      <a:pt x="174624" y="378354"/>
                    </a:lnTo>
                    <a:lnTo>
                      <a:pt x="174624" y="380999"/>
                    </a:lnTo>
                    <a:lnTo>
                      <a:pt x="171979" y="380999"/>
                    </a:lnTo>
                    <a:lnTo>
                      <a:pt x="169333" y="378354"/>
                    </a:lnTo>
                    <a:lnTo>
                      <a:pt x="166687" y="378354"/>
                    </a:lnTo>
                    <a:lnTo>
                      <a:pt x="164041" y="375708"/>
                    </a:lnTo>
                    <a:lnTo>
                      <a:pt x="161395" y="373062"/>
                    </a:lnTo>
                    <a:lnTo>
                      <a:pt x="161395" y="370416"/>
                    </a:lnTo>
                    <a:lnTo>
                      <a:pt x="161395" y="367770"/>
                    </a:lnTo>
                    <a:lnTo>
                      <a:pt x="158750" y="367770"/>
                    </a:lnTo>
                    <a:lnTo>
                      <a:pt x="156104" y="367770"/>
                    </a:lnTo>
                    <a:lnTo>
                      <a:pt x="153458" y="370416"/>
                    </a:lnTo>
                    <a:lnTo>
                      <a:pt x="150812" y="373062"/>
                    </a:lnTo>
                    <a:lnTo>
                      <a:pt x="150812" y="380999"/>
                    </a:lnTo>
                    <a:lnTo>
                      <a:pt x="150812" y="383645"/>
                    </a:lnTo>
                    <a:lnTo>
                      <a:pt x="150812" y="388937"/>
                    </a:lnTo>
                    <a:lnTo>
                      <a:pt x="148166" y="394229"/>
                    </a:lnTo>
                    <a:lnTo>
                      <a:pt x="145520" y="396874"/>
                    </a:lnTo>
                    <a:lnTo>
                      <a:pt x="142875" y="399520"/>
                    </a:lnTo>
                    <a:lnTo>
                      <a:pt x="134937" y="399520"/>
                    </a:lnTo>
                    <a:lnTo>
                      <a:pt x="132291" y="399520"/>
                    </a:lnTo>
                    <a:lnTo>
                      <a:pt x="132291" y="396874"/>
                    </a:lnTo>
                    <a:lnTo>
                      <a:pt x="132291" y="391583"/>
                    </a:lnTo>
                    <a:lnTo>
                      <a:pt x="132291" y="388937"/>
                    </a:lnTo>
                    <a:lnTo>
                      <a:pt x="137583" y="388937"/>
                    </a:lnTo>
                    <a:lnTo>
                      <a:pt x="137583" y="386291"/>
                    </a:lnTo>
                    <a:lnTo>
                      <a:pt x="134937" y="386291"/>
                    </a:lnTo>
                    <a:lnTo>
                      <a:pt x="134937" y="383645"/>
                    </a:lnTo>
                    <a:lnTo>
                      <a:pt x="137583" y="380999"/>
                    </a:lnTo>
                    <a:lnTo>
                      <a:pt x="137583" y="378354"/>
                    </a:lnTo>
                    <a:lnTo>
                      <a:pt x="140229" y="375708"/>
                    </a:lnTo>
                    <a:lnTo>
                      <a:pt x="137583" y="370416"/>
                    </a:lnTo>
                    <a:lnTo>
                      <a:pt x="137583" y="365124"/>
                    </a:lnTo>
                    <a:lnTo>
                      <a:pt x="140229" y="362479"/>
                    </a:lnTo>
                    <a:lnTo>
                      <a:pt x="145520" y="359833"/>
                    </a:lnTo>
                    <a:lnTo>
                      <a:pt x="150812" y="357187"/>
                    </a:lnTo>
                    <a:lnTo>
                      <a:pt x="158750" y="357187"/>
                    </a:lnTo>
                    <a:lnTo>
                      <a:pt x="161395" y="354541"/>
                    </a:lnTo>
                    <a:lnTo>
                      <a:pt x="158750" y="351895"/>
                    </a:lnTo>
                    <a:lnTo>
                      <a:pt x="158750" y="349249"/>
                    </a:lnTo>
                    <a:lnTo>
                      <a:pt x="161395" y="349249"/>
                    </a:lnTo>
                    <a:lnTo>
                      <a:pt x="161395" y="346604"/>
                    </a:lnTo>
                    <a:lnTo>
                      <a:pt x="158750" y="346604"/>
                    </a:lnTo>
                    <a:lnTo>
                      <a:pt x="161395" y="343958"/>
                    </a:lnTo>
                    <a:lnTo>
                      <a:pt x="164041" y="343958"/>
                    </a:lnTo>
                    <a:lnTo>
                      <a:pt x="164041" y="341312"/>
                    </a:lnTo>
                    <a:lnTo>
                      <a:pt x="169333" y="341312"/>
                    </a:lnTo>
                    <a:lnTo>
                      <a:pt x="171979" y="341312"/>
                    </a:lnTo>
                    <a:lnTo>
                      <a:pt x="174624" y="338666"/>
                    </a:lnTo>
                    <a:lnTo>
                      <a:pt x="177270" y="338666"/>
                    </a:lnTo>
                    <a:lnTo>
                      <a:pt x="177270" y="336020"/>
                    </a:lnTo>
                    <a:lnTo>
                      <a:pt x="182562" y="336020"/>
                    </a:lnTo>
                    <a:lnTo>
                      <a:pt x="185208" y="338666"/>
                    </a:lnTo>
                    <a:lnTo>
                      <a:pt x="187854" y="341312"/>
                    </a:lnTo>
                    <a:lnTo>
                      <a:pt x="187854" y="349249"/>
                    </a:lnTo>
                    <a:lnTo>
                      <a:pt x="187854" y="351895"/>
                    </a:lnTo>
                    <a:lnTo>
                      <a:pt x="185208" y="351895"/>
                    </a:lnTo>
                    <a:lnTo>
                      <a:pt x="182562" y="351895"/>
                    </a:lnTo>
                    <a:lnTo>
                      <a:pt x="182562" y="354541"/>
                    </a:lnTo>
                    <a:lnTo>
                      <a:pt x="185208" y="354541"/>
                    </a:lnTo>
                    <a:lnTo>
                      <a:pt x="190499" y="351895"/>
                    </a:lnTo>
                    <a:lnTo>
                      <a:pt x="195791" y="349249"/>
                    </a:lnTo>
                    <a:lnTo>
                      <a:pt x="195791" y="346604"/>
                    </a:lnTo>
                    <a:lnTo>
                      <a:pt x="195791" y="341312"/>
                    </a:lnTo>
                    <a:lnTo>
                      <a:pt x="198437" y="341312"/>
                    </a:lnTo>
                    <a:lnTo>
                      <a:pt x="201083" y="343958"/>
                    </a:lnTo>
                    <a:lnTo>
                      <a:pt x="206374" y="343958"/>
                    </a:lnTo>
                    <a:lnTo>
                      <a:pt x="206374" y="341312"/>
                    </a:lnTo>
                    <a:lnTo>
                      <a:pt x="209020" y="336020"/>
                    </a:lnTo>
                    <a:lnTo>
                      <a:pt x="211666" y="336020"/>
                    </a:lnTo>
                    <a:lnTo>
                      <a:pt x="214312" y="338666"/>
                    </a:lnTo>
                    <a:lnTo>
                      <a:pt x="216958" y="338666"/>
                    </a:lnTo>
                    <a:lnTo>
                      <a:pt x="219604" y="333374"/>
                    </a:lnTo>
                    <a:lnTo>
                      <a:pt x="219604" y="330729"/>
                    </a:lnTo>
                    <a:lnTo>
                      <a:pt x="222249" y="330729"/>
                    </a:lnTo>
                    <a:lnTo>
                      <a:pt x="224895" y="333374"/>
                    </a:lnTo>
                    <a:lnTo>
                      <a:pt x="227541" y="333374"/>
                    </a:lnTo>
                    <a:lnTo>
                      <a:pt x="230187" y="333374"/>
                    </a:lnTo>
                    <a:lnTo>
                      <a:pt x="230187" y="330729"/>
                    </a:lnTo>
                    <a:lnTo>
                      <a:pt x="230187" y="325437"/>
                    </a:lnTo>
                    <a:lnTo>
                      <a:pt x="230187" y="317499"/>
                    </a:lnTo>
                    <a:lnTo>
                      <a:pt x="230187" y="312208"/>
                    </a:lnTo>
                    <a:lnTo>
                      <a:pt x="232833" y="309562"/>
                    </a:lnTo>
                    <a:close/>
                    <a:moveTo>
                      <a:pt x="195791" y="298979"/>
                    </a:moveTo>
                    <a:lnTo>
                      <a:pt x="201083" y="301625"/>
                    </a:lnTo>
                    <a:lnTo>
                      <a:pt x="203728" y="301625"/>
                    </a:lnTo>
                    <a:lnTo>
                      <a:pt x="206374" y="304271"/>
                    </a:lnTo>
                    <a:lnTo>
                      <a:pt x="206374" y="306917"/>
                    </a:lnTo>
                    <a:lnTo>
                      <a:pt x="203728" y="309563"/>
                    </a:lnTo>
                    <a:lnTo>
                      <a:pt x="206374" y="312208"/>
                    </a:lnTo>
                    <a:lnTo>
                      <a:pt x="203728" y="312208"/>
                    </a:lnTo>
                    <a:lnTo>
                      <a:pt x="201083" y="314854"/>
                    </a:lnTo>
                    <a:lnTo>
                      <a:pt x="198437" y="317500"/>
                    </a:lnTo>
                    <a:lnTo>
                      <a:pt x="193145" y="317500"/>
                    </a:lnTo>
                    <a:lnTo>
                      <a:pt x="182562" y="317500"/>
                    </a:lnTo>
                    <a:lnTo>
                      <a:pt x="179916" y="317500"/>
                    </a:lnTo>
                    <a:lnTo>
                      <a:pt x="177270" y="317500"/>
                    </a:lnTo>
                    <a:lnTo>
                      <a:pt x="179916" y="314854"/>
                    </a:lnTo>
                    <a:lnTo>
                      <a:pt x="182562" y="314854"/>
                    </a:lnTo>
                    <a:lnTo>
                      <a:pt x="182562" y="312208"/>
                    </a:lnTo>
                    <a:lnTo>
                      <a:pt x="182562" y="309563"/>
                    </a:lnTo>
                    <a:lnTo>
                      <a:pt x="185208" y="306917"/>
                    </a:lnTo>
                    <a:lnTo>
                      <a:pt x="187854" y="306917"/>
                    </a:lnTo>
                    <a:lnTo>
                      <a:pt x="190499" y="301625"/>
                    </a:lnTo>
                    <a:close/>
                    <a:moveTo>
                      <a:pt x="156104" y="264583"/>
                    </a:moveTo>
                    <a:lnTo>
                      <a:pt x="158750" y="264583"/>
                    </a:lnTo>
                    <a:lnTo>
                      <a:pt x="164042" y="267229"/>
                    </a:lnTo>
                    <a:lnTo>
                      <a:pt x="166687" y="267229"/>
                    </a:lnTo>
                    <a:lnTo>
                      <a:pt x="169333" y="272520"/>
                    </a:lnTo>
                    <a:lnTo>
                      <a:pt x="169333" y="275166"/>
                    </a:lnTo>
                    <a:lnTo>
                      <a:pt x="169333" y="280458"/>
                    </a:lnTo>
                    <a:lnTo>
                      <a:pt x="164042" y="285750"/>
                    </a:lnTo>
                    <a:lnTo>
                      <a:pt x="164042" y="288395"/>
                    </a:lnTo>
                    <a:lnTo>
                      <a:pt x="164042" y="291041"/>
                    </a:lnTo>
                    <a:lnTo>
                      <a:pt x="161396" y="296333"/>
                    </a:lnTo>
                    <a:lnTo>
                      <a:pt x="156104" y="298979"/>
                    </a:lnTo>
                    <a:lnTo>
                      <a:pt x="156104" y="301625"/>
                    </a:lnTo>
                    <a:lnTo>
                      <a:pt x="158750" y="306917"/>
                    </a:lnTo>
                    <a:lnTo>
                      <a:pt x="158750" y="312208"/>
                    </a:lnTo>
                    <a:lnTo>
                      <a:pt x="158750" y="314854"/>
                    </a:lnTo>
                    <a:lnTo>
                      <a:pt x="161396" y="317500"/>
                    </a:lnTo>
                    <a:lnTo>
                      <a:pt x="164042" y="320146"/>
                    </a:lnTo>
                    <a:lnTo>
                      <a:pt x="164042" y="325438"/>
                    </a:lnTo>
                    <a:lnTo>
                      <a:pt x="161396" y="330729"/>
                    </a:lnTo>
                    <a:lnTo>
                      <a:pt x="158750" y="330729"/>
                    </a:lnTo>
                    <a:lnTo>
                      <a:pt x="156104" y="333375"/>
                    </a:lnTo>
                    <a:lnTo>
                      <a:pt x="153458" y="330729"/>
                    </a:lnTo>
                    <a:lnTo>
                      <a:pt x="150812" y="328083"/>
                    </a:lnTo>
                    <a:lnTo>
                      <a:pt x="148167" y="328083"/>
                    </a:lnTo>
                    <a:lnTo>
                      <a:pt x="142875" y="325438"/>
                    </a:lnTo>
                    <a:lnTo>
                      <a:pt x="137583" y="322792"/>
                    </a:lnTo>
                    <a:lnTo>
                      <a:pt x="137583" y="317500"/>
                    </a:lnTo>
                    <a:lnTo>
                      <a:pt x="137583" y="312208"/>
                    </a:lnTo>
                    <a:lnTo>
                      <a:pt x="137583" y="309563"/>
                    </a:lnTo>
                    <a:lnTo>
                      <a:pt x="140229" y="309563"/>
                    </a:lnTo>
                    <a:lnTo>
                      <a:pt x="145521" y="309563"/>
                    </a:lnTo>
                    <a:lnTo>
                      <a:pt x="145521" y="306917"/>
                    </a:lnTo>
                    <a:lnTo>
                      <a:pt x="145521" y="301625"/>
                    </a:lnTo>
                    <a:lnTo>
                      <a:pt x="145521" y="296333"/>
                    </a:lnTo>
                    <a:lnTo>
                      <a:pt x="145521" y="293687"/>
                    </a:lnTo>
                    <a:lnTo>
                      <a:pt x="148167" y="291041"/>
                    </a:lnTo>
                    <a:lnTo>
                      <a:pt x="145521" y="285750"/>
                    </a:lnTo>
                    <a:lnTo>
                      <a:pt x="148167" y="283104"/>
                    </a:lnTo>
                    <a:lnTo>
                      <a:pt x="150812" y="280458"/>
                    </a:lnTo>
                    <a:lnTo>
                      <a:pt x="150812" y="272520"/>
                    </a:lnTo>
                    <a:lnTo>
                      <a:pt x="150812" y="269875"/>
                    </a:lnTo>
                    <a:lnTo>
                      <a:pt x="150812" y="267229"/>
                    </a:lnTo>
                    <a:close/>
                    <a:moveTo>
                      <a:pt x="182562" y="261937"/>
                    </a:moveTo>
                    <a:lnTo>
                      <a:pt x="182562" y="264583"/>
                    </a:lnTo>
                    <a:lnTo>
                      <a:pt x="185208" y="267229"/>
                    </a:lnTo>
                    <a:lnTo>
                      <a:pt x="185208" y="269874"/>
                    </a:lnTo>
                    <a:lnTo>
                      <a:pt x="185208" y="272520"/>
                    </a:lnTo>
                    <a:lnTo>
                      <a:pt x="185208" y="280458"/>
                    </a:lnTo>
                    <a:lnTo>
                      <a:pt x="185208" y="283104"/>
                    </a:lnTo>
                    <a:lnTo>
                      <a:pt x="179916" y="285750"/>
                    </a:lnTo>
                    <a:lnTo>
                      <a:pt x="177271" y="288395"/>
                    </a:lnTo>
                    <a:lnTo>
                      <a:pt x="177271" y="291041"/>
                    </a:lnTo>
                    <a:lnTo>
                      <a:pt x="174625" y="293687"/>
                    </a:lnTo>
                    <a:lnTo>
                      <a:pt x="174625" y="296333"/>
                    </a:lnTo>
                    <a:lnTo>
                      <a:pt x="174625" y="298979"/>
                    </a:lnTo>
                    <a:lnTo>
                      <a:pt x="171979" y="312208"/>
                    </a:lnTo>
                    <a:lnTo>
                      <a:pt x="166687" y="317500"/>
                    </a:lnTo>
                    <a:lnTo>
                      <a:pt x="164041" y="317500"/>
                    </a:lnTo>
                    <a:lnTo>
                      <a:pt x="164041" y="306917"/>
                    </a:lnTo>
                    <a:lnTo>
                      <a:pt x="166687" y="296333"/>
                    </a:lnTo>
                    <a:lnTo>
                      <a:pt x="169333" y="291041"/>
                    </a:lnTo>
                    <a:lnTo>
                      <a:pt x="171979" y="285750"/>
                    </a:lnTo>
                    <a:lnTo>
                      <a:pt x="177271" y="272520"/>
                    </a:lnTo>
                    <a:lnTo>
                      <a:pt x="179916" y="264583"/>
                    </a:lnTo>
                    <a:close/>
                    <a:moveTo>
                      <a:pt x="52917" y="254000"/>
                    </a:moveTo>
                    <a:lnTo>
                      <a:pt x="55562" y="254000"/>
                    </a:lnTo>
                    <a:lnTo>
                      <a:pt x="58208" y="256646"/>
                    </a:lnTo>
                    <a:lnTo>
                      <a:pt x="60854" y="261937"/>
                    </a:lnTo>
                    <a:lnTo>
                      <a:pt x="58208" y="264583"/>
                    </a:lnTo>
                    <a:lnTo>
                      <a:pt x="58208" y="267229"/>
                    </a:lnTo>
                    <a:lnTo>
                      <a:pt x="58208" y="269875"/>
                    </a:lnTo>
                    <a:lnTo>
                      <a:pt x="60854" y="269875"/>
                    </a:lnTo>
                    <a:lnTo>
                      <a:pt x="60854" y="272521"/>
                    </a:lnTo>
                    <a:lnTo>
                      <a:pt x="63500" y="275167"/>
                    </a:lnTo>
                    <a:lnTo>
                      <a:pt x="66146" y="275167"/>
                    </a:lnTo>
                    <a:lnTo>
                      <a:pt x="66146" y="277812"/>
                    </a:lnTo>
                    <a:lnTo>
                      <a:pt x="63500" y="280458"/>
                    </a:lnTo>
                    <a:lnTo>
                      <a:pt x="60854" y="280458"/>
                    </a:lnTo>
                    <a:lnTo>
                      <a:pt x="60854" y="285750"/>
                    </a:lnTo>
                    <a:lnTo>
                      <a:pt x="60854" y="288396"/>
                    </a:lnTo>
                    <a:lnTo>
                      <a:pt x="58208" y="291041"/>
                    </a:lnTo>
                    <a:lnTo>
                      <a:pt x="47625" y="296333"/>
                    </a:lnTo>
                    <a:lnTo>
                      <a:pt x="39687" y="301625"/>
                    </a:lnTo>
                    <a:lnTo>
                      <a:pt x="39687" y="304271"/>
                    </a:lnTo>
                    <a:lnTo>
                      <a:pt x="42333" y="306917"/>
                    </a:lnTo>
                    <a:lnTo>
                      <a:pt x="42333" y="312208"/>
                    </a:lnTo>
                    <a:lnTo>
                      <a:pt x="37042" y="314854"/>
                    </a:lnTo>
                    <a:lnTo>
                      <a:pt x="37042" y="320146"/>
                    </a:lnTo>
                    <a:lnTo>
                      <a:pt x="34396" y="322792"/>
                    </a:lnTo>
                    <a:lnTo>
                      <a:pt x="31750" y="322792"/>
                    </a:lnTo>
                    <a:lnTo>
                      <a:pt x="26458" y="325438"/>
                    </a:lnTo>
                    <a:lnTo>
                      <a:pt x="23812" y="325438"/>
                    </a:lnTo>
                    <a:lnTo>
                      <a:pt x="23812" y="328083"/>
                    </a:lnTo>
                    <a:lnTo>
                      <a:pt x="23812" y="333375"/>
                    </a:lnTo>
                    <a:lnTo>
                      <a:pt x="21166" y="336021"/>
                    </a:lnTo>
                    <a:lnTo>
                      <a:pt x="15875" y="341312"/>
                    </a:lnTo>
                    <a:lnTo>
                      <a:pt x="10583" y="343958"/>
                    </a:lnTo>
                    <a:lnTo>
                      <a:pt x="7937" y="346604"/>
                    </a:lnTo>
                    <a:lnTo>
                      <a:pt x="5291" y="346604"/>
                    </a:lnTo>
                    <a:lnTo>
                      <a:pt x="2646" y="346604"/>
                    </a:lnTo>
                    <a:lnTo>
                      <a:pt x="0" y="343958"/>
                    </a:lnTo>
                    <a:lnTo>
                      <a:pt x="2646" y="341312"/>
                    </a:lnTo>
                    <a:lnTo>
                      <a:pt x="2646" y="336021"/>
                    </a:lnTo>
                    <a:lnTo>
                      <a:pt x="5291" y="333375"/>
                    </a:lnTo>
                    <a:lnTo>
                      <a:pt x="7937" y="330729"/>
                    </a:lnTo>
                    <a:lnTo>
                      <a:pt x="10583" y="325438"/>
                    </a:lnTo>
                    <a:lnTo>
                      <a:pt x="13229" y="322792"/>
                    </a:lnTo>
                    <a:lnTo>
                      <a:pt x="15875" y="320146"/>
                    </a:lnTo>
                    <a:lnTo>
                      <a:pt x="18521" y="317500"/>
                    </a:lnTo>
                    <a:lnTo>
                      <a:pt x="21166" y="314854"/>
                    </a:lnTo>
                    <a:lnTo>
                      <a:pt x="23812" y="309563"/>
                    </a:lnTo>
                    <a:lnTo>
                      <a:pt x="26458" y="304271"/>
                    </a:lnTo>
                    <a:lnTo>
                      <a:pt x="29104" y="301625"/>
                    </a:lnTo>
                    <a:lnTo>
                      <a:pt x="29104" y="296333"/>
                    </a:lnTo>
                    <a:lnTo>
                      <a:pt x="31750" y="293687"/>
                    </a:lnTo>
                    <a:lnTo>
                      <a:pt x="34396" y="293687"/>
                    </a:lnTo>
                    <a:lnTo>
                      <a:pt x="37042" y="291041"/>
                    </a:lnTo>
                    <a:lnTo>
                      <a:pt x="37042" y="288396"/>
                    </a:lnTo>
                    <a:lnTo>
                      <a:pt x="39687" y="283104"/>
                    </a:lnTo>
                    <a:lnTo>
                      <a:pt x="42333" y="280458"/>
                    </a:lnTo>
                    <a:lnTo>
                      <a:pt x="44979" y="280458"/>
                    </a:lnTo>
                    <a:lnTo>
                      <a:pt x="50271" y="275167"/>
                    </a:lnTo>
                    <a:lnTo>
                      <a:pt x="50271" y="272521"/>
                    </a:lnTo>
                    <a:lnTo>
                      <a:pt x="47625" y="269875"/>
                    </a:lnTo>
                    <a:lnTo>
                      <a:pt x="50271" y="267229"/>
                    </a:lnTo>
                    <a:lnTo>
                      <a:pt x="50271" y="264583"/>
                    </a:lnTo>
                    <a:lnTo>
                      <a:pt x="52917" y="259292"/>
                    </a:lnTo>
                    <a:close/>
                    <a:moveTo>
                      <a:pt x="185208" y="246062"/>
                    </a:moveTo>
                    <a:lnTo>
                      <a:pt x="187854" y="246062"/>
                    </a:lnTo>
                    <a:lnTo>
                      <a:pt x="190500" y="248708"/>
                    </a:lnTo>
                    <a:lnTo>
                      <a:pt x="198438" y="253999"/>
                    </a:lnTo>
                    <a:lnTo>
                      <a:pt x="198438" y="251354"/>
                    </a:lnTo>
                    <a:lnTo>
                      <a:pt x="201083" y="251354"/>
                    </a:lnTo>
                    <a:lnTo>
                      <a:pt x="201083" y="248708"/>
                    </a:lnTo>
                    <a:lnTo>
                      <a:pt x="203729" y="251354"/>
                    </a:lnTo>
                    <a:lnTo>
                      <a:pt x="206375" y="256645"/>
                    </a:lnTo>
                    <a:lnTo>
                      <a:pt x="206375" y="264583"/>
                    </a:lnTo>
                    <a:lnTo>
                      <a:pt x="206375" y="267229"/>
                    </a:lnTo>
                    <a:lnTo>
                      <a:pt x="211667" y="267229"/>
                    </a:lnTo>
                    <a:lnTo>
                      <a:pt x="214313" y="269874"/>
                    </a:lnTo>
                    <a:lnTo>
                      <a:pt x="216959" y="272520"/>
                    </a:lnTo>
                    <a:lnTo>
                      <a:pt x="216959" y="275166"/>
                    </a:lnTo>
                    <a:lnTo>
                      <a:pt x="219604" y="277812"/>
                    </a:lnTo>
                    <a:lnTo>
                      <a:pt x="222250" y="280458"/>
                    </a:lnTo>
                    <a:lnTo>
                      <a:pt x="222250" y="283104"/>
                    </a:lnTo>
                    <a:lnTo>
                      <a:pt x="219604" y="283104"/>
                    </a:lnTo>
                    <a:lnTo>
                      <a:pt x="222250" y="285750"/>
                    </a:lnTo>
                    <a:lnTo>
                      <a:pt x="222250" y="288395"/>
                    </a:lnTo>
                    <a:lnTo>
                      <a:pt x="219604" y="285750"/>
                    </a:lnTo>
                    <a:lnTo>
                      <a:pt x="216959" y="283104"/>
                    </a:lnTo>
                    <a:lnTo>
                      <a:pt x="211667" y="280458"/>
                    </a:lnTo>
                    <a:lnTo>
                      <a:pt x="211667" y="283104"/>
                    </a:lnTo>
                    <a:lnTo>
                      <a:pt x="211667" y="285750"/>
                    </a:lnTo>
                    <a:lnTo>
                      <a:pt x="214313" y="296333"/>
                    </a:lnTo>
                    <a:lnTo>
                      <a:pt x="211667" y="293687"/>
                    </a:lnTo>
                    <a:lnTo>
                      <a:pt x="206375" y="291041"/>
                    </a:lnTo>
                    <a:lnTo>
                      <a:pt x="203729" y="291041"/>
                    </a:lnTo>
                    <a:lnTo>
                      <a:pt x="203729" y="285750"/>
                    </a:lnTo>
                    <a:lnTo>
                      <a:pt x="203729" y="283104"/>
                    </a:lnTo>
                    <a:lnTo>
                      <a:pt x="201083" y="283104"/>
                    </a:lnTo>
                    <a:lnTo>
                      <a:pt x="201083" y="280458"/>
                    </a:lnTo>
                    <a:lnTo>
                      <a:pt x="201083" y="277812"/>
                    </a:lnTo>
                    <a:lnTo>
                      <a:pt x="203729" y="275166"/>
                    </a:lnTo>
                    <a:lnTo>
                      <a:pt x="203729" y="269874"/>
                    </a:lnTo>
                    <a:lnTo>
                      <a:pt x="201083" y="264583"/>
                    </a:lnTo>
                    <a:lnTo>
                      <a:pt x="195792" y="261937"/>
                    </a:lnTo>
                    <a:lnTo>
                      <a:pt x="195792" y="264583"/>
                    </a:lnTo>
                    <a:lnTo>
                      <a:pt x="195792" y="267229"/>
                    </a:lnTo>
                    <a:lnTo>
                      <a:pt x="193146" y="264583"/>
                    </a:lnTo>
                    <a:lnTo>
                      <a:pt x="190500" y="264583"/>
                    </a:lnTo>
                    <a:lnTo>
                      <a:pt x="190500" y="261937"/>
                    </a:lnTo>
                    <a:lnTo>
                      <a:pt x="190500" y="259291"/>
                    </a:lnTo>
                    <a:lnTo>
                      <a:pt x="187854" y="253999"/>
                    </a:lnTo>
                    <a:lnTo>
                      <a:pt x="185208" y="251354"/>
                    </a:lnTo>
                    <a:close/>
                    <a:moveTo>
                      <a:pt x="116416" y="232833"/>
                    </a:moveTo>
                    <a:lnTo>
                      <a:pt x="119061" y="232833"/>
                    </a:lnTo>
                    <a:lnTo>
                      <a:pt x="121707" y="232833"/>
                    </a:lnTo>
                    <a:lnTo>
                      <a:pt x="126999" y="232833"/>
                    </a:lnTo>
                    <a:lnTo>
                      <a:pt x="132291" y="235479"/>
                    </a:lnTo>
                    <a:lnTo>
                      <a:pt x="134937" y="238125"/>
                    </a:lnTo>
                    <a:lnTo>
                      <a:pt x="137583" y="240770"/>
                    </a:lnTo>
                    <a:lnTo>
                      <a:pt x="140229" y="240770"/>
                    </a:lnTo>
                    <a:lnTo>
                      <a:pt x="145520" y="238125"/>
                    </a:lnTo>
                    <a:lnTo>
                      <a:pt x="148166" y="238125"/>
                    </a:lnTo>
                    <a:lnTo>
                      <a:pt x="148166" y="240770"/>
                    </a:lnTo>
                    <a:lnTo>
                      <a:pt x="148166" y="243416"/>
                    </a:lnTo>
                    <a:lnTo>
                      <a:pt x="158749" y="240770"/>
                    </a:lnTo>
                    <a:lnTo>
                      <a:pt x="161395" y="240770"/>
                    </a:lnTo>
                    <a:lnTo>
                      <a:pt x="158749" y="243416"/>
                    </a:lnTo>
                    <a:lnTo>
                      <a:pt x="158749" y="246062"/>
                    </a:lnTo>
                    <a:lnTo>
                      <a:pt x="158749" y="248708"/>
                    </a:lnTo>
                    <a:lnTo>
                      <a:pt x="156104" y="251354"/>
                    </a:lnTo>
                    <a:lnTo>
                      <a:pt x="153458" y="254000"/>
                    </a:lnTo>
                    <a:lnTo>
                      <a:pt x="153458" y="256645"/>
                    </a:lnTo>
                    <a:lnTo>
                      <a:pt x="150812" y="259291"/>
                    </a:lnTo>
                    <a:lnTo>
                      <a:pt x="145520" y="259291"/>
                    </a:lnTo>
                    <a:lnTo>
                      <a:pt x="145520" y="261937"/>
                    </a:lnTo>
                    <a:lnTo>
                      <a:pt x="145520" y="264583"/>
                    </a:lnTo>
                    <a:lnTo>
                      <a:pt x="145520" y="267229"/>
                    </a:lnTo>
                    <a:lnTo>
                      <a:pt x="142874" y="269875"/>
                    </a:lnTo>
                    <a:lnTo>
                      <a:pt x="134937" y="269875"/>
                    </a:lnTo>
                    <a:lnTo>
                      <a:pt x="132291" y="269875"/>
                    </a:lnTo>
                    <a:lnTo>
                      <a:pt x="132291" y="272521"/>
                    </a:lnTo>
                    <a:lnTo>
                      <a:pt x="132291" y="280458"/>
                    </a:lnTo>
                    <a:lnTo>
                      <a:pt x="132291" y="283104"/>
                    </a:lnTo>
                    <a:lnTo>
                      <a:pt x="129645" y="283104"/>
                    </a:lnTo>
                    <a:lnTo>
                      <a:pt x="124353" y="283104"/>
                    </a:lnTo>
                    <a:lnTo>
                      <a:pt x="124353" y="280458"/>
                    </a:lnTo>
                    <a:lnTo>
                      <a:pt x="124353" y="277812"/>
                    </a:lnTo>
                    <a:lnTo>
                      <a:pt x="126999" y="272521"/>
                    </a:lnTo>
                    <a:lnTo>
                      <a:pt x="124353" y="269875"/>
                    </a:lnTo>
                    <a:lnTo>
                      <a:pt x="124353" y="267229"/>
                    </a:lnTo>
                    <a:lnTo>
                      <a:pt x="124353" y="264583"/>
                    </a:lnTo>
                    <a:lnTo>
                      <a:pt x="124353" y="259291"/>
                    </a:lnTo>
                    <a:lnTo>
                      <a:pt x="124353" y="256645"/>
                    </a:lnTo>
                    <a:lnTo>
                      <a:pt x="124353" y="254000"/>
                    </a:lnTo>
                    <a:lnTo>
                      <a:pt x="124353" y="248708"/>
                    </a:lnTo>
                    <a:lnTo>
                      <a:pt x="124353" y="246062"/>
                    </a:lnTo>
                    <a:lnTo>
                      <a:pt x="124353" y="240770"/>
                    </a:lnTo>
                    <a:lnTo>
                      <a:pt x="126999" y="238125"/>
                    </a:lnTo>
                    <a:lnTo>
                      <a:pt x="124353" y="238125"/>
                    </a:lnTo>
                    <a:lnTo>
                      <a:pt x="119061" y="238125"/>
                    </a:lnTo>
                    <a:lnTo>
                      <a:pt x="113770" y="238125"/>
                    </a:lnTo>
                    <a:lnTo>
                      <a:pt x="116416" y="235479"/>
                    </a:lnTo>
                    <a:close/>
                    <a:moveTo>
                      <a:pt x="148166" y="206375"/>
                    </a:moveTo>
                    <a:lnTo>
                      <a:pt x="150812" y="206375"/>
                    </a:lnTo>
                    <a:lnTo>
                      <a:pt x="156104" y="211667"/>
                    </a:lnTo>
                    <a:lnTo>
                      <a:pt x="158750" y="214312"/>
                    </a:lnTo>
                    <a:lnTo>
                      <a:pt x="164041" y="216958"/>
                    </a:lnTo>
                    <a:lnTo>
                      <a:pt x="166687" y="219604"/>
                    </a:lnTo>
                    <a:lnTo>
                      <a:pt x="171979" y="219604"/>
                    </a:lnTo>
                    <a:lnTo>
                      <a:pt x="174625" y="222250"/>
                    </a:lnTo>
                    <a:lnTo>
                      <a:pt x="177271" y="224896"/>
                    </a:lnTo>
                    <a:lnTo>
                      <a:pt x="182562" y="238125"/>
                    </a:lnTo>
                    <a:lnTo>
                      <a:pt x="182562" y="243417"/>
                    </a:lnTo>
                    <a:lnTo>
                      <a:pt x="179916" y="240771"/>
                    </a:lnTo>
                    <a:lnTo>
                      <a:pt x="174625" y="238125"/>
                    </a:lnTo>
                    <a:lnTo>
                      <a:pt x="169333" y="235479"/>
                    </a:lnTo>
                    <a:lnTo>
                      <a:pt x="166687" y="232833"/>
                    </a:lnTo>
                    <a:lnTo>
                      <a:pt x="164041" y="232833"/>
                    </a:lnTo>
                    <a:lnTo>
                      <a:pt x="161395" y="230188"/>
                    </a:lnTo>
                    <a:lnTo>
                      <a:pt x="161395" y="227542"/>
                    </a:lnTo>
                    <a:lnTo>
                      <a:pt x="158750" y="227542"/>
                    </a:lnTo>
                    <a:lnTo>
                      <a:pt x="156104" y="230188"/>
                    </a:lnTo>
                    <a:lnTo>
                      <a:pt x="153458" y="235479"/>
                    </a:lnTo>
                    <a:lnTo>
                      <a:pt x="153458" y="238125"/>
                    </a:lnTo>
                    <a:lnTo>
                      <a:pt x="150812" y="235479"/>
                    </a:lnTo>
                    <a:lnTo>
                      <a:pt x="150812" y="230188"/>
                    </a:lnTo>
                    <a:lnTo>
                      <a:pt x="150812" y="227542"/>
                    </a:lnTo>
                    <a:lnTo>
                      <a:pt x="153458" y="224896"/>
                    </a:lnTo>
                    <a:lnTo>
                      <a:pt x="150812" y="224896"/>
                    </a:lnTo>
                    <a:lnTo>
                      <a:pt x="148166" y="224896"/>
                    </a:lnTo>
                    <a:lnTo>
                      <a:pt x="150812" y="219604"/>
                    </a:lnTo>
                    <a:lnTo>
                      <a:pt x="148166" y="209021"/>
                    </a:lnTo>
                    <a:close/>
                    <a:moveTo>
                      <a:pt x="195791" y="203729"/>
                    </a:moveTo>
                    <a:lnTo>
                      <a:pt x="198437" y="203729"/>
                    </a:lnTo>
                    <a:lnTo>
                      <a:pt x="201083" y="203729"/>
                    </a:lnTo>
                    <a:lnTo>
                      <a:pt x="206374" y="203729"/>
                    </a:lnTo>
                    <a:lnTo>
                      <a:pt x="206374" y="206375"/>
                    </a:lnTo>
                    <a:lnTo>
                      <a:pt x="206374" y="209021"/>
                    </a:lnTo>
                    <a:lnTo>
                      <a:pt x="209020" y="209021"/>
                    </a:lnTo>
                    <a:lnTo>
                      <a:pt x="214312" y="209021"/>
                    </a:lnTo>
                    <a:lnTo>
                      <a:pt x="214312" y="211666"/>
                    </a:lnTo>
                    <a:lnTo>
                      <a:pt x="211666" y="211666"/>
                    </a:lnTo>
                    <a:lnTo>
                      <a:pt x="211666" y="214312"/>
                    </a:lnTo>
                    <a:lnTo>
                      <a:pt x="214312" y="214312"/>
                    </a:lnTo>
                    <a:lnTo>
                      <a:pt x="211666" y="219604"/>
                    </a:lnTo>
                    <a:lnTo>
                      <a:pt x="211666" y="222250"/>
                    </a:lnTo>
                    <a:lnTo>
                      <a:pt x="211666" y="224895"/>
                    </a:lnTo>
                    <a:lnTo>
                      <a:pt x="216958" y="230187"/>
                    </a:lnTo>
                    <a:lnTo>
                      <a:pt x="219603" y="230187"/>
                    </a:lnTo>
                    <a:lnTo>
                      <a:pt x="219603" y="232833"/>
                    </a:lnTo>
                    <a:lnTo>
                      <a:pt x="219603" y="235479"/>
                    </a:lnTo>
                    <a:lnTo>
                      <a:pt x="222249" y="238125"/>
                    </a:lnTo>
                    <a:lnTo>
                      <a:pt x="224895" y="238125"/>
                    </a:lnTo>
                    <a:lnTo>
                      <a:pt x="224895" y="240770"/>
                    </a:lnTo>
                    <a:lnTo>
                      <a:pt x="230187" y="243416"/>
                    </a:lnTo>
                    <a:lnTo>
                      <a:pt x="232832" y="246062"/>
                    </a:lnTo>
                    <a:lnTo>
                      <a:pt x="235478" y="248708"/>
                    </a:lnTo>
                    <a:lnTo>
                      <a:pt x="232832" y="248708"/>
                    </a:lnTo>
                    <a:lnTo>
                      <a:pt x="230187" y="253999"/>
                    </a:lnTo>
                    <a:lnTo>
                      <a:pt x="230187" y="256645"/>
                    </a:lnTo>
                    <a:lnTo>
                      <a:pt x="230187" y="259291"/>
                    </a:lnTo>
                    <a:lnTo>
                      <a:pt x="227541" y="259291"/>
                    </a:lnTo>
                    <a:lnTo>
                      <a:pt x="224895" y="259291"/>
                    </a:lnTo>
                    <a:lnTo>
                      <a:pt x="222249" y="259291"/>
                    </a:lnTo>
                    <a:lnTo>
                      <a:pt x="219603" y="259291"/>
                    </a:lnTo>
                    <a:lnTo>
                      <a:pt x="216958" y="253999"/>
                    </a:lnTo>
                    <a:lnTo>
                      <a:pt x="216958" y="251354"/>
                    </a:lnTo>
                    <a:lnTo>
                      <a:pt x="214312" y="251354"/>
                    </a:lnTo>
                    <a:lnTo>
                      <a:pt x="209020" y="251354"/>
                    </a:lnTo>
                    <a:lnTo>
                      <a:pt x="206374" y="251354"/>
                    </a:lnTo>
                    <a:lnTo>
                      <a:pt x="206374" y="248708"/>
                    </a:lnTo>
                    <a:lnTo>
                      <a:pt x="203728" y="246062"/>
                    </a:lnTo>
                    <a:lnTo>
                      <a:pt x="198437" y="246062"/>
                    </a:lnTo>
                    <a:lnTo>
                      <a:pt x="198437" y="243416"/>
                    </a:lnTo>
                    <a:lnTo>
                      <a:pt x="203728" y="238125"/>
                    </a:lnTo>
                    <a:lnTo>
                      <a:pt x="203728" y="235479"/>
                    </a:lnTo>
                    <a:lnTo>
                      <a:pt x="203728" y="232833"/>
                    </a:lnTo>
                    <a:lnTo>
                      <a:pt x="201083" y="232833"/>
                    </a:lnTo>
                    <a:lnTo>
                      <a:pt x="198437" y="232833"/>
                    </a:lnTo>
                    <a:lnTo>
                      <a:pt x="193145" y="224895"/>
                    </a:lnTo>
                    <a:lnTo>
                      <a:pt x="190499" y="224895"/>
                    </a:lnTo>
                    <a:lnTo>
                      <a:pt x="187854" y="222250"/>
                    </a:lnTo>
                    <a:lnTo>
                      <a:pt x="182562" y="216958"/>
                    </a:lnTo>
                    <a:lnTo>
                      <a:pt x="179916" y="211666"/>
                    </a:lnTo>
                    <a:lnTo>
                      <a:pt x="177270" y="209021"/>
                    </a:lnTo>
                    <a:lnTo>
                      <a:pt x="177270" y="206375"/>
                    </a:lnTo>
                    <a:lnTo>
                      <a:pt x="179916" y="206375"/>
                    </a:lnTo>
                    <a:lnTo>
                      <a:pt x="182562" y="206375"/>
                    </a:lnTo>
                    <a:lnTo>
                      <a:pt x="187854" y="206375"/>
                    </a:lnTo>
                    <a:lnTo>
                      <a:pt x="193145" y="206375"/>
                    </a:lnTo>
                    <a:close/>
                    <a:moveTo>
                      <a:pt x="60854" y="179916"/>
                    </a:moveTo>
                    <a:lnTo>
                      <a:pt x="63500" y="179916"/>
                    </a:lnTo>
                    <a:lnTo>
                      <a:pt x="66145" y="179916"/>
                    </a:lnTo>
                    <a:lnTo>
                      <a:pt x="68791" y="179916"/>
                    </a:lnTo>
                    <a:lnTo>
                      <a:pt x="74083" y="179916"/>
                    </a:lnTo>
                    <a:lnTo>
                      <a:pt x="76729" y="179916"/>
                    </a:lnTo>
                    <a:lnTo>
                      <a:pt x="79375" y="182562"/>
                    </a:lnTo>
                    <a:lnTo>
                      <a:pt x="84666" y="182562"/>
                    </a:lnTo>
                    <a:lnTo>
                      <a:pt x="87312" y="182562"/>
                    </a:lnTo>
                    <a:lnTo>
                      <a:pt x="92604" y="185208"/>
                    </a:lnTo>
                    <a:lnTo>
                      <a:pt x="97895" y="187853"/>
                    </a:lnTo>
                    <a:lnTo>
                      <a:pt x="100541" y="187853"/>
                    </a:lnTo>
                    <a:lnTo>
                      <a:pt x="100541" y="190499"/>
                    </a:lnTo>
                    <a:lnTo>
                      <a:pt x="103187" y="193145"/>
                    </a:lnTo>
                    <a:lnTo>
                      <a:pt x="103187" y="195791"/>
                    </a:lnTo>
                    <a:lnTo>
                      <a:pt x="103187" y="198437"/>
                    </a:lnTo>
                    <a:lnTo>
                      <a:pt x="103187" y="203729"/>
                    </a:lnTo>
                    <a:lnTo>
                      <a:pt x="105833" y="209020"/>
                    </a:lnTo>
                    <a:lnTo>
                      <a:pt x="108479" y="209020"/>
                    </a:lnTo>
                    <a:lnTo>
                      <a:pt x="105833" y="211666"/>
                    </a:lnTo>
                    <a:lnTo>
                      <a:pt x="103187" y="216958"/>
                    </a:lnTo>
                    <a:lnTo>
                      <a:pt x="97895" y="216958"/>
                    </a:lnTo>
                    <a:lnTo>
                      <a:pt x="89958" y="214312"/>
                    </a:lnTo>
                    <a:lnTo>
                      <a:pt x="87312" y="211666"/>
                    </a:lnTo>
                    <a:lnTo>
                      <a:pt x="87312" y="209020"/>
                    </a:lnTo>
                    <a:lnTo>
                      <a:pt x="84666" y="206374"/>
                    </a:lnTo>
                    <a:lnTo>
                      <a:pt x="82020" y="203729"/>
                    </a:lnTo>
                    <a:lnTo>
                      <a:pt x="79375" y="201083"/>
                    </a:lnTo>
                    <a:lnTo>
                      <a:pt x="79375" y="198437"/>
                    </a:lnTo>
                    <a:lnTo>
                      <a:pt x="76729" y="190499"/>
                    </a:lnTo>
                    <a:lnTo>
                      <a:pt x="71437" y="190499"/>
                    </a:lnTo>
                    <a:lnTo>
                      <a:pt x="66145" y="187853"/>
                    </a:lnTo>
                    <a:lnTo>
                      <a:pt x="66145" y="185208"/>
                    </a:lnTo>
                    <a:lnTo>
                      <a:pt x="63500" y="185208"/>
                    </a:lnTo>
                    <a:lnTo>
                      <a:pt x="60854" y="185208"/>
                    </a:lnTo>
                    <a:close/>
                    <a:moveTo>
                      <a:pt x="111125" y="177270"/>
                    </a:moveTo>
                    <a:lnTo>
                      <a:pt x="116416" y="177270"/>
                    </a:lnTo>
                    <a:lnTo>
                      <a:pt x="119062" y="179916"/>
                    </a:lnTo>
                    <a:lnTo>
                      <a:pt x="119062" y="182562"/>
                    </a:lnTo>
                    <a:lnTo>
                      <a:pt x="121708" y="182562"/>
                    </a:lnTo>
                    <a:lnTo>
                      <a:pt x="124354" y="185207"/>
                    </a:lnTo>
                    <a:lnTo>
                      <a:pt x="127000" y="187853"/>
                    </a:lnTo>
                    <a:lnTo>
                      <a:pt x="124354" y="187853"/>
                    </a:lnTo>
                    <a:lnTo>
                      <a:pt x="121708" y="193145"/>
                    </a:lnTo>
                    <a:lnTo>
                      <a:pt x="119062" y="193145"/>
                    </a:lnTo>
                    <a:lnTo>
                      <a:pt x="113770" y="193145"/>
                    </a:lnTo>
                    <a:lnTo>
                      <a:pt x="108479" y="187853"/>
                    </a:lnTo>
                    <a:lnTo>
                      <a:pt x="105833" y="187853"/>
                    </a:lnTo>
                    <a:lnTo>
                      <a:pt x="108479" y="185207"/>
                    </a:lnTo>
                    <a:lnTo>
                      <a:pt x="111125" y="179916"/>
                    </a:lnTo>
                    <a:close/>
                    <a:moveTo>
                      <a:pt x="87312" y="0"/>
                    </a:moveTo>
                    <a:lnTo>
                      <a:pt x="89958" y="0"/>
                    </a:lnTo>
                    <a:lnTo>
                      <a:pt x="92604" y="2646"/>
                    </a:lnTo>
                    <a:lnTo>
                      <a:pt x="95250" y="5292"/>
                    </a:lnTo>
                    <a:lnTo>
                      <a:pt x="95250" y="10583"/>
                    </a:lnTo>
                    <a:lnTo>
                      <a:pt x="95250" y="13229"/>
                    </a:lnTo>
                    <a:lnTo>
                      <a:pt x="92604" y="13229"/>
                    </a:lnTo>
                    <a:lnTo>
                      <a:pt x="89958" y="15875"/>
                    </a:lnTo>
                    <a:lnTo>
                      <a:pt x="92604" y="21167"/>
                    </a:lnTo>
                    <a:lnTo>
                      <a:pt x="95250" y="23812"/>
                    </a:lnTo>
                    <a:lnTo>
                      <a:pt x="92604" y="29104"/>
                    </a:lnTo>
                    <a:lnTo>
                      <a:pt x="92604" y="42333"/>
                    </a:lnTo>
                    <a:lnTo>
                      <a:pt x="95250" y="47625"/>
                    </a:lnTo>
                    <a:lnTo>
                      <a:pt x="97896" y="50271"/>
                    </a:lnTo>
                    <a:lnTo>
                      <a:pt x="103187" y="50271"/>
                    </a:lnTo>
                    <a:lnTo>
                      <a:pt x="103187" y="52916"/>
                    </a:lnTo>
                    <a:lnTo>
                      <a:pt x="105833" y="55562"/>
                    </a:lnTo>
                    <a:lnTo>
                      <a:pt x="105833" y="58208"/>
                    </a:lnTo>
                    <a:lnTo>
                      <a:pt x="108479" y="58208"/>
                    </a:lnTo>
                    <a:lnTo>
                      <a:pt x="111125" y="58208"/>
                    </a:lnTo>
                    <a:lnTo>
                      <a:pt x="111125" y="63500"/>
                    </a:lnTo>
                    <a:lnTo>
                      <a:pt x="111125" y="68791"/>
                    </a:lnTo>
                    <a:lnTo>
                      <a:pt x="111125" y="74083"/>
                    </a:lnTo>
                    <a:lnTo>
                      <a:pt x="108479" y="76729"/>
                    </a:lnTo>
                    <a:lnTo>
                      <a:pt x="108479" y="79375"/>
                    </a:lnTo>
                    <a:lnTo>
                      <a:pt x="108479" y="82021"/>
                    </a:lnTo>
                    <a:lnTo>
                      <a:pt x="108479" y="84666"/>
                    </a:lnTo>
                    <a:lnTo>
                      <a:pt x="103187" y="87312"/>
                    </a:lnTo>
                    <a:lnTo>
                      <a:pt x="100541" y="87312"/>
                    </a:lnTo>
                    <a:lnTo>
                      <a:pt x="103187" y="84666"/>
                    </a:lnTo>
                    <a:lnTo>
                      <a:pt x="97896" y="87312"/>
                    </a:lnTo>
                    <a:lnTo>
                      <a:pt x="92604" y="89958"/>
                    </a:lnTo>
                    <a:lnTo>
                      <a:pt x="89958" y="89958"/>
                    </a:lnTo>
                    <a:lnTo>
                      <a:pt x="84666" y="89958"/>
                    </a:lnTo>
                    <a:lnTo>
                      <a:pt x="82021" y="92604"/>
                    </a:lnTo>
                    <a:lnTo>
                      <a:pt x="82021" y="95250"/>
                    </a:lnTo>
                    <a:lnTo>
                      <a:pt x="84666" y="97896"/>
                    </a:lnTo>
                    <a:lnTo>
                      <a:pt x="87312" y="97896"/>
                    </a:lnTo>
                    <a:lnTo>
                      <a:pt x="87312" y="100541"/>
                    </a:lnTo>
                    <a:lnTo>
                      <a:pt x="87312" y="105833"/>
                    </a:lnTo>
                    <a:lnTo>
                      <a:pt x="87312" y="108479"/>
                    </a:lnTo>
                    <a:lnTo>
                      <a:pt x="87312" y="111125"/>
                    </a:lnTo>
                    <a:lnTo>
                      <a:pt x="89958" y="113771"/>
                    </a:lnTo>
                    <a:lnTo>
                      <a:pt x="92604" y="113771"/>
                    </a:lnTo>
                    <a:lnTo>
                      <a:pt x="92604" y="119062"/>
                    </a:lnTo>
                    <a:lnTo>
                      <a:pt x="95250" y="124354"/>
                    </a:lnTo>
                    <a:lnTo>
                      <a:pt x="97896" y="129646"/>
                    </a:lnTo>
                    <a:lnTo>
                      <a:pt x="100541" y="134937"/>
                    </a:lnTo>
                    <a:lnTo>
                      <a:pt x="100541" y="137583"/>
                    </a:lnTo>
                    <a:lnTo>
                      <a:pt x="95250" y="134937"/>
                    </a:lnTo>
                    <a:lnTo>
                      <a:pt x="95250" y="140229"/>
                    </a:lnTo>
                    <a:lnTo>
                      <a:pt x="97896" y="145521"/>
                    </a:lnTo>
                    <a:lnTo>
                      <a:pt x="100541" y="148166"/>
                    </a:lnTo>
                    <a:lnTo>
                      <a:pt x="103187" y="150812"/>
                    </a:lnTo>
                    <a:lnTo>
                      <a:pt x="105833" y="153458"/>
                    </a:lnTo>
                    <a:lnTo>
                      <a:pt x="108479" y="158750"/>
                    </a:lnTo>
                    <a:lnTo>
                      <a:pt x="116417" y="158750"/>
                    </a:lnTo>
                    <a:lnTo>
                      <a:pt x="116417" y="156104"/>
                    </a:lnTo>
                    <a:lnTo>
                      <a:pt x="121708" y="158750"/>
                    </a:lnTo>
                    <a:lnTo>
                      <a:pt x="119062" y="156104"/>
                    </a:lnTo>
                    <a:lnTo>
                      <a:pt x="116417" y="153458"/>
                    </a:lnTo>
                    <a:lnTo>
                      <a:pt x="119062" y="150812"/>
                    </a:lnTo>
                    <a:lnTo>
                      <a:pt x="121708" y="153458"/>
                    </a:lnTo>
                    <a:lnTo>
                      <a:pt x="121708" y="150812"/>
                    </a:lnTo>
                    <a:lnTo>
                      <a:pt x="121708" y="148166"/>
                    </a:lnTo>
                    <a:lnTo>
                      <a:pt x="124354" y="148166"/>
                    </a:lnTo>
                    <a:lnTo>
                      <a:pt x="129646" y="148166"/>
                    </a:lnTo>
                    <a:lnTo>
                      <a:pt x="132292" y="150812"/>
                    </a:lnTo>
                    <a:lnTo>
                      <a:pt x="134938" y="153458"/>
                    </a:lnTo>
                    <a:lnTo>
                      <a:pt x="134938" y="156104"/>
                    </a:lnTo>
                    <a:lnTo>
                      <a:pt x="134938" y="158750"/>
                    </a:lnTo>
                    <a:lnTo>
                      <a:pt x="142875" y="158750"/>
                    </a:lnTo>
                    <a:lnTo>
                      <a:pt x="145521" y="158750"/>
                    </a:lnTo>
                    <a:lnTo>
                      <a:pt x="145521" y="156104"/>
                    </a:lnTo>
                    <a:lnTo>
                      <a:pt x="142875" y="153458"/>
                    </a:lnTo>
                    <a:lnTo>
                      <a:pt x="140230" y="150812"/>
                    </a:lnTo>
                    <a:lnTo>
                      <a:pt x="142875" y="150812"/>
                    </a:lnTo>
                    <a:lnTo>
                      <a:pt x="145521" y="150812"/>
                    </a:lnTo>
                    <a:lnTo>
                      <a:pt x="145521" y="148166"/>
                    </a:lnTo>
                    <a:lnTo>
                      <a:pt x="148167" y="148166"/>
                    </a:lnTo>
                    <a:lnTo>
                      <a:pt x="148167" y="150812"/>
                    </a:lnTo>
                    <a:lnTo>
                      <a:pt x="150813" y="150812"/>
                    </a:lnTo>
                    <a:lnTo>
                      <a:pt x="150813" y="153458"/>
                    </a:lnTo>
                    <a:lnTo>
                      <a:pt x="150813" y="156104"/>
                    </a:lnTo>
                    <a:lnTo>
                      <a:pt x="153459" y="156104"/>
                    </a:lnTo>
                    <a:lnTo>
                      <a:pt x="156105" y="158750"/>
                    </a:lnTo>
                    <a:lnTo>
                      <a:pt x="161396" y="161396"/>
                    </a:lnTo>
                    <a:lnTo>
                      <a:pt x="164042" y="161396"/>
                    </a:lnTo>
                    <a:lnTo>
                      <a:pt x="164042" y="164041"/>
                    </a:lnTo>
                    <a:lnTo>
                      <a:pt x="161396" y="166687"/>
                    </a:lnTo>
                    <a:lnTo>
                      <a:pt x="158751" y="166687"/>
                    </a:lnTo>
                    <a:lnTo>
                      <a:pt x="156105" y="166687"/>
                    </a:lnTo>
                    <a:lnTo>
                      <a:pt x="153459" y="166687"/>
                    </a:lnTo>
                    <a:lnTo>
                      <a:pt x="150813" y="166687"/>
                    </a:lnTo>
                    <a:lnTo>
                      <a:pt x="150813" y="171979"/>
                    </a:lnTo>
                    <a:lnTo>
                      <a:pt x="156105" y="171979"/>
                    </a:lnTo>
                    <a:lnTo>
                      <a:pt x="161396" y="174625"/>
                    </a:lnTo>
                    <a:lnTo>
                      <a:pt x="164042" y="177271"/>
                    </a:lnTo>
                    <a:lnTo>
                      <a:pt x="166688" y="179916"/>
                    </a:lnTo>
                    <a:lnTo>
                      <a:pt x="169334" y="179916"/>
                    </a:lnTo>
                    <a:lnTo>
                      <a:pt x="169334" y="182562"/>
                    </a:lnTo>
                    <a:lnTo>
                      <a:pt x="169334" y="185208"/>
                    </a:lnTo>
                    <a:lnTo>
                      <a:pt x="174626" y="185208"/>
                    </a:lnTo>
                    <a:lnTo>
                      <a:pt x="177271" y="182562"/>
                    </a:lnTo>
                    <a:lnTo>
                      <a:pt x="179917" y="182562"/>
                    </a:lnTo>
                    <a:lnTo>
                      <a:pt x="179917" y="185208"/>
                    </a:lnTo>
                    <a:lnTo>
                      <a:pt x="179917" y="187854"/>
                    </a:lnTo>
                    <a:lnTo>
                      <a:pt x="179917" y="193146"/>
                    </a:lnTo>
                    <a:lnTo>
                      <a:pt x="179917" y="201083"/>
                    </a:lnTo>
                    <a:lnTo>
                      <a:pt x="177271" y="203729"/>
                    </a:lnTo>
                    <a:lnTo>
                      <a:pt x="174626" y="203729"/>
                    </a:lnTo>
                    <a:lnTo>
                      <a:pt x="169334" y="203729"/>
                    </a:lnTo>
                    <a:lnTo>
                      <a:pt x="166688" y="201083"/>
                    </a:lnTo>
                    <a:lnTo>
                      <a:pt x="164042" y="198437"/>
                    </a:lnTo>
                    <a:lnTo>
                      <a:pt x="161396" y="195791"/>
                    </a:lnTo>
                    <a:lnTo>
                      <a:pt x="161396" y="193146"/>
                    </a:lnTo>
                    <a:lnTo>
                      <a:pt x="156105" y="187854"/>
                    </a:lnTo>
                    <a:lnTo>
                      <a:pt x="153459" y="187854"/>
                    </a:lnTo>
                    <a:lnTo>
                      <a:pt x="153459" y="190500"/>
                    </a:lnTo>
                    <a:lnTo>
                      <a:pt x="150813" y="187854"/>
                    </a:lnTo>
                    <a:lnTo>
                      <a:pt x="150813" y="185208"/>
                    </a:lnTo>
                    <a:lnTo>
                      <a:pt x="148167" y="179916"/>
                    </a:lnTo>
                    <a:lnTo>
                      <a:pt x="145521" y="177271"/>
                    </a:lnTo>
                    <a:lnTo>
                      <a:pt x="140230" y="174625"/>
                    </a:lnTo>
                    <a:lnTo>
                      <a:pt x="137584" y="174625"/>
                    </a:lnTo>
                    <a:lnTo>
                      <a:pt x="137584" y="171979"/>
                    </a:lnTo>
                    <a:lnTo>
                      <a:pt x="129646" y="166687"/>
                    </a:lnTo>
                    <a:lnTo>
                      <a:pt x="127000" y="164041"/>
                    </a:lnTo>
                    <a:lnTo>
                      <a:pt x="124354" y="161396"/>
                    </a:lnTo>
                    <a:lnTo>
                      <a:pt x="124354" y="164041"/>
                    </a:lnTo>
                    <a:lnTo>
                      <a:pt x="127000" y="166687"/>
                    </a:lnTo>
                    <a:lnTo>
                      <a:pt x="129646" y="169333"/>
                    </a:lnTo>
                    <a:lnTo>
                      <a:pt x="129646" y="171979"/>
                    </a:lnTo>
                    <a:lnTo>
                      <a:pt x="127000" y="171979"/>
                    </a:lnTo>
                    <a:lnTo>
                      <a:pt x="129646" y="174625"/>
                    </a:lnTo>
                    <a:lnTo>
                      <a:pt x="132292" y="177271"/>
                    </a:lnTo>
                    <a:lnTo>
                      <a:pt x="134938" y="179916"/>
                    </a:lnTo>
                    <a:lnTo>
                      <a:pt x="132292" y="179916"/>
                    </a:lnTo>
                    <a:lnTo>
                      <a:pt x="127000" y="179916"/>
                    </a:lnTo>
                    <a:lnTo>
                      <a:pt x="124354" y="177271"/>
                    </a:lnTo>
                    <a:lnTo>
                      <a:pt x="121708" y="171979"/>
                    </a:lnTo>
                    <a:lnTo>
                      <a:pt x="119062" y="169333"/>
                    </a:lnTo>
                    <a:lnTo>
                      <a:pt x="113771" y="169333"/>
                    </a:lnTo>
                    <a:lnTo>
                      <a:pt x="111125" y="166687"/>
                    </a:lnTo>
                    <a:lnTo>
                      <a:pt x="105833" y="164041"/>
                    </a:lnTo>
                    <a:lnTo>
                      <a:pt x="105833" y="161396"/>
                    </a:lnTo>
                    <a:lnTo>
                      <a:pt x="103187" y="161396"/>
                    </a:lnTo>
                    <a:lnTo>
                      <a:pt x="100541" y="164041"/>
                    </a:lnTo>
                    <a:lnTo>
                      <a:pt x="100541" y="166687"/>
                    </a:lnTo>
                    <a:lnTo>
                      <a:pt x="100541" y="169333"/>
                    </a:lnTo>
                    <a:lnTo>
                      <a:pt x="97896" y="171979"/>
                    </a:lnTo>
                    <a:lnTo>
                      <a:pt x="95250" y="174625"/>
                    </a:lnTo>
                    <a:lnTo>
                      <a:pt x="89958" y="174625"/>
                    </a:lnTo>
                    <a:lnTo>
                      <a:pt x="87312" y="171979"/>
                    </a:lnTo>
                    <a:lnTo>
                      <a:pt x="87312" y="169333"/>
                    </a:lnTo>
                    <a:lnTo>
                      <a:pt x="87312" y="166687"/>
                    </a:lnTo>
                    <a:lnTo>
                      <a:pt x="84666" y="166687"/>
                    </a:lnTo>
                    <a:lnTo>
                      <a:pt x="82021" y="166687"/>
                    </a:lnTo>
                    <a:lnTo>
                      <a:pt x="82021" y="164041"/>
                    </a:lnTo>
                    <a:lnTo>
                      <a:pt x="84666" y="161396"/>
                    </a:lnTo>
                    <a:lnTo>
                      <a:pt x="82021" y="158750"/>
                    </a:lnTo>
                    <a:lnTo>
                      <a:pt x="79375" y="156104"/>
                    </a:lnTo>
                    <a:lnTo>
                      <a:pt x="76729" y="158750"/>
                    </a:lnTo>
                    <a:lnTo>
                      <a:pt x="76729" y="161396"/>
                    </a:lnTo>
                    <a:lnTo>
                      <a:pt x="74083" y="164041"/>
                    </a:lnTo>
                    <a:lnTo>
                      <a:pt x="74083" y="158750"/>
                    </a:lnTo>
                    <a:lnTo>
                      <a:pt x="71437" y="153458"/>
                    </a:lnTo>
                    <a:lnTo>
                      <a:pt x="71437" y="150812"/>
                    </a:lnTo>
                    <a:lnTo>
                      <a:pt x="76729" y="145521"/>
                    </a:lnTo>
                    <a:lnTo>
                      <a:pt x="82021" y="142875"/>
                    </a:lnTo>
                    <a:lnTo>
                      <a:pt x="79375" y="140229"/>
                    </a:lnTo>
                    <a:lnTo>
                      <a:pt x="76729" y="132291"/>
                    </a:lnTo>
                    <a:lnTo>
                      <a:pt x="74083" y="132291"/>
                    </a:lnTo>
                    <a:lnTo>
                      <a:pt x="71437" y="132291"/>
                    </a:lnTo>
                    <a:lnTo>
                      <a:pt x="71437" y="134937"/>
                    </a:lnTo>
                    <a:lnTo>
                      <a:pt x="68791" y="132291"/>
                    </a:lnTo>
                    <a:lnTo>
                      <a:pt x="66146" y="132291"/>
                    </a:lnTo>
                    <a:lnTo>
                      <a:pt x="66146" y="134937"/>
                    </a:lnTo>
                    <a:lnTo>
                      <a:pt x="68791" y="140229"/>
                    </a:lnTo>
                    <a:lnTo>
                      <a:pt x="71437" y="140229"/>
                    </a:lnTo>
                    <a:lnTo>
                      <a:pt x="68791" y="142875"/>
                    </a:lnTo>
                    <a:lnTo>
                      <a:pt x="66146" y="142875"/>
                    </a:lnTo>
                    <a:lnTo>
                      <a:pt x="63500" y="142875"/>
                    </a:lnTo>
                    <a:lnTo>
                      <a:pt x="60854" y="137583"/>
                    </a:lnTo>
                    <a:lnTo>
                      <a:pt x="55562" y="134937"/>
                    </a:lnTo>
                    <a:lnTo>
                      <a:pt x="55562" y="132291"/>
                    </a:lnTo>
                    <a:lnTo>
                      <a:pt x="55562" y="129646"/>
                    </a:lnTo>
                    <a:lnTo>
                      <a:pt x="55562" y="127000"/>
                    </a:lnTo>
                    <a:lnTo>
                      <a:pt x="52916" y="127000"/>
                    </a:lnTo>
                    <a:lnTo>
                      <a:pt x="50270" y="127000"/>
                    </a:lnTo>
                    <a:lnTo>
                      <a:pt x="50270" y="129646"/>
                    </a:lnTo>
                    <a:lnTo>
                      <a:pt x="47625" y="127000"/>
                    </a:lnTo>
                    <a:lnTo>
                      <a:pt x="42333" y="124354"/>
                    </a:lnTo>
                    <a:lnTo>
                      <a:pt x="39687" y="119062"/>
                    </a:lnTo>
                    <a:lnTo>
                      <a:pt x="39687" y="113771"/>
                    </a:lnTo>
                    <a:lnTo>
                      <a:pt x="39687" y="108479"/>
                    </a:lnTo>
                    <a:lnTo>
                      <a:pt x="39687" y="105833"/>
                    </a:lnTo>
                    <a:lnTo>
                      <a:pt x="39687" y="103187"/>
                    </a:lnTo>
                    <a:lnTo>
                      <a:pt x="39687" y="100541"/>
                    </a:lnTo>
                    <a:lnTo>
                      <a:pt x="39687" y="97896"/>
                    </a:lnTo>
                    <a:lnTo>
                      <a:pt x="34395" y="92604"/>
                    </a:lnTo>
                    <a:lnTo>
                      <a:pt x="34395" y="87312"/>
                    </a:lnTo>
                    <a:lnTo>
                      <a:pt x="34395" y="84666"/>
                    </a:lnTo>
                    <a:lnTo>
                      <a:pt x="31750" y="84666"/>
                    </a:lnTo>
                    <a:lnTo>
                      <a:pt x="29104" y="84666"/>
                    </a:lnTo>
                    <a:lnTo>
                      <a:pt x="29104" y="82021"/>
                    </a:lnTo>
                    <a:lnTo>
                      <a:pt x="29104" y="76729"/>
                    </a:lnTo>
                    <a:lnTo>
                      <a:pt x="29104" y="74083"/>
                    </a:lnTo>
                    <a:lnTo>
                      <a:pt x="31750" y="74083"/>
                    </a:lnTo>
                    <a:lnTo>
                      <a:pt x="34395" y="71437"/>
                    </a:lnTo>
                    <a:lnTo>
                      <a:pt x="37041" y="71437"/>
                    </a:lnTo>
                    <a:lnTo>
                      <a:pt x="37041" y="76729"/>
                    </a:lnTo>
                    <a:lnTo>
                      <a:pt x="39687" y="76729"/>
                    </a:lnTo>
                    <a:lnTo>
                      <a:pt x="42333" y="76729"/>
                    </a:lnTo>
                    <a:lnTo>
                      <a:pt x="42333" y="79375"/>
                    </a:lnTo>
                    <a:lnTo>
                      <a:pt x="42333" y="82021"/>
                    </a:lnTo>
                    <a:lnTo>
                      <a:pt x="44979" y="84666"/>
                    </a:lnTo>
                    <a:lnTo>
                      <a:pt x="50270" y="84666"/>
                    </a:lnTo>
                    <a:lnTo>
                      <a:pt x="52916" y="84666"/>
                    </a:lnTo>
                    <a:lnTo>
                      <a:pt x="55562" y="82021"/>
                    </a:lnTo>
                    <a:lnTo>
                      <a:pt x="58208" y="76729"/>
                    </a:lnTo>
                    <a:lnTo>
                      <a:pt x="52916" y="74083"/>
                    </a:lnTo>
                    <a:lnTo>
                      <a:pt x="50270" y="74083"/>
                    </a:lnTo>
                    <a:lnTo>
                      <a:pt x="50270" y="71437"/>
                    </a:lnTo>
                    <a:lnTo>
                      <a:pt x="47625" y="68791"/>
                    </a:lnTo>
                    <a:lnTo>
                      <a:pt x="47625" y="66146"/>
                    </a:lnTo>
                    <a:lnTo>
                      <a:pt x="47625" y="63500"/>
                    </a:lnTo>
                    <a:lnTo>
                      <a:pt x="50270" y="60854"/>
                    </a:lnTo>
                    <a:lnTo>
                      <a:pt x="50270" y="58208"/>
                    </a:lnTo>
                    <a:lnTo>
                      <a:pt x="50270" y="55562"/>
                    </a:lnTo>
                    <a:lnTo>
                      <a:pt x="47625" y="52916"/>
                    </a:lnTo>
                    <a:lnTo>
                      <a:pt x="44979" y="50271"/>
                    </a:lnTo>
                    <a:lnTo>
                      <a:pt x="44979" y="47625"/>
                    </a:lnTo>
                    <a:lnTo>
                      <a:pt x="44979" y="44979"/>
                    </a:lnTo>
                    <a:lnTo>
                      <a:pt x="42333" y="42333"/>
                    </a:lnTo>
                    <a:lnTo>
                      <a:pt x="42333" y="39687"/>
                    </a:lnTo>
                    <a:lnTo>
                      <a:pt x="42333" y="37042"/>
                    </a:lnTo>
                    <a:lnTo>
                      <a:pt x="39687" y="37042"/>
                    </a:lnTo>
                    <a:lnTo>
                      <a:pt x="39687" y="34396"/>
                    </a:lnTo>
                    <a:lnTo>
                      <a:pt x="39687" y="31750"/>
                    </a:lnTo>
                    <a:lnTo>
                      <a:pt x="42333" y="29104"/>
                    </a:lnTo>
                    <a:lnTo>
                      <a:pt x="39687" y="26458"/>
                    </a:lnTo>
                    <a:lnTo>
                      <a:pt x="42333" y="23812"/>
                    </a:lnTo>
                    <a:lnTo>
                      <a:pt x="42333" y="21167"/>
                    </a:lnTo>
                    <a:lnTo>
                      <a:pt x="42333" y="18521"/>
                    </a:lnTo>
                    <a:lnTo>
                      <a:pt x="44979" y="15875"/>
                    </a:lnTo>
                    <a:lnTo>
                      <a:pt x="42333" y="13229"/>
                    </a:lnTo>
                    <a:lnTo>
                      <a:pt x="44979" y="10583"/>
                    </a:lnTo>
                    <a:lnTo>
                      <a:pt x="47625" y="7937"/>
                    </a:lnTo>
                    <a:lnTo>
                      <a:pt x="44979" y="7937"/>
                    </a:lnTo>
                    <a:lnTo>
                      <a:pt x="42333" y="5292"/>
                    </a:lnTo>
                    <a:lnTo>
                      <a:pt x="44979" y="5292"/>
                    </a:lnTo>
                    <a:lnTo>
                      <a:pt x="47625" y="2646"/>
                    </a:lnTo>
                    <a:lnTo>
                      <a:pt x="50270" y="5292"/>
                    </a:lnTo>
                    <a:lnTo>
                      <a:pt x="52916" y="2646"/>
                    </a:lnTo>
                    <a:lnTo>
                      <a:pt x="55562" y="5292"/>
                    </a:lnTo>
                    <a:lnTo>
                      <a:pt x="60854" y="5292"/>
                    </a:lnTo>
                    <a:lnTo>
                      <a:pt x="63500" y="2646"/>
                    </a:lnTo>
                    <a:lnTo>
                      <a:pt x="74083" y="5292"/>
                    </a:lnTo>
                    <a:lnTo>
                      <a:pt x="79375" y="7937"/>
                    </a:lnTo>
                    <a:lnTo>
                      <a:pt x="84666" y="7937"/>
                    </a:lnTo>
                    <a:lnTo>
                      <a:pt x="87312" y="5292"/>
                    </a:lnTo>
                    <a:lnTo>
                      <a:pt x="87312"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6" name="Poland">
                <a:extLst>
                  <a:ext uri="{FF2B5EF4-FFF2-40B4-BE49-F238E27FC236}">
                    <a16:creationId xmlns:a16="http://schemas.microsoft.com/office/drawing/2014/main" id="{9D0CB76E-28AD-49B3-AF1F-53FC8450BBC9}"/>
                  </a:ext>
                </a:extLst>
              </p:cNvPr>
              <p:cNvSpPr>
                <a:spLocks/>
              </p:cNvSpPr>
              <p:nvPr/>
            </p:nvSpPr>
            <p:spPr bwMode="auto">
              <a:xfrm>
                <a:off x="4378347" y="746491"/>
                <a:ext cx="264750" cy="151560"/>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7" name="Portugal">
                <a:extLst>
                  <a:ext uri="{FF2B5EF4-FFF2-40B4-BE49-F238E27FC236}">
                    <a16:creationId xmlns:a16="http://schemas.microsoft.com/office/drawing/2014/main" id="{3295CFDC-CA25-4D0C-8CFF-5CF825AC6D3E}"/>
                  </a:ext>
                </a:extLst>
              </p:cNvPr>
              <p:cNvSpPr>
                <a:spLocks/>
              </p:cNvSpPr>
              <p:nvPr/>
            </p:nvSpPr>
            <p:spPr bwMode="auto">
              <a:xfrm>
                <a:off x="3768271" y="1119565"/>
                <a:ext cx="80575" cy="163220"/>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8" name="Qatar">
                <a:extLst>
                  <a:ext uri="{FF2B5EF4-FFF2-40B4-BE49-F238E27FC236}">
                    <a16:creationId xmlns:a16="http://schemas.microsoft.com/office/drawing/2014/main" id="{D2CC74B3-FD5A-47B8-9C56-B6EA88F9A960}"/>
                  </a:ext>
                </a:extLst>
              </p:cNvPr>
              <p:cNvSpPr>
                <a:spLocks/>
              </p:cNvSpPr>
              <p:nvPr/>
            </p:nvSpPr>
            <p:spPr bwMode="auto">
              <a:xfrm>
                <a:off x="5515043" y="1650028"/>
                <a:ext cx="34533" cy="46633"/>
              </a:xfrm>
              <a:custGeom>
                <a:avLst/>
                <a:gdLst/>
                <a:ahLst/>
                <a:cxnLst>
                  <a:cxn ang="0">
                    <a:pos x="22" y="32"/>
                  </a:cxn>
                  <a:cxn ang="0">
                    <a:pos x="22" y="32"/>
                  </a:cxn>
                  <a:cxn ang="0">
                    <a:pos x="24" y="28"/>
                  </a:cxn>
                  <a:cxn ang="0">
                    <a:pos x="22" y="24"/>
                  </a:cxn>
                  <a:cxn ang="0">
                    <a:pos x="22" y="18"/>
                  </a:cxn>
                  <a:cxn ang="0">
                    <a:pos x="22" y="16"/>
                  </a:cxn>
                  <a:cxn ang="0">
                    <a:pos x="22" y="16"/>
                  </a:cxn>
                  <a:cxn ang="0">
                    <a:pos x="24" y="14"/>
                  </a:cxn>
                  <a:cxn ang="0">
                    <a:pos x="24" y="12"/>
                  </a:cxn>
                  <a:cxn ang="0">
                    <a:pos x="22" y="8"/>
                  </a:cxn>
                  <a:cxn ang="0">
                    <a:pos x="14" y="0"/>
                  </a:cxn>
                  <a:cxn ang="0">
                    <a:pos x="14" y="0"/>
                  </a:cxn>
                  <a:cxn ang="0">
                    <a:pos x="12" y="0"/>
                  </a:cxn>
                  <a:cxn ang="0">
                    <a:pos x="10" y="2"/>
                  </a:cxn>
                  <a:cxn ang="0">
                    <a:pos x="6" y="8"/>
                  </a:cxn>
                  <a:cxn ang="0">
                    <a:pos x="6" y="8"/>
                  </a:cxn>
                  <a:cxn ang="0">
                    <a:pos x="4" y="8"/>
                  </a:cxn>
                  <a:cxn ang="0">
                    <a:pos x="4" y="8"/>
                  </a:cxn>
                  <a:cxn ang="0">
                    <a:pos x="4" y="6"/>
                  </a:cxn>
                  <a:cxn ang="0">
                    <a:pos x="2" y="6"/>
                  </a:cxn>
                  <a:cxn ang="0">
                    <a:pos x="2" y="6"/>
                  </a:cxn>
                  <a:cxn ang="0">
                    <a:pos x="2" y="8"/>
                  </a:cxn>
                  <a:cxn ang="0">
                    <a:pos x="0" y="10"/>
                  </a:cxn>
                  <a:cxn ang="0">
                    <a:pos x="6" y="24"/>
                  </a:cxn>
                  <a:cxn ang="0">
                    <a:pos x="6" y="24"/>
                  </a:cxn>
                  <a:cxn ang="0">
                    <a:pos x="14" y="30"/>
                  </a:cxn>
                  <a:cxn ang="0">
                    <a:pos x="22" y="32"/>
                  </a:cxn>
                  <a:cxn ang="0">
                    <a:pos x="22" y="32"/>
                  </a:cxn>
                </a:cxnLst>
                <a:rect l="0" t="0" r="r" b="b"/>
                <a:pathLst>
                  <a:path w="24" h="32">
                    <a:moveTo>
                      <a:pt x="22" y="32"/>
                    </a:moveTo>
                    <a:lnTo>
                      <a:pt x="22" y="32"/>
                    </a:lnTo>
                    <a:lnTo>
                      <a:pt x="24" y="28"/>
                    </a:lnTo>
                    <a:lnTo>
                      <a:pt x="22" y="24"/>
                    </a:lnTo>
                    <a:lnTo>
                      <a:pt x="22" y="18"/>
                    </a:lnTo>
                    <a:lnTo>
                      <a:pt x="22" y="16"/>
                    </a:lnTo>
                    <a:lnTo>
                      <a:pt x="22" y="16"/>
                    </a:lnTo>
                    <a:lnTo>
                      <a:pt x="24" y="14"/>
                    </a:lnTo>
                    <a:lnTo>
                      <a:pt x="24" y="12"/>
                    </a:lnTo>
                    <a:lnTo>
                      <a:pt x="22" y="8"/>
                    </a:lnTo>
                    <a:lnTo>
                      <a:pt x="14" y="0"/>
                    </a:lnTo>
                    <a:lnTo>
                      <a:pt x="14" y="0"/>
                    </a:lnTo>
                    <a:lnTo>
                      <a:pt x="12" y="0"/>
                    </a:lnTo>
                    <a:lnTo>
                      <a:pt x="10" y="2"/>
                    </a:lnTo>
                    <a:lnTo>
                      <a:pt x="6" y="8"/>
                    </a:lnTo>
                    <a:lnTo>
                      <a:pt x="6" y="8"/>
                    </a:lnTo>
                    <a:lnTo>
                      <a:pt x="4" y="8"/>
                    </a:lnTo>
                    <a:lnTo>
                      <a:pt x="4" y="8"/>
                    </a:lnTo>
                    <a:lnTo>
                      <a:pt x="4" y="6"/>
                    </a:lnTo>
                    <a:lnTo>
                      <a:pt x="2" y="6"/>
                    </a:lnTo>
                    <a:lnTo>
                      <a:pt x="2" y="6"/>
                    </a:lnTo>
                    <a:lnTo>
                      <a:pt x="2" y="8"/>
                    </a:lnTo>
                    <a:lnTo>
                      <a:pt x="0" y="10"/>
                    </a:lnTo>
                    <a:lnTo>
                      <a:pt x="6" y="24"/>
                    </a:lnTo>
                    <a:lnTo>
                      <a:pt x="6" y="24"/>
                    </a:lnTo>
                    <a:lnTo>
                      <a:pt x="14" y="30"/>
                    </a:lnTo>
                    <a:lnTo>
                      <a:pt x="22" y="32"/>
                    </a:lnTo>
                    <a:lnTo>
                      <a:pt x="22"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9" name="Romania">
                <a:extLst>
                  <a:ext uri="{FF2B5EF4-FFF2-40B4-BE49-F238E27FC236}">
                    <a16:creationId xmlns:a16="http://schemas.microsoft.com/office/drawing/2014/main" id="{2C27E791-E61B-4469-962C-81C1E843924B}"/>
                  </a:ext>
                </a:extLst>
              </p:cNvPr>
              <p:cNvSpPr>
                <a:spLocks/>
              </p:cNvSpPr>
              <p:nvPr/>
            </p:nvSpPr>
            <p:spPr bwMode="auto">
              <a:xfrm>
                <a:off x="4571154" y="921370"/>
                <a:ext cx="253238" cy="145733"/>
              </a:xfrm>
              <a:custGeom>
                <a:avLst/>
                <a:gdLst/>
                <a:ahLst/>
                <a:cxnLst>
                  <a:cxn ang="0">
                    <a:pos x="8" y="44"/>
                  </a:cxn>
                  <a:cxn ang="0">
                    <a:pos x="20" y="28"/>
                  </a:cxn>
                  <a:cxn ang="0">
                    <a:pos x="22" y="14"/>
                  </a:cxn>
                  <a:cxn ang="0">
                    <a:pos x="36" y="6"/>
                  </a:cxn>
                  <a:cxn ang="0">
                    <a:pos x="44" y="8"/>
                  </a:cxn>
                  <a:cxn ang="0">
                    <a:pos x="54" y="8"/>
                  </a:cxn>
                  <a:cxn ang="0">
                    <a:pos x="60" y="8"/>
                  </a:cxn>
                  <a:cxn ang="0">
                    <a:pos x="70" y="4"/>
                  </a:cxn>
                  <a:cxn ang="0">
                    <a:pos x="80" y="4"/>
                  </a:cxn>
                  <a:cxn ang="0">
                    <a:pos x="94" y="2"/>
                  </a:cxn>
                  <a:cxn ang="0">
                    <a:pos x="112" y="2"/>
                  </a:cxn>
                  <a:cxn ang="0">
                    <a:pos x="120" y="8"/>
                  </a:cxn>
                  <a:cxn ang="0">
                    <a:pos x="126" y="20"/>
                  </a:cxn>
                  <a:cxn ang="0">
                    <a:pos x="132" y="24"/>
                  </a:cxn>
                  <a:cxn ang="0">
                    <a:pos x="134" y="28"/>
                  </a:cxn>
                  <a:cxn ang="0">
                    <a:pos x="136" y="34"/>
                  </a:cxn>
                  <a:cxn ang="0">
                    <a:pos x="136" y="38"/>
                  </a:cxn>
                  <a:cxn ang="0">
                    <a:pos x="138" y="46"/>
                  </a:cxn>
                  <a:cxn ang="0">
                    <a:pos x="142" y="50"/>
                  </a:cxn>
                  <a:cxn ang="0">
                    <a:pos x="144" y="54"/>
                  </a:cxn>
                  <a:cxn ang="0">
                    <a:pos x="152" y="64"/>
                  </a:cxn>
                  <a:cxn ang="0">
                    <a:pos x="158" y="62"/>
                  </a:cxn>
                  <a:cxn ang="0">
                    <a:pos x="176" y="60"/>
                  </a:cxn>
                  <a:cxn ang="0">
                    <a:pos x="174" y="62"/>
                  </a:cxn>
                  <a:cxn ang="0">
                    <a:pos x="174" y="70"/>
                  </a:cxn>
                  <a:cxn ang="0">
                    <a:pos x="168" y="72"/>
                  </a:cxn>
                  <a:cxn ang="0">
                    <a:pos x="166" y="70"/>
                  </a:cxn>
                  <a:cxn ang="0">
                    <a:pos x="164" y="74"/>
                  </a:cxn>
                  <a:cxn ang="0">
                    <a:pos x="164" y="78"/>
                  </a:cxn>
                  <a:cxn ang="0">
                    <a:pos x="162" y="92"/>
                  </a:cxn>
                  <a:cxn ang="0">
                    <a:pos x="162" y="98"/>
                  </a:cxn>
                  <a:cxn ang="0">
                    <a:pos x="150" y="94"/>
                  </a:cxn>
                  <a:cxn ang="0">
                    <a:pos x="130" y="90"/>
                  </a:cxn>
                  <a:cxn ang="0">
                    <a:pos x="122" y="88"/>
                  </a:cxn>
                  <a:cxn ang="0">
                    <a:pos x="102" y="98"/>
                  </a:cxn>
                  <a:cxn ang="0">
                    <a:pos x="92" y="100"/>
                  </a:cxn>
                  <a:cxn ang="0">
                    <a:pos x="72" y="98"/>
                  </a:cxn>
                  <a:cxn ang="0">
                    <a:pos x="56" y="96"/>
                  </a:cxn>
                  <a:cxn ang="0">
                    <a:pos x="50" y="92"/>
                  </a:cxn>
                  <a:cxn ang="0">
                    <a:pos x="42" y="88"/>
                  </a:cxn>
                  <a:cxn ang="0">
                    <a:pos x="42" y="82"/>
                  </a:cxn>
                  <a:cxn ang="0">
                    <a:pos x="38" y="82"/>
                  </a:cxn>
                  <a:cxn ang="0">
                    <a:pos x="30" y="80"/>
                  </a:cxn>
                  <a:cxn ang="0">
                    <a:pos x="24" y="78"/>
                  </a:cxn>
                  <a:cxn ang="0">
                    <a:pos x="20" y="72"/>
                  </a:cxn>
                  <a:cxn ang="0">
                    <a:pos x="16" y="66"/>
                  </a:cxn>
                  <a:cxn ang="0">
                    <a:pos x="10" y="60"/>
                  </a:cxn>
                  <a:cxn ang="0">
                    <a:pos x="6" y="56"/>
                  </a:cxn>
                  <a:cxn ang="0">
                    <a:pos x="0" y="48"/>
                  </a:cxn>
                </a:cxnLst>
                <a:rect l="0" t="0" r="r" b="b"/>
                <a:pathLst>
                  <a:path w="176" h="100">
                    <a:moveTo>
                      <a:pt x="0" y="48"/>
                    </a:moveTo>
                    <a:lnTo>
                      <a:pt x="0" y="48"/>
                    </a:lnTo>
                    <a:lnTo>
                      <a:pt x="4" y="48"/>
                    </a:lnTo>
                    <a:lnTo>
                      <a:pt x="8" y="44"/>
                    </a:lnTo>
                    <a:lnTo>
                      <a:pt x="8" y="44"/>
                    </a:lnTo>
                    <a:lnTo>
                      <a:pt x="16" y="32"/>
                    </a:lnTo>
                    <a:lnTo>
                      <a:pt x="16" y="32"/>
                    </a:lnTo>
                    <a:lnTo>
                      <a:pt x="20" y="28"/>
                    </a:lnTo>
                    <a:lnTo>
                      <a:pt x="22" y="22"/>
                    </a:lnTo>
                    <a:lnTo>
                      <a:pt x="22" y="22"/>
                    </a:lnTo>
                    <a:lnTo>
                      <a:pt x="20" y="18"/>
                    </a:lnTo>
                    <a:lnTo>
                      <a:pt x="22" y="14"/>
                    </a:lnTo>
                    <a:lnTo>
                      <a:pt x="22" y="14"/>
                    </a:lnTo>
                    <a:lnTo>
                      <a:pt x="30" y="8"/>
                    </a:lnTo>
                    <a:lnTo>
                      <a:pt x="30" y="8"/>
                    </a:lnTo>
                    <a:lnTo>
                      <a:pt x="36" y="6"/>
                    </a:lnTo>
                    <a:lnTo>
                      <a:pt x="40" y="6"/>
                    </a:lnTo>
                    <a:lnTo>
                      <a:pt x="42" y="8"/>
                    </a:lnTo>
                    <a:lnTo>
                      <a:pt x="44" y="8"/>
                    </a:lnTo>
                    <a:lnTo>
                      <a:pt x="44" y="8"/>
                    </a:lnTo>
                    <a:lnTo>
                      <a:pt x="46" y="6"/>
                    </a:lnTo>
                    <a:lnTo>
                      <a:pt x="48" y="6"/>
                    </a:lnTo>
                    <a:lnTo>
                      <a:pt x="50" y="8"/>
                    </a:lnTo>
                    <a:lnTo>
                      <a:pt x="54" y="8"/>
                    </a:lnTo>
                    <a:lnTo>
                      <a:pt x="54" y="8"/>
                    </a:lnTo>
                    <a:lnTo>
                      <a:pt x="58" y="6"/>
                    </a:lnTo>
                    <a:lnTo>
                      <a:pt x="60" y="8"/>
                    </a:lnTo>
                    <a:lnTo>
                      <a:pt x="60" y="8"/>
                    </a:lnTo>
                    <a:lnTo>
                      <a:pt x="62" y="6"/>
                    </a:lnTo>
                    <a:lnTo>
                      <a:pt x="62" y="6"/>
                    </a:lnTo>
                    <a:lnTo>
                      <a:pt x="66" y="4"/>
                    </a:lnTo>
                    <a:lnTo>
                      <a:pt x="70" y="4"/>
                    </a:lnTo>
                    <a:lnTo>
                      <a:pt x="74" y="6"/>
                    </a:lnTo>
                    <a:lnTo>
                      <a:pt x="76" y="6"/>
                    </a:lnTo>
                    <a:lnTo>
                      <a:pt x="76" y="6"/>
                    </a:lnTo>
                    <a:lnTo>
                      <a:pt x="80" y="4"/>
                    </a:lnTo>
                    <a:lnTo>
                      <a:pt x="86" y="4"/>
                    </a:lnTo>
                    <a:lnTo>
                      <a:pt x="92" y="4"/>
                    </a:lnTo>
                    <a:lnTo>
                      <a:pt x="94" y="2"/>
                    </a:lnTo>
                    <a:lnTo>
                      <a:pt x="94" y="2"/>
                    </a:lnTo>
                    <a:lnTo>
                      <a:pt x="100" y="0"/>
                    </a:lnTo>
                    <a:lnTo>
                      <a:pt x="104" y="2"/>
                    </a:lnTo>
                    <a:lnTo>
                      <a:pt x="110" y="2"/>
                    </a:lnTo>
                    <a:lnTo>
                      <a:pt x="112" y="2"/>
                    </a:lnTo>
                    <a:lnTo>
                      <a:pt x="112" y="2"/>
                    </a:lnTo>
                    <a:lnTo>
                      <a:pt x="116" y="2"/>
                    </a:lnTo>
                    <a:lnTo>
                      <a:pt x="116" y="2"/>
                    </a:lnTo>
                    <a:lnTo>
                      <a:pt x="120" y="8"/>
                    </a:lnTo>
                    <a:lnTo>
                      <a:pt x="122" y="12"/>
                    </a:lnTo>
                    <a:lnTo>
                      <a:pt x="122" y="12"/>
                    </a:lnTo>
                    <a:lnTo>
                      <a:pt x="124" y="14"/>
                    </a:lnTo>
                    <a:lnTo>
                      <a:pt x="126" y="20"/>
                    </a:lnTo>
                    <a:lnTo>
                      <a:pt x="126" y="20"/>
                    </a:lnTo>
                    <a:lnTo>
                      <a:pt x="128" y="22"/>
                    </a:lnTo>
                    <a:lnTo>
                      <a:pt x="130" y="22"/>
                    </a:lnTo>
                    <a:lnTo>
                      <a:pt x="132" y="24"/>
                    </a:lnTo>
                    <a:lnTo>
                      <a:pt x="132" y="24"/>
                    </a:lnTo>
                    <a:lnTo>
                      <a:pt x="132" y="24"/>
                    </a:lnTo>
                    <a:lnTo>
                      <a:pt x="132" y="26"/>
                    </a:lnTo>
                    <a:lnTo>
                      <a:pt x="134" y="28"/>
                    </a:lnTo>
                    <a:lnTo>
                      <a:pt x="136" y="30"/>
                    </a:lnTo>
                    <a:lnTo>
                      <a:pt x="136" y="32"/>
                    </a:lnTo>
                    <a:lnTo>
                      <a:pt x="136" y="32"/>
                    </a:lnTo>
                    <a:lnTo>
                      <a:pt x="136" y="34"/>
                    </a:lnTo>
                    <a:lnTo>
                      <a:pt x="136" y="36"/>
                    </a:lnTo>
                    <a:lnTo>
                      <a:pt x="136" y="38"/>
                    </a:lnTo>
                    <a:lnTo>
                      <a:pt x="136" y="38"/>
                    </a:lnTo>
                    <a:lnTo>
                      <a:pt x="136" y="38"/>
                    </a:lnTo>
                    <a:lnTo>
                      <a:pt x="136" y="40"/>
                    </a:lnTo>
                    <a:lnTo>
                      <a:pt x="138" y="42"/>
                    </a:lnTo>
                    <a:lnTo>
                      <a:pt x="138" y="46"/>
                    </a:lnTo>
                    <a:lnTo>
                      <a:pt x="138" y="46"/>
                    </a:lnTo>
                    <a:lnTo>
                      <a:pt x="138" y="46"/>
                    </a:lnTo>
                    <a:lnTo>
                      <a:pt x="140" y="48"/>
                    </a:lnTo>
                    <a:lnTo>
                      <a:pt x="142" y="48"/>
                    </a:lnTo>
                    <a:lnTo>
                      <a:pt x="142" y="50"/>
                    </a:lnTo>
                    <a:lnTo>
                      <a:pt x="142" y="50"/>
                    </a:lnTo>
                    <a:lnTo>
                      <a:pt x="144" y="52"/>
                    </a:lnTo>
                    <a:lnTo>
                      <a:pt x="144" y="54"/>
                    </a:lnTo>
                    <a:lnTo>
                      <a:pt x="144" y="54"/>
                    </a:lnTo>
                    <a:lnTo>
                      <a:pt x="144" y="56"/>
                    </a:lnTo>
                    <a:lnTo>
                      <a:pt x="146" y="60"/>
                    </a:lnTo>
                    <a:lnTo>
                      <a:pt x="146" y="60"/>
                    </a:lnTo>
                    <a:lnTo>
                      <a:pt x="152" y="64"/>
                    </a:lnTo>
                    <a:lnTo>
                      <a:pt x="156" y="66"/>
                    </a:lnTo>
                    <a:lnTo>
                      <a:pt x="158" y="64"/>
                    </a:lnTo>
                    <a:lnTo>
                      <a:pt x="158" y="62"/>
                    </a:lnTo>
                    <a:lnTo>
                      <a:pt x="158" y="62"/>
                    </a:lnTo>
                    <a:lnTo>
                      <a:pt x="164" y="60"/>
                    </a:lnTo>
                    <a:lnTo>
                      <a:pt x="166" y="60"/>
                    </a:lnTo>
                    <a:lnTo>
                      <a:pt x="170" y="58"/>
                    </a:lnTo>
                    <a:lnTo>
                      <a:pt x="176" y="60"/>
                    </a:lnTo>
                    <a:lnTo>
                      <a:pt x="176" y="60"/>
                    </a:lnTo>
                    <a:lnTo>
                      <a:pt x="174" y="62"/>
                    </a:lnTo>
                    <a:lnTo>
                      <a:pt x="174" y="62"/>
                    </a:lnTo>
                    <a:lnTo>
                      <a:pt x="174" y="62"/>
                    </a:lnTo>
                    <a:lnTo>
                      <a:pt x="174" y="68"/>
                    </a:lnTo>
                    <a:lnTo>
                      <a:pt x="174" y="68"/>
                    </a:lnTo>
                    <a:lnTo>
                      <a:pt x="174" y="70"/>
                    </a:lnTo>
                    <a:lnTo>
                      <a:pt x="174" y="70"/>
                    </a:lnTo>
                    <a:lnTo>
                      <a:pt x="170" y="70"/>
                    </a:lnTo>
                    <a:lnTo>
                      <a:pt x="170" y="70"/>
                    </a:lnTo>
                    <a:lnTo>
                      <a:pt x="168" y="72"/>
                    </a:lnTo>
                    <a:lnTo>
                      <a:pt x="168" y="72"/>
                    </a:lnTo>
                    <a:lnTo>
                      <a:pt x="168" y="70"/>
                    </a:lnTo>
                    <a:lnTo>
                      <a:pt x="168" y="68"/>
                    </a:lnTo>
                    <a:lnTo>
                      <a:pt x="166" y="70"/>
                    </a:lnTo>
                    <a:lnTo>
                      <a:pt x="166" y="70"/>
                    </a:lnTo>
                    <a:lnTo>
                      <a:pt x="164" y="70"/>
                    </a:lnTo>
                    <a:lnTo>
                      <a:pt x="164" y="70"/>
                    </a:lnTo>
                    <a:lnTo>
                      <a:pt x="166" y="72"/>
                    </a:lnTo>
                    <a:lnTo>
                      <a:pt x="164" y="74"/>
                    </a:lnTo>
                    <a:lnTo>
                      <a:pt x="164" y="74"/>
                    </a:lnTo>
                    <a:lnTo>
                      <a:pt x="164" y="76"/>
                    </a:lnTo>
                    <a:lnTo>
                      <a:pt x="164" y="78"/>
                    </a:lnTo>
                    <a:lnTo>
                      <a:pt x="164" y="78"/>
                    </a:lnTo>
                    <a:lnTo>
                      <a:pt x="162" y="80"/>
                    </a:lnTo>
                    <a:lnTo>
                      <a:pt x="162" y="84"/>
                    </a:lnTo>
                    <a:lnTo>
                      <a:pt x="162" y="84"/>
                    </a:lnTo>
                    <a:lnTo>
                      <a:pt x="162" y="92"/>
                    </a:lnTo>
                    <a:lnTo>
                      <a:pt x="162" y="92"/>
                    </a:lnTo>
                    <a:lnTo>
                      <a:pt x="162" y="96"/>
                    </a:lnTo>
                    <a:lnTo>
                      <a:pt x="162" y="98"/>
                    </a:lnTo>
                    <a:lnTo>
                      <a:pt x="162" y="98"/>
                    </a:lnTo>
                    <a:lnTo>
                      <a:pt x="156" y="96"/>
                    </a:lnTo>
                    <a:lnTo>
                      <a:pt x="154" y="96"/>
                    </a:lnTo>
                    <a:lnTo>
                      <a:pt x="152" y="94"/>
                    </a:lnTo>
                    <a:lnTo>
                      <a:pt x="150" y="94"/>
                    </a:lnTo>
                    <a:lnTo>
                      <a:pt x="150" y="94"/>
                    </a:lnTo>
                    <a:lnTo>
                      <a:pt x="138" y="94"/>
                    </a:lnTo>
                    <a:lnTo>
                      <a:pt x="134" y="92"/>
                    </a:lnTo>
                    <a:lnTo>
                      <a:pt x="130" y="90"/>
                    </a:lnTo>
                    <a:lnTo>
                      <a:pt x="130" y="90"/>
                    </a:lnTo>
                    <a:lnTo>
                      <a:pt x="130" y="88"/>
                    </a:lnTo>
                    <a:lnTo>
                      <a:pt x="128" y="88"/>
                    </a:lnTo>
                    <a:lnTo>
                      <a:pt x="122" y="88"/>
                    </a:lnTo>
                    <a:lnTo>
                      <a:pt x="122" y="88"/>
                    </a:lnTo>
                    <a:lnTo>
                      <a:pt x="112" y="92"/>
                    </a:lnTo>
                    <a:lnTo>
                      <a:pt x="106" y="94"/>
                    </a:lnTo>
                    <a:lnTo>
                      <a:pt x="102" y="98"/>
                    </a:lnTo>
                    <a:lnTo>
                      <a:pt x="102" y="98"/>
                    </a:lnTo>
                    <a:lnTo>
                      <a:pt x="98" y="100"/>
                    </a:lnTo>
                    <a:lnTo>
                      <a:pt x="92" y="100"/>
                    </a:lnTo>
                    <a:lnTo>
                      <a:pt x="92" y="100"/>
                    </a:lnTo>
                    <a:lnTo>
                      <a:pt x="84" y="98"/>
                    </a:lnTo>
                    <a:lnTo>
                      <a:pt x="78" y="98"/>
                    </a:lnTo>
                    <a:lnTo>
                      <a:pt x="78" y="98"/>
                    </a:lnTo>
                    <a:lnTo>
                      <a:pt x="72" y="98"/>
                    </a:lnTo>
                    <a:lnTo>
                      <a:pt x="66" y="98"/>
                    </a:lnTo>
                    <a:lnTo>
                      <a:pt x="66" y="98"/>
                    </a:lnTo>
                    <a:lnTo>
                      <a:pt x="60" y="96"/>
                    </a:lnTo>
                    <a:lnTo>
                      <a:pt x="56" y="96"/>
                    </a:lnTo>
                    <a:lnTo>
                      <a:pt x="56" y="96"/>
                    </a:lnTo>
                    <a:lnTo>
                      <a:pt x="52" y="96"/>
                    </a:lnTo>
                    <a:lnTo>
                      <a:pt x="50" y="92"/>
                    </a:lnTo>
                    <a:lnTo>
                      <a:pt x="50" y="92"/>
                    </a:lnTo>
                    <a:lnTo>
                      <a:pt x="50" y="92"/>
                    </a:lnTo>
                    <a:lnTo>
                      <a:pt x="46" y="90"/>
                    </a:lnTo>
                    <a:lnTo>
                      <a:pt x="46" y="90"/>
                    </a:lnTo>
                    <a:lnTo>
                      <a:pt x="42" y="88"/>
                    </a:lnTo>
                    <a:lnTo>
                      <a:pt x="38" y="86"/>
                    </a:lnTo>
                    <a:lnTo>
                      <a:pt x="38" y="86"/>
                    </a:lnTo>
                    <a:lnTo>
                      <a:pt x="42" y="84"/>
                    </a:lnTo>
                    <a:lnTo>
                      <a:pt x="42" y="82"/>
                    </a:lnTo>
                    <a:lnTo>
                      <a:pt x="42" y="82"/>
                    </a:lnTo>
                    <a:lnTo>
                      <a:pt x="42" y="82"/>
                    </a:lnTo>
                    <a:lnTo>
                      <a:pt x="40" y="82"/>
                    </a:lnTo>
                    <a:lnTo>
                      <a:pt x="38" y="82"/>
                    </a:lnTo>
                    <a:lnTo>
                      <a:pt x="36" y="84"/>
                    </a:lnTo>
                    <a:lnTo>
                      <a:pt x="34" y="84"/>
                    </a:lnTo>
                    <a:lnTo>
                      <a:pt x="34" y="84"/>
                    </a:lnTo>
                    <a:lnTo>
                      <a:pt x="30" y="80"/>
                    </a:lnTo>
                    <a:lnTo>
                      <a:pt x="28" y="78"/>
                    </a:lnTo>
                    <a:lnTo>
                      <a:pt x="26" y="78"/>
                    </a:lnTo>
                    <a:lnTo>
                      <a:pt x="26" y="78"/>
                    </a:lnTo>
                    <a:lnTo>
                      <a:pt x="24" y="78"/>
                    </a:lnTo>
                    <a:lnTo>
                      <a:pt x="22" y="78"/>
                    </a:lnTo>
                    <a:lnTo>
                      <a:pt x="18" y="74"/>
                    </a:lnTo>
                    <a:lnTo>
                      <a:pt x="18" y="74"/>
                    </a:lnTo>
                    <a:lnTo>
                      <a:pt x="20" y="72"/>
                    </a:lnTo>
                    <a:lnTo>
                      <a:pt x="20" y="72"/>
                    </a:lnTo>
                    <a:lnTo>
                      <a:pt x="20" y="70"/>
                    </a:lnTo>
                    <a:lnTo>
                      <a:pt x="20" y="70"/>
                    </a:lnTo>
                    <a:lnTo>
                      <a:pt x="16" y="66"/>
                    </a:lnTo>
                    <a:lnTo>
                      <a:pt x="14" y="64"/>
                    </a:lnTo>
                    <a:lnTo>
                      <a:pt x="14" y="64"/>
                    </a:lnTo>
                    <a:lnTo>
                      <a:pt x="12" y="62"/>
                    </a:lnTo>
                    <a:lnTo>
                      <a:pt x="10" y="60"/>
                    </a:lnTo>
                    <a:lnTo>
                      <a:pt x="8" y="60"/>
                    </a:lnTo>
                    <a:lnTo>
                      <a:pt x="6" y="58"/>
                    </a:lnTo>
                    <a:lnTo>
                      <a:pt x="6" y="58"/>
                    </a:lnTo>
                    <a:lnTo>
                      <a:pt x="6" y="56"/>
                    </a:lnTo>
                    <a:lnTo>
                      <a:pt x="4" y="54"/>
                    </a:lnTo>
                    <a:lnTo>
                      <a:pt x="2" y="52"/>
                    </a:lnTo>
                    <a:lnTo>
                      <a:pt x="0" y="48"/>
                    </a:lnTo>
                    <a:lnTo>
                      <a:pt x="0" y="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0" name="Russia">
                <a:extLst>
                  <a:ext uri="{FF2B5EF4-FFF2-40B4-BE49-F238E27FC236}">
                    <a16:creationId xmlns:a16="http://schemas.microsoft.com/office/drawing/2014/main" id="{E87A5AEF-ACB9-4C5F-B251-F7638117BC74}"/>
                  </a:ext>
                </a:extLst>
              </p:cNvPr>
              <p:cNvSpPr>
                <a:spLocks/>
              </p:cNvSpPr>
              <p:nvPr/>
            </p:nvSpPr>
            <p:spPr bwMode="auto">
              <a:xfrm>
                <a:off x="4657485" y="277236"/>
                <a:ext cx="3646063" cy="851074"/>
              </a:xfrm>
              <a:custGeom>
                <a:avLst/>
                <a:gdLst/>
                <a:ahLst/>
                <a:cxnLst>
                  <a:cxn ang="0">
                    <a:pos x="2058" y="364"/>
                  </a:cxn>
                  <a:cxn ang="0">
                    <a:pos x="1906" y="312"/>
                  </a:cxn>
                  <a:cxn ang="0">
                    <a:pos x="2140" y="236"/>
                  </a:cxn>
                  <a:cxn ang="0">
                    <a:pos x="2222" y="192"/>
                  </a:cxn>
                  <a:cxn ang="0">
                    <a:pos x="2226" y="266"/>
                  </a:cxn>
                  <a:cxn ang="0">
                    <a:pos x="2366" y="316"/>
                  </a:cxn>
                  <a:cxn ang="0">
                    <a:pos x="2314" y="256"/>
                  </a:cxn>
                  <a:cxn ang="0">
                    <a:pos x="2382" y="214"/>
                  </a:cxn>
                  <a:cxn ang="0">
                    <a:pos x="2382" y="142"/>
                  </a:cxn>
                  <a:cxn ang="0">
                    <a:pos x="2494" y="146"/>
                  </a:cxn>
                  <a:cxn ang="0">
                    <a:pos x="2522" y="104"/>
                  </a:cxn>
                  <a:cxn ang="0">
                    <a:pos x="2122" y="72"/>
                  </a:cxn>
                  <a:cxn ang="0">
                    <a:pos x="2002" y="74"/>
                  </a:cxn>
                  <a:cxn ang="0">
                    <a:pos x="1694" y="40"/>
                  </a:cxn>
                  <a:cxn ang="0">
                    <a:pos x="1582" y="36"/>
                  </a:cxn>
                  <a:cxn ang="0">
                    <a:pos x="1468" y="48"/>
                  </a:cxn>
                  <a:cxn ang="0">
                    <a:pos x="1302" y="42"/>
                  </a:cxn>
                  <a:cxn ang="0">
                    <a:pos x="1152" y="34"/>
                  </a:cxn>
                  <a:cxn ang="0">
                    <a:pos x="1086" y="38"/>
                  </a:cxn>
                  <a:cxn ang="0">
                    <a:pos x="1044" y="8"/>
                  </a:cxn>
                  <a:cxn ang="0">
                    <a:pos x="932" y="14"/>
                  </a:cxn>
                  <a:cxn ang="0">
                    <a:pos x="818" y="14"/>
                  </a:cxn>
                  <a:cxn ang="0">
                    <a:pos x="718" y="36"/>
                  </a:cxn>
                  <a:cxn ang="0">
                    <a:pos x="782" y="62"/>
                  </a:cxn>
                  <a:cxn ang="0">
                    <a:pos x="698" y="64"/>
                  </a:cxn>
                  <a:cxn ang="0">
                    <a:pos x="646" y="62"/>
                  </a:cxn>
                  <a:cxn ang="0">
                    <a:pos x="698" y="92"/>
                  </a:cxn>
                  <a:cxn ang="0">
                    <a:pos x="676" y="114"/>
                  </a:cxn>
                  <a:cxn ang="0">
                    <a:pos x="566" y="36"/>
                  </a:cxn>
                  <a:cxn ang="0">
                    <a:pos x="608" y="90"/>
                  </a:cxn>
                  <a:cxn ang="0">
                    <a:pos x="470" y="102"/>
                  </a:cxn>
                  <a:cxn ang="0">
                    <a:pos x="386" y="96"/>
                  </a:cxn>
                  <a:cxn ang="0">
                    <a:pos x="302" y="110"/>
                  </a:cxn>
                  <a:cxn ang="0">
                    <a:pos x="256" y="100"/>
                  </a:cxn>
                  <a:cxn ang="0">
                    <a:pos x="198" y="130"/>
                  </a:cxn>
                  <a:cxn ang="0">
                    <a:pos x="144" y="152"/>
                  </a:cxn>
                  <a:cxn ang="0">
                    <a:pos x="110" y="148"/>
                  </a:cxn>
                  <a:cxn ang="0">
                    <a:pos x="64" y="120"/>
                  </a:cxn>
                  <a:cxn ang="0">
                    <a:pos x="200" y="118"/>
                  </a:cxn>
                  <a:cxn ang="0">
                    <a:pos x="44" y="86"/>
                  </a:cxn>
                  <a:cxn ang="0">
                    <a:pos x="30" y="146"/>
                  </a:cxn>
                  <a:cxn ang="0">
                    <a:pos x="28" y="222"/>
                  </a:cxn>
                  <a:cxn ang="0">
                    <a:pos x="28" y="242"/>
                  </a:cxn>
                  <a:cxn ang="0">
                    <a:pos x="84" y="296"/>
                  </a:cxn>
                  <a:cxn ang="0">
                    <a:pos x="112" y="338"/>
                  </a:cxn>
                  <a:cxn ang="0">
                    <a:pos x="220" y="398"/>
                  </a:cxn>
                  <a:cxn ang="0">
                    <a:pos x="262" y="470"/>
                  </a:cxn>
                  <a:cxn ang="0">
                    <a:pos x="338" y="540"/>
                  </a:cxn>
                  <a:cxn ang="0">
                    <a:pos x="440" y="508"/>
                  </a:cxn>
                  <a:cxn ang="0">
                    <a:pos x="438" y="448"/>
                  </a:cxn>
                  <a:cxn ang="0">
                    <a:pos x="450" y="390"/>
                  </a:cxn>
                  <a:cxn ang="0">
                    <a:pos x="564" y="382"/>
                  </a:cxn>
                  <a:cxn ang="0">
                    <a:pos x="630" y="370"/>
                  </a:cxn>
                  <a:cxn ang="0">
                    <a:pos x="764" y="310"/>
                  </a:cxn>
                  <a:cxn ang="0">
                    <a:pos x="854" y="340"/>
                  </a:cxn>
                  <a:cxn ang="0">
                    <a:pos x="1040" y="392"/>
                  </a:cxn>
                  <a:cxn ang="0">
                    <a:pos x="1154" y="426"/>
                  </a:cxn>
                  <a:cxn ang="0">
                    <a:pos x="1234" y="388"/>
                  </a:cxn>
                  <a:cxn ang="0">
                    <a:pos x="1316" y="378"/>
                  </a:cxn>
                  <a:cxn ang="0">
                    <a:pos x="1572" y="410"/>
                  </a:cxn>
                  <a:cxn ang="0">
                    <a:pos x="1768" y="340"/>
                  </a:cxn>
                  <a:cxn ang="0">
                    <a:pos x="2032" y="470"/>
                  </a:cxn>
                </a:cxnLst>
                <a:rect l="0" t="0" r="r" b="b"/>
                <a:pathLst>
                  <a:path w="2534" h="584">
                    <a:moveTo>
                      <a:pt x="2032" y="556"/>
                    </a:moveTo>
                    <a:lnTo>
                      <a:pt x="2032" y="556"/>
                    </a:lnTo>
                    <a:lnTo>
                      <a:pt x="2034" y="556"/>
                    </a:lnTo>
                    <a:lnTo>
                      <a:pt x="2036" y="554"/>
                    </a:lnTo>
                    <a:lnTo>
                      <a:pt x="2040" y="548"/>
                    </a:lnTo>
                    <a:lnTo>
                      <a:pt x="2046" y="546"/>
                    </a:lnTo>
                    <a:lnTo>
                      <a:pt x="2048" y="546"/>
                    </a:lnTo>
                    <a:lnTo>
                      <a:pt x="2050" y="550"/>
                    </a:lnTo>
                    <a:lnTo>
                      <a:pt x="2050" y="550"/>
                    </a:lnTo>
                    <a:lnTo>
                      <a:pt x="2050" y="554"/>
                    </a:lnTo>
                    <a:lnTo>
                      <a:pt x="2054" y="554"/>
                    </a:lnTo>
                    <a:lnTo>
                      <a:pt x="2056" y="554"/>
                    </a:lnTo>
                    <a:lnTo>
                      <a:pt x="2060" y="552"/>
                    </a:lnTo>
                    <a:lnTo>
                      <a:pt x="2068" y="546"/>
                    </a:lnTo>
                    <a:lnTo>
                      <a:pt x="2076" y="534"/>
                    </a:lnTo>
                    <a:lnTo>
                      <a:pt x="2084" y="522"/>
                    </a:lnTo>
                    <a:lnTo>
                      <a:pt x="2090" y="506"/>
                    </a:lnTo>
                    <a:lnTo>
                      <a:pt x="2094" y="492"/>
                    </a:lnTo>
                    <a:lnTo>
                      <a:pt x="2094" y="478"/>
                    </a:lnTo>
                    <a:lnTo>
                      <a:pt x="2094" y="478"/>
                    </a:lnTo>
                    <a:lnTo>
                      <a:pt x="2094" y="470"/>
                    </a:lnTo>
                    <a:lnTo>
                      <a:pt x="2094" y="460"/>
                    </a:lnTo>
                    <a:lnTo>
                      <a:pt x="2096" y="436"/>
                    </a:lnTo>
                    <a:lnTo>
                      <a:pt x="2096" y="426"/>
                    </a:lnTo>
                    <a:lnTo>
                      <a:pt x="2094" y="416"/>
                    </a:lnTo>
                    <a:lnTo>
                      <a:pt x="2088" y="408"/>
                    </a:lnTo>
                    <a:lnTo>
                      <a:pt x="2080" y="404"/>
                    </a:lnTo>
                    <a:lnTo>
                      <a:pt x="2080" y="404"/>
                    </a:lnTo>
                    <a:lnTo>
                      <a:pt x="2068" y="398"/>
                    </a:lnTo>
                    <a:lnTo>
                      <a:pt x="2062" y="392"/>
                    </a:lnTo>
                    <a:lnTo>
                      <a:pt x="2060" y="388"/>
                    </a:lnTo>
                    <a:lnTo>
                      <a:pt x="2062" y="384"/>
                    </a:lnTo>
                    <a:lnTo>
                      <a:pt x="2066" y="378"/>
                    </a:lnTo>
                    <a:lnTo>
                      <a:pt x="2066" y="374"/>
                    </a:lnTo>
                    <a:lnTo>
                      <a:pt x="2066" y="370"/>
                    </a:lnTo>
                    <a:lnTo>
                      <a:pt x="2058" y="364"/>
                    </a:lnTo>
                    <a:lnTo>
                      <a:pt x="2058" y="364"/>
                    </a:lnTo>
                    <a:lnTo>
                      <a:pt x="2042" y="354"/>
                    </a:lnTo>
                    <a:lnTo>
                      <a:pt x="2028" y="344"/>
                    </a:lnTo>
                    <a:lnTo>
                      <a:pt x="2014" y="334"/>
                    </a:lnTo>
                    <a:lnTo>
                      <a:pt x="1996" y="326"/>
                    </a:lnTo>
                    <a:lnTo>
                      <a:pt x="1996" y="326"/>
                    </a:lnTo>
                    <a:lnTo>
                      <a:pt x="1986" y="324"/>
                    </a:lnTo>
                    <a:lnTo>
                      <a:pt x="1980" y="324"/>
                    </a:lnTo>
                    <a:lnTo>
                      <a:pt x="1978" y="324"/>
                    </a:lnTo>
                    <a:lnTo>
                      <a:pt x="1976" y="326"/>
                    </a:lnTo>
                    <a:lnTo>
                      <a:pt x="1974" y="332"/>
                    </a:lnTo>
                    <a:lnTo>
                      <a:pt x="1972" y="332"/>
                    </a:lnTo>
                    <a:lnTo>
                      <a:pt x="1966" y="330"/>
                    </a:lnTo>
                    <a:lnTo>
                      <a:pt x="1966" y="330"/>
                    </a:lnTo>
                    <a:lnTo>
                      <a:pt x="1962" y="328"/>
                    </a:lnTo>
                    <a:lnTo>
                      <a:pt x="1958" y="328"/>
                    </a:lnTo>
                    <a:lnTo>
                      <a:pt x="1954" y="330"/>
                    </a:lnTo>
                    <a:lnTo>
                      <a:pt x="1950" y="332"/>
                    </a:lnTo>
                    <a:lnTo>
                      <a:pt x="1944" y="326"/>
                    </a:lnTo>
                    <a:lnTo>
                      <a:pt x="1944" y="326"/>
                    </a:lnTo>
                    <a:lnTo>
                      <a:pt x="1942" y="322"/>
                    </a:lnTo>
                    <a:lnTo>
                      <a:pt x="1942" y="318"/>
                    </a:lnTo>
                    <a:lnTo>
                      <a:pt x="1948" y="312"/>
                    </a:lnTo>
                    <a:lnTo>
                      <a:pt x="1952" y="310"/>
                    </a:lnTo>
                    <a:lnTo>
                      <a:pt x="1952" y="308"/>
                    </a:lnTo>
                    <a:lnTo>
                      <a:pt x="1950" y="306"/>
                    </a:lnTo>
                    <a:lnTo>
                      <a:pt x="1942" y="306"/>
                    </a:lnTo>
                    <a:lnTo>
                      <a:pt x="1942" y="306"/>
                    </a:lnTo>
                    <a:lnTo>
                      <a:pt x="1934" y="304"/>
                    </a:lnTo>
                    <a:lnTo>
                      <a:pt x="1932" y="306"/>
                    </a:lnTo>
                    <a:lnTo>
                      <a:pt x="1936" y="312"/>
                    </a:lnTo>
                    <a:lnTo>
                      <a:pt x="1938" y="314"/>
                    </a:lnTo>
                    <a:lnTo>
                      <a:pt x="1936" y="316"/>
                    </a:lnTo>
                    <a:lnTo>
                      <a:pt x="1930" y="318"/>
                    </a:lnTo>
                    <a:lnTo>
                      <a:pt x="1916" y="316"/>
                    </a:lnTo>
                    <a:lnTo>
                      <a:pt x="1916" y="316"/>
                    </a:lnTo>
                    <a:lnTo>
                      <a:pt x="1910" y="314"/>
                    </a:lnTo>
                    <a:lnTo>
                      <a:pt x="1906" y="312"/>
                    </a:lnTo>
                    <a:lnTo>
                      <a:pt x="1906" y="306"/>
                    </a:lnTo>
                    <a:lnTo>
                      <a:pt x="1906" y="300"/>
                    </a:lnTo>
                    <a:lnTo>
                      <a:pt x="1912" y="286"/>
                    </a:lnTo>
                    <a:lnTo>
                      <a:pt x="1922" y="272"/>
                    </a:lnTo>
                    <a:lnTo>
                      <a:pt x="1922" y="272"/>
                    </a:lnTo>
                    <a:lnTo>
                      <a:pt x="1926" y="262"/>
                    </a:lnTo>
                    <a:lnTo>
                      <a:pt x="1930" y="254"/>
                    </a:lnTo>
                    <a:lnTo>
                      <a:pt x="1930" y="246"/>
                    </a:lnTo>
                    <a:lnTo>
                      <a:pt x="1932" y="242"/>
                    </a:lnTo>
                    <a:lnTo>
                      <a:pt x="1934" y="240"/>
                    </a:lnTo>
                    <a:lnTo>
                      <a:pt x="1950" y="232"/>
                    </a:lnTo>
                    <a:lnTo>
                      <a:pt x="1950" y="232"/>
                    </a:lnTo>
                    <a:lnTo>
                      <a:pt x="1964" y="228"/>
                    </a:lnTo>
                    <a:lnTo>
                      <a:pt x="1976" y="228"/>
                    </a:lnTo>
                    <a:lnTo>
                      <a:pt x="1984" y="228"/>
                    </a:lnTo>
                    <a:lnTo>
                      <a:pt x="1990" y="230"/>
                    </a:lnTo>
                    <a:lnTo>
                      <a:pt x="1998" y="232"/>
                    </a:lnTo>
                    <a:lnTo>
                      <a:pt x="2006" y="234"/>
                    </a:lnTo>
                    <a:lnTo>
                      <a:pt x="2018" y="234"/>
                    </a:lnTo>
                    <a:lnTo>
                      <a:pt x="2034" y="232"/>
                    </a:lnTo>
                    <a:lnTo>
                      <a:pt x="2034" y="232"/>
                    </a:lnTo>
                    <a:lnTo>
                      <a:pt x="2058" y="228"/>
                    </a:lnTo>
                    <a:lnTo>
                      <a:pt x="2068" y="228"/>
                    </a:lnTo>
                    <a:lnTo>
                      <a:pt x="2072" y="230"/>
                    </a:lnTo>
                    <a:lnTo>
                      <a:pt x="2080" y="230"/>
                    </a:lnTo>
                    <a:lnTo>
                      <a:pt x="2080" y="230"/>
                    </a:lnTo>
                    <a:lnTo>
                      <a:pt x="2092" y="230"/>
                    </a:lnTo>
                    <a:lnTo>
                      <a:pt x="2096" y="232"/>
                    </a:lnTo>
                    <a:lnTo>
                      <a:pt x="2096" y="234"/>
                    </a:lnTo>
                    <a:lnTo>
                      <a:pt x="2094" y="238"/>
                    </a:lnTo>
                    <a:lnTo>
                      <a:pt x="2092" y="242"/>
                    </a:lnTo>
                    <a:lnTo>
                      <a:pt x="2092" y="244"/>
                    </a:lnTo>
                    <a:lnTo>
                      <a:pt x="2096" y="246"/>
                    </a:lnTo>
                    <a:lnTo>
                      <a:pt x="2106" y="244"/>
                    </a:lnTo>
                    <a:lnTo>
                      <a:pt x="2106" y="244"/>
                    </a:lnTo>
                    <a:lnTo>
                      <a:pt x="2136" y="238"/>
                    </a:lnTo>
                    <a:lnTo>
                      <a:pt x="2140" y="236"/>
                    </a:lnTo>
                    <a:lnTo>
                      <a:pt x="2142" y="234"/>
                    </a:lnTo>
                    <a:lnTo>
                      <a:pt x="2140" y="232"/>
                    </a:lnTo>
                    <a:lnTo>
                      <a:pt x="2134" y="228"/>
                    </a:lnTo>
                    <a:lnTo>
                      <a:pt x="2134" y="228"/>
                    </a:lnTo>
                    <a:lnTo>
                      <a:pt x="2126" y="222"/>
                    </a:lnTo>
                    <a:lnTo>
                      <a:pt x="2126" y="220"/>
                    </a:lnTo>
                    <a:lnTo>
                      <a:pt x="2128" y="220"/>
                    </a:lnTo>
                    <a:lnTo>
                      <a:pt x="2132" y="216"/>
                    </a:lnTo>
                    <a:lnTo>
                      <a:pt x="2136" y="212"/>
                    </a:lnTo>
                    <a:lnTo>
                      <a:pt x="2136" y="204"/>
                    </a:lnTo>
                    <a:lnTo>
                      <a:pt x="2136" y="204"/>
                    </a:lnTo>
                    <a:lnTo>
                      <a:pt x="2136" y="196"/>
                    </a:lnTo>
                    <a:lnTo>
                      <a:pt x="2136" y="194"/>
                    </a:lnTo>
                    <a:lnTo>
                      <a:pt x="2138" y="194"/>
                    </a:lnTo>
                    <a:lnTo>
                      <a:pt x="2142" y="194"/>
                    </a:lnTo>
                    <a:lnTo>
                      <a:pt x="2144" y="194"/>
                    </a:lnTo>
                    <a:lnTo>
                      <a:pt x="2148" y="192"/>
                    </a:lnTo>
                    <a:lnTo>
                      <a:pt x="2148" y="192"/>
                    </a:lnTo>
                    <a:lnTo>
                      <a:pt x="2154" y="190"/>
                    </a:lnTo>
                    <a:lnTo>
                      <a:pt x="2158" y="190"/>
                    </a:lnTo>
                    <a:lnTo>
                      <a:pt x="2164" y="188"/>
                    </a:lnTo>
                    <a:lnTo>
                      <a:pt x="2172" y="184"/>
                    </a:lnTo>
                    <a:lnTo>
                      <a:pt x="2172" y="184"/>
                    </a:lnTo>
                    <a:lnTo>
                      <a:pt x="2176" y="182"/>
                    </a:lnTo>
                    <a:lnTo>
                      <a:pt x="2178" y="184"/>
                    </a:lnTo>
                    <a:lnTo>
                      <a:pt x="2182" y="190"/>
                    </a:lnTo>
                    <a:lnTo>
                      <a:pt x="2186" y="194"/>
                    </a:lnTo>
                    <a:lnTo>
                      <a:pt x="2194" y="200"/>
                    </a:lnTo>
                    <a:lnTo>
                      <a:pt x="2194" y="200"/>
                    </a:lnTo>
                    <a:lnTo>
                      <a:pt x="2208" y="204"/>
                    </a:lnTo>
                    <a:lnTo>
                      <a:pt x="2212" y="204"/>
                    </a:lnTo>
                    <a:lnTo>
                      <a:pt x="2214" y="202"/>
                    </a:lnTo>
                    <a:lnTo>
                      <a:pt x="2214" y="198"/>
                    </a:lnTo>
                    <a:lnTo>
                      <a:pt x="2216" y="196"/>
                    </a:lnTo>
                    <a:lnTo>
                      <a:pt x="2218" y="194"/>
                    </a:lnTo>
                    <a:lnTo>
                      <a:pt x="2218" y="194"/>
                    </a:lnTo>
                    <a:lnTo>
                      <a:pt x="2222" y="192"/>
                    </a:lnTo>
                    <a:lnTo>
                      <a:pt x="2222" y="190"/>
                    </a:lnTo>
                    <a:lnTo>
                      <a:pt x="2220" y="186"/>
                    </a:lnTo>
                    <a:lnTo>
                      <a:pt x="2218" y="184"/>
                    </a:lnTo>
                    <a:lnTo>
                      <a:pt x="2218" y="182"/>
                    </a:lnTo>
                    <a:lnTo>
                      <a:pt x="2220" y="180"/>
                    </a:lnTo>
                    <a:lnTo>
                      <a:pt x="2226" y="178"/>
                    </a:lnTo>
                    <a:lnTo>
                      <a:pt x="2226" y="178"/>
                    </a:lnTo>
                    <a:lnTo>
                      <a:pt x="2238" y="176"/>
                    </a:lnTo>
                    <a:lnTo>
                      <a:pt x="2244" y="176"/>
                    </a:lnTo>
                    <a:lnTo>
                      <a:pt x="2242" y="178"/>
                    </a:lnTo>
                    <a:lnTo>
                      <a:pt x="2236" y="180"/>
                    </a:lnTo>
                    <a:lnTo>
                      <a:pt x="2236" y="180"/>
                    </a:lnTo>
                    <a:lnTo>
                      <a:pt x="2232" y="182"/>
                    </a:lnTo>
                    <a:lnTo>
                      <a:pt x="2232" y="186"/>
                    </a:lnTo>
                    <a:lnTo>
                      <a:pt x="2236" y="192"/>
                    </a:lnTo>
                    <a:lnTo>
                      <a:pt x="2244" y="198"/>
                    </a:lnTo>
                    <a:lnTo>
                      <a:pt x="2252" y="202"/>
                    </a:lnTo>
                    <a:lnTo>
                      <a:pt x="2252" y="202"/>
                    </a:lnTo>
                    <a:lnTo>
                      <a:pt x="2254" y="202"/>
                    </a:lnTo>
                    <a:lnTo>
                      <a:pt x="2252" y="204"/>
                    </a:lnTo>
                    <a:lnTo>
                      <a:pt x="2248" y="210"/>
                    </a:lnTo>
                    <a:lnTo>
                      <a:pt x="2244" y="216"/>
                    </a:lnTo>
                    <a:lnTo>
                      <a:pt x="2242" y="220"/>
                    </a:lnTo>
                    <a:lnTo>
                      <a:pt x="2244" y="224"/>
                    </a:lnTo>
                    <a:lnTo>
                      <a:pt x="2244" y="224"/>
                    </a:lnTo>
                    <a:lnTo>
                      <a:pt x="2244" y="228"/>
                    </a:lnTo>
                    <a:lnTo>
                      <a:pt x="2244" y="234"/>
                    </a:lnTo>
                    <a:lnTo>
                      <a:pt x="2238" y="242"/>
                    </a:lnTo>
                    <a:lnTo>
                      <a:pt x="2232" y="250"/>
                    </a:lnTo>
                    <a:lnTo>
                      <a:pt x="2230" y="254"/>
                    </a:lnTo>
                    <a:lnTo>
                      <a:pt x="2230" y="256"/>
                    </a:lnTo>
                    <a:lnTo>
                      <a:pt x="2230" y="256"/>
                    </a:lnTo>
                    <a:lnTo>
                      <a:pt x="2232" y="258"/>
                    </a:lnTo>
                    <a:lnTo>
                      <a:pt x="2232" y="260"/>
                    </a:lnTo>
                    <a:lnTo>
                      <a:pt x="2228" y="260"/>
                    </a:lnTo>
                    <a:lnTo>
                      <a:pt x="2226" y="264"/>
                    </a:lnTo>
                    <a:lnTo>
                      <a:pt x="2226" y="266"/>
                    </a:lnTo>
                    <a:lnTo>
                      <a:pt x="2228" y="268"/>
                    </a:lnTo>
                    <a:lnTo>
                      <a:pt x="2228" y="268"/>
                    </a:lnTo>
                    <a:lnTo>
                      <a:pt x="2232" y="276"/>
                    </a:lnTo>
                    <a:lnTo>
                      <a:pt x="2232" y="278"/>
                    </a:lnTo>
                    <a:lnTo>
                      <a:pt x="2232" y="280"/>
                    </a:lnTo>
                    <a:lnTo>
                      <a:pt x="2230" y="282"/>
                    </a:lnTo>
                    <a:lnTo>
                      <a:pt x="2232" y="288"/>
                    </a:lnTo>
                    <a:lnTo>
                      <a:pt x="2232" y="288"/>
                    </a:lnTo>
                    <a:lnTo>
                      <a:pt x="2250" y="304"/>
                    </a:lnTo>
                    <a:lnTo>
                      <a:pt x="2264" y="314"/>
                    </a:lnTo>
                    <a:lnTo>
                      <a:pt x="2278" y="320"/>
                    </a:lnTo>
                    <a:lnTo>
                      <a:pt x="2294" y="330"/>
                    </a:lnTo>
                    <a:lnTo>
                      <a:pt x="2294" y="330"/>
                    </a:lnTo>
                    <a:lnTo>
                      <a:pt x="2312" y="342"/>
                    </a:lnTo>
                    <a:lnTo>
                      <a:pt x="2330" y="352"/>
                    </a:lnTo>
                    <a:lnTo>
                      <a:pt x="2348" y="362"/>
                    </a:lnTo>
                    <a:lnTo>
                      <a:pt x="2362" y="374"/>
                    </a:lnTo>
                    <a:lnTo>
                      <a:pt x="2362" y="374"/>
                    </a:lnTo>
                    <a:lnTo>
                      <a:pt x="2372" y="380"/>
                    </a:lnTo>
                    <a:lnTo>
                      <a:pt x="2374" y="380"/>
                    </a:lnTo>
                    <a:lnTo>
                      <a:pt x="2376" y="378"/>
                    </a:lnTo>
                    <a:lnTo>
                      <a:pt x="2378" y="372"/>
                    </a:lnTo>
                    <a:lnTo>
                      <a:pt x="2376" y="362"/>
                    </a:lnTo>
                    <a:lnTo>
                      <a:pt x="2376" y="362"/>
                    </a:lnTo>
                    <a:lnTo>
                      <a:pt x="2374" y="352"/>
                    </a:lnTo>
                    <a:lnTo>
                      <a:pt x="2370" y="346"/>
                    </a:lnTo>
                    <a:lnTo>
                      <a:pt x="2370" y="342"/>
                    </a:lnTo>
                    <a:lnTo>
                      <a:pt x="2374" y="340"/>
                    </a:lnTo>
                    <a:lnTo>
                      <a:pt x="2374" y="340"/>
                    </a:lnTo>
                    <a:lnTo>
                      <a:pt x="2378" y="338"/>
                    </a:lnTo>
                    <a:lnTo>
                      <a:pt x="2376" y="336"/>
                    </a:lnTo>
                    <a:lnTo>
                      <a:pt x="2372" y="332"/>
                    </a:lnTo>
                    <a:lnTo>
                      <a:pt x="2366" y="324"/>
                    </a:lnTo>
                    <a:lnTo>
                      <a:pt x="2366" y="324"/>
                    </a:lnTo>
                    <a:lnTo>
                      <a:pt x="2364" y="320"/>
                    </a:lnTo>
                    <a:lnTo>
                      <a:pt x="2364" y="318"/>
                    </a:lnTo>
                    <a:lnTo>
                      <a:pt x="2366" y="316"/>
                    </a:lnTo>
                    <a:lnTo>
                      <a:pt x="2370" y="314"/>
                    </a:lnTo>
                    <a:lnTo>
                      <a:pt x="2370" y="312"/>
                    </a:lnTo>
                    <a:lnTo>
                      <a:pt x="2370" y="310"/>
                    </a:lnTo>
                    <a:lnTo>
                      <a:pt x="2368" y="306"/>
                    </a:lnTo>
                    <a:lnTo>
                      <a:pt x="2368" y="306"/>
                    </a:lnTo>
                    <a:lnTo>
                      <a:pt x="2364" y="298"/>
                    </a:lnTo>
                    <a:lnTo>
                      <a:pt x="2362" y="298"/>
                    </a:lnTo>
                    <a:lnTo>
                      <a:pt x="2358" y="298"/>
                    </a:lnTo>
                    <a:lnTo>
                      <a:pt x="2352" y="292"/>
                    </a:lnTo>
                    <a:lnTo>
                      <a:pt x="2352" y="292"/>
                    </a:lnTo>
                    <a:lnTo>
                      <a:pt x="2348" y="284"/>
                    </a:lnTo>
                    <a:lnTo>
                      <a:pt x="2348" y="282"/>
                    </a:lnTo>
                    <a:lnTo>
                      <a:pt x="2350" y="282"/>
                    </a:lnTo>
                    <a:lnTo>
                      <a:pt x="2352" y="284"/>
                    </a:lnTo>
                    <a:lnTo>
                      <a:pt x="2352" y="284"/>
                    </a:lnTo>
                    <a:lnTo>
                      <a:pt x="2352" y="284"/>
                    </a:lnTo>
                    <a:lnTo>
                      <a:pt x="2354" y="284"/>
                    </a:lnTo>
                    <a:lnTo>
                      <a:pt x="2358" y="280"/>
                    </a:lnTo>
                    <a:lnTo>
                      <a:pt x="2358" y="278"/>
                    </a:lnTo>
                    <a:lnTo>
                      <a:pt x="2356" y="276"/>
                    </a:lnTo>
                    <a:lnTo>
                      <a:pt x="2352" y="274"/>
                    </a:lnTo>
                    <a:lnTo>
                      <a:pt x="2344" y="270"/>
                    </a:lnTo>
                    <a:lnTo>
                      <a:pt x="2344" y="270"/>
                    </a:lnTo>
                    <a:lnTo>
                      <a:pt x="2338" y="268"/>
                    </a:lnTo>
                    <a:lnTo>
                      <a:pt x="2334" y="264"/>
                    </a:lnTo>
                    <a:lnTo>
                      <a:pt x="2334" y="262"/>
                    </a:lnTo>
                    <a:lnTo>
                      <a:pt x="2334" y="260"/>
                    </a:lnTo>
                    <a:lnTo>
                      <a:pt x="2334" y="258"/>
                    </a:lnTo>
                    <a:lnTo>
                      <a:pt x="2332" y="256"/>
                    </a:lnTo>
                    <a:lnTo>
                      <a:pt x="2330" y="254"/>
                    </a:lnTo>
                    <a:lnTo>
                      <a:pt x="2324" y="252"/>
                    </a:lnTo>
                    <a:lnTo>
                      <a:pt x="2324" y="252"/>
                    </a:lnTo>
                    <a:lnTo>
                      <a:pt x="2312" y="252"/>
                    </a:lnTo>
                    <a:lnTo>
                      <a:pt x="2310" y="252"/>
                    </a:lnTo>
                    <a:lnTo>
                      <a:pt x="2310" y="254"/>
                    </a:lnTo>
                    <a:lnTo>
                      <a:pt x="2314" y="256"/>
                    </a:lnTo>
                    <a:lnTo>
                      <a:pt x="2314" y="256"/>
                    </a:lnTo>
                    <a:lnTo>
                      <a:pt x="2312" y="258"/>
                    </a:lnTo>
                    <a:lnTo>
                      <a:pt x="2312" y="258"/>
                    </a:lnTo>
                    <a:lnTo>
                      <a:pt x="2308" y="258"/>
                    </a:lnTo>
                    <a:lnTo>
                      <a:pt x="2306" y="256"/>
                    </a:lnTo>
                    <a:lnTo>
                      <a:pt x="2300" y="250"/>
                    </a:lnTo>
                    <a:lnTo>
                      <a:pt x="2298" y="242"/>
                    </a:lnTo>
                    <a:lnTo>
                      <a:pt x="2296" y="236"/>
                    </a:lnTo>
                    <a:lnTo>
                      <a:pt x="2296" y="236"/>
                    </a:lnTo>
                    <a:lnTo>
                      <a:pt x="2294" y="230"/>
                    </a:lnTo>
                    <a:lnTo>
                      <a:pt x="2288" y="226"/>
                    </a:lnTo>
                    <a:lnTo>
                      <a:pt x="2288" y="224"/>
                    </a:lnTo>
                    <a:lnTo>
                      <a:pt x="2288" y="222"/>
                    </a:lnTo>
                    <a:lnTo>
                      <a:pt x="2298" y="222"/>
                    </a:lnTo>
                    <a:lnTo>
                      <a:pt x="2298" y="222"/>
                    </a:lnTo>
                    <a:lnTo>
                      <a:pt x="2308" y="222"/>
                    </a:lnTo>
                    <a:lnTo>
                      <a:pt x="2308" y="220"/>
                    </a:lnTo>
                    <a:lnTo>
                      <a:pt x="2308" y="218"/>
                    </a:lnTo>
                    <a:lnTo>
                      <a:pt x="2306" y="216"/>
                    </a:lnTo>
                    <a:lnTo>
                      <a:pt x="2308" y="214"/>
                    </a:lnTo>
                    <a:lnTo>
                      <a:pt x="2314" y="212"/>
                    </a:lnTo>
                    <a:lnTo>
                      <a:pt x="2314" y="212"/>
                    </a:lnTo>
                    <a:lnTo>
                      <a:pt x="2320" y="214"/>
                    </a:lnTo>
                    <a:lnTo>
                      <a:pt x="2324" y="216"/>
                    </a:lnTo>
                    <a:lnTo>
                      <a:pt x="2326" y="220"/>
                    </a:lnTo>
                    <a:lnTo>
                      <a:pt x="2328" y="222"/>
                    </a:lnTo>
                    <a:lnTo>
                      <a:pt x="2328" y="226"/>
                    </a:lnTo>
                    <a:lnTo>
                      <a:pt x="2330" y="226"/>
                    </a:lnTo>
                    <a:lnTo>
                      <a:pt x="2334" y="216"/>
                    </a:lnTo>
                    <a:lnTo>
                      <a:pt x="2334" y="216"/>
                    </a:lnTo>
                    <a:lnTo>
                      <a:pt x="2336" y="210"/>
                    </a:lnTo>
                    <a:lnTo>
                      <a:pt x="2340" y="208"/>
                    </a:lnTo>
                    <a:lnTo>
                      <a:pt x="2344" y="206"/>
                    </a:lnTo>
                    <a:lnTo>
                      <a:pt x="2350" y="206"/>
                    </a:lnTo>
                    <a:lnTo>
                      <a:pt x="2362" y="208"/>
                    </a:lnTo>
                    <a:lnTo>
                      <a:pt x="2374" y="214"/>
                    </a:lnTo>
                    <a:lnTo>
                      <a:pt x="2374" y="214"/>
                    </a:lnTo>
                    <a:lnTo>
                      <a:pt x="2382" y="214"/>
                    </a:lnTo>
                    <a:lnTo>
                      <a:pt x="2384" y="212"/>
                    </a:lnTo>
                    <a:lnTo>
                      <a:pt x="2388" y="208"/>
                    </a:lnTo>
                    <a:lnTo>
                      <a:pt x="2392" y="206"/>
                    </a:lnTo>
                    <a:lnTo>
                      <a:pt x="2392" y="206"/>
                    </a:lnTo>
                    <a:lnTo>
                      <a:pt x="2400" y="198"/>
                    </a:lnTo>
                    <a:lnTo>
                      <a:pt x="2412" y="188"/>
                    </a:lnTo>
                    <a:lnTo>
                      <a:pt x="2426" y="178"/>
                    </a:lnTo>
                    <a:lnTo>
                      <a:pt x="2432" y="176"/>
                    </a:lnTo>
                    <a:lnTo>
                      <a:pt x="2436" y="176"/>
                    </a:lnTo>
                    <a:lnTo>
                      <a:pt x="2436" y="176"/>
                    </a:lnTo>
                    <a:lnTo>
                      <a:pt x="2440" y="176"/>
                    </a:lnTo>
                    <a:lnTo>
                      <a:pt x="2444" y="176"/>
                    </a:lnTo>
                    <a:lnTo>
                      <a:pt x="2448" y="172"/>
                    </a:lnTo>
                    <a:lnTo>
                      <a:pt x="2448" y="170"/>
                    </a:lnTo>
                    <a:lnTo>
                      <a:pt x="2446" y="168"/>
                    </a:lnTo>
                    <a:lnTo>
                      <a:pt x="2442" y="166"/>
                    </a:lnTo>
                    <a:lnTo>
                      <a:pt x="2434" y="164"/>
                    </a:lnTo>
                    <a:lnTo>
                      <a:pt x="2434" y="164"/>
                    </a:lnTo>
                    <a:lnTo>
                      <a:pt x="2420" y="162"/>
                    </a:lnTo>
                    <a:lnTo>
                      <a:pt x="2412" y="158"/>
                    </a:lnTo>
                    <a:lnTo>
                      <a:pt x="2404" y="156"/>
                    </a:lnTo>
                    <a:lnTo>
                      <a:pt x="2396" y="154"/>
                    </a:lnTo>
                    <a:lnTo>
                      <a:pt x="2396" y="154"/>
                    </a:lnTo>
                    <a:lnTo>
                      <a:pt x="2388" y="152"/>
                    </a:lnTo>
                    <a:lnTo>
                      <a:pt x="2382" y="148"/>
                    </a:lnTo>
                    <a:lnTo>
                      <a:pt x="2376" y="146"/>
                    </a:lnTo>
                    <a:lnTo>
                      <a:pt x="2372" y="148"/>
                    </a:lnTo>
                    <a:lnTo>
                      <a:pt x="2370" y="150"/>
                    </a:lnTo>
                    <a:lnTo>
                      <a:pt x="2370" y="150"/>
                    </a:lnTo>
                    <a:lnTo>
                      <a:pt x="2368" y="150"/>
                    </a:lnTo>
                    <a:lnTo>
                      <a:pt x="2364" y="150"/>
                    </a:lnTo>
                    <a:lnTo>
                      <a:pt x="2362" y="150"/>
                    </a:lnTo>
                    <a:lnTo>
                      <a:pt x="2360" y="148"/>
                    </a:lnTo>
                    <a:lnTo>
                      <a:pt x="2362" y="146"/>
                    </a:lnTo>
                    <a:lnTo>
                      <a:pt x="2364" y="144"/>
                    </a:lnTo>
                    <a:lnTo>
                      <a:pt x="2370" y="142"/>
                    </a:lnTo>
                    <a:lnTo>
                      <a:pt x="2382" y="142"/>
                    </a:lnTo>
                    <a:lnTo>
                      <a:pt x="2382" y="142"/>
                    </a:lnTo>
                    <a:lnTo>
                      <a:pt x="2392" y="140"/>
                    </a:lnTo>
                    <a:lnTo>
                      <a:pt x="2400" y="138"/>
                    </a:lnTo>
                    <a:lnTo>
                      <a:pt x="2404" y="136"/>
                    </a:lnTo>
                    <a:lnTo>
                      <a:pt x="2406" y="134"/>
                    </a:lnTo>
                    <a:lnTo>
                      <a:pt x="2404" y="132"/>
                    </a:lnTo>
                    <a:lnTo>
                      <a:pt x="2404" y="130"/>
                    </a:lnTo>
                    <a:lnTo>
                      <a:pt x="2398" y="128"/>
                    </a:lnTo>
                    <a:lnTo>
                      <a:pt x="2398" y="128"/>
                    </a:lnTo>
                    <a:lnTo>
                      <a:pt x="2394" y="126"/>
                    </a:lnTo>
                    <a:lnTo>
                      <a:pt x="2394" y="124"/>
                    </a:lnTo>
                    <a:lnTo>
                      <a:pt x="2400" y="122"/>
                    </a:lnTo>
                    <a:lnTo>
                      <a:pt x="2408" y="122"/>
                    </a:lnTo>
                    <a:lnTo>
                      <a:pt x="2412" y="122"/>
                    </a:lnTo>
                    <a:lnTo>
                      <a:pt x="2414" y="126"/>
                    </a:lnTo>
                    <a:lnTo>
                      <a:pt x="2414" y="126"/>
                    </a:lnTo>
                    <a:lnTo>
                      <a:pt x="2416" y="132"/>
                    </a:lnTo>
                    <a:lnTo>
                      <a:pt x="2420" y="136"/>
                    </a:lnTo>
                    <a:lnTo>
                      <a:pt x="2424" y="136"/>
                    </a:lnTo>
                    <a:lnTo>
                      <a:pt x="2428" y="136"/>
                    </a:lnTo>
                    <a:lnTo>
                      <a:pt x="2432" y="136"/>
                    </a:lnTo>
                    <a:lnTo>
                      <a:pt x="2434" y="138"/>
                    </a:lnTo>
                    <a:lnTo>
                      <a:pt x="2432" y="140"/>
                    </a:lnTo>
                    <a:lnTo>
                      <a:pt x="2432" y="140"/>
                    </a:lnTo>
                    <a:lnTo>
                      <a:pt x="2432" y="142"/>
                    </a:lnTo>
                    <a:lnTo>
                      <a:pt x="2434" y="142"/>
                    </a:lnTo>
                    <a:lnTo>
                      <a:pt x="2442" y="142"/>
                    </a:lnTo>
                    <a:lnTo>
                      <a:pt x="2454" y="140"/>
                    </a:lnTo>
                    <a:lnTo>
                      <a:pt x="2460" y="140"/>
                    </a:lnTo>
                    <a:lnTo>
                      <a:pt x="2462" y="142"/>
                    </a:lnTo>
                    <a:lnTo>
                      <a:pt x="2462" y="142"/>
                    </a:lnTo>
                    <a:lnTo>
                      <a:pt x="2468" y="148"/>
                    </a:lnTo>
                    <a:lnTo>
                      <a:pt x="2472" y="150"/>
                    </a:lnTo>
                    <a:lnTo>
                      <a:pt x="2476" y="150"/>
                    </a:lnTo>
                    <a:lnTo>
                      <a:pt x="2480" y="148"/>
                    </a:lnTo>
                    <a:lnTo>
                      <a:pt x="2488" y="146"/>
                    </a:lnTo>
                    <a:lnTo>
                      <a:pt x="2494" y="146"/>
                    </a:lnTo>
                    <a:lnTo>
                      <a:pt x="2500" y="148"/>
                    </a:lnTo>
                    <a:lnTo>
                      <a:pt x="2500" y="148"/>
                    </a:lnTo>
                    <a:lnTo>
                      <a:pt x="2516" y="152"/>
                    </a:lnTo>
                    <a:lnTo>
                      <a:pt x="2528" y="152"/>
                    </a:lnTo>
                    <a:lnTo>
                      <a:pt x="2532" y="150"/>
                    </a:lnTo>
                    <a:lnTo>
                      <a:pt x="2534" y="150"/>
                    </a:lnTo>
                    <a:lnTo>
                      <a:pt x="2532" y="146"/>
                    </a:lnTo>
                    <a:lnTo>
                      <a:pt x="2528" y="144"/>
                    </a:lnTo>
                    <a:lnTo>
                      <a:pt x="2528" y="144"/>
                    </a:lnTo>
                    <a:lnTo>
                      <a:pt x="2522" y="140"/>
                    </a:lnTo>
                    <a:lnTo>
                      <a:pt x="2522" y="136"/>
                    </a:lnTo>
                    <a:lnTo>
                      <a:pt x="2522" y="136"/>
                    </a:lnTo>
                    <a:lnTo>
                      <a:pt x="2520" y="134"/>
                    </a:lnTo>
                    <a:lnTo>
                      <a:pt x="2512" y="130"/>
                    </a:lnTo>
                    <a:lnTo>
                      <a:pt x="2512" y="130"/>
                    </a:lnTo>
                    <a:lnTo>
                      <a:pt x="2504" y="128"/>
                    </a:lnTo>
                    <a:lnTo>
                      <a:pt x="2502" y="126"/>
                    </a:lnTo>
                    <a:lnTo>
                      <a:pt x="2510" y="126"/>
                    </a:lnTo>
                    <a:lnTo>
                      <a:pt x="2522" y="126"/>
                    </a:lnTo>
                    <a:lnTo>
                      <a:pt x="2524" y="126"/>
                    </a:lnTo>
                    <a:lnTo>
                      <a:pt x="2522" y="124"/>
                    </a:lnTo>
                    <a:lnTo>
                      <a:pt x="2522" y="124"/>
                    </a:lnTo>
                    <a:lnTo>
                      <a:pt x="2520" y="122"/>
                    </a:lnTo>
                    <a:lnTo>
                      <a:pt x="2520" y="120"/>
                    </a:lnTo>
                    <a:lnTo>
                      <a:pt x="2526" y="118"/>
                    </a:lnTo>
                    <a:lnTo>
                      <a:pt x="2532" y="118"/>
                    </a:lnTo>
                    <a:lnTo>
                      <a:pt x="2532" y="116"/>
                    </a:lnTo>
                    <a:lnTo>
                      <a:pt x="2532" y="116"/>
                    </a:lnTo>
                    <a:lnTo>
                      <a:pt x="2532" y="116"/>
                    </a:lnTo>
                    <a:lnTo>
                      <a:pt x="2530" y="114"/>
                    </a:lnTo>
                    <a:lnTo>
                      <a:pt x="2530" y="114"/>
                    </a:lnTo>
                    <a:lnTo>
                      <a:pt x="2530" y="110"/>
                    </a:lnTo>
                    <a:lnTo>
                      <a:pt x="2530" y="108"/>
                    </a:lnTo>
                    <a:lnTo>
                      <a:pt x="2530" y="106"/>
                    </a:lnTo>
                    <a:lnTo>
                      <a:pt x="2528" y="104"/>
                    </a:lnTo>
                    <a:lnTo>
                      <a:pt x="2522" y="104"/>
                    </a:lnTo>
                    <a:lnTo>
                      <a:pt x="2522" y="104"/>
                    </a:lnTo>
                    <a:lnTo>
                      <a:pt x="2490" y="100"/>
                    </a:lnTo>
                    <a:lnTo>
                      <a:pt x="2458" y="94"/>
                    </a:lnTo>
                    <a:lnTo>
                      <a:pt x="2458" y="94"/>
                    </a:lnTo>
                    <a:lnTo>
                      <a:pt x="2446" y="94"/>
                    </a:lnTo>
                    <a:lnTo>
                      <a:pt x="2442" y="94"/>
                    </a:lnTo>
                    <a:lnTo>
                      <a:pt x="2442" y="96"/>
                    </a:lnTo>
                    <a:lnTo>
                      <a:pt x="2442" y="98"/>
                    </a:lnTo>
                    <a:lnTo>
                      <a:pt x="2450" y="102"/>
                    </a:lnTo>
                    <a:lnTo>
                      <a:pt x="2450" y="102"/>
                    </a:lnTo>
                    <a:lnTo>
                      <a:pt x="2460" y="106"/>
                    </a:lnTo>
                    <a:lnTo>
                      <a:pt x="2468" y="110"/>
                    </a:lnTo>
                    <a:lnTo>
                      <a:pt x="2474" y="114"/>
                    </a:lnTo>
                    <a:lnTo>
                      <a:pt x="2474" y="114"/>
                    </a:lnTo>
                    <a:lnTo>
                      <a:pt x="2466" y="114"/>
                    </a:lnTo>
                    <a:lnTo>
                      <a:pt x="2458" y="112"/>
                    </a:lnTo>
                    <a:lnTo>
                      <a:pt x="2448" y="106"/>
                    </a:lnTo>
                    <a:lnTo>
                      <a:pt x="2448" y="106"/>
                    </a:lnTo>
                    <a:lnTo>
                      <a:pt x="2436" y="102"/>
                    </a:lnTo>
                    <a:lnTo>
                      <a:pt x="2420" y="98"/>
                    </a:lnTo>
                    <a:lnTo>
                      <a:pt x="2400" y="96"/>
                    </a:lnTo>
                    <a:lnTo>
                      <a:pt x="2370" y="90"/>
                    </a:lnTo>
                    <a:lnTo>
                      <a:pt x="2370" y="90"/>
                    </a:lnTo>
                    <a:lnTo>
                      <a:pt x="2340" y="84"/>
                    </a:lnTo>
                    <a:lnTo>
                      <a:pt x="2320" y="80"/>
                    </a:lnTo>
                    <a:lnTo>
                      <a:pt x="2304" y="80"/>
                    </a:lnTo>
                    <a:lnTo>
                      <a:pt x="2290" y="82"/>
                    </a:lnTo>
                    <a:lnTo>
                      <a:pt x="2290" y="82"/>
                    </a:lnTo>
                    <a:lnTo>
                      <a:pt x="2284" y="84"/>
                    </a:lnTo>
                    <a:lnTo>
                      <a:pt x="2276" y="84"/>
                    </a:lnTo>
                    <a:lnTo>
                      <a:pt x="2258" y="80"/>
                    </a:lnTo>
                    <a:lnTo>
                      <a:pt x="2238" y="76"/>
                    </a:lnTo>
                    <a:lnTo>
                      <a:pt x="2216" y="74"/>
                    </a:lnTo>
                    <a:lnTo>
                      <a:pt x="2216" y="74"/>
                    </a:lnTo>
                    <a:lnTo>
                      <a:pt x="2168" y="74"/>
                    </a:lnTo>
                    <a:lnTo>
                      <a:pt x="2128" y="70"/>
                    </a:lnTo>
                    <a:lnTo>
                      <a:pt x="2128" y="70"/>
                    </a:lnTo>
                    <a:lnTo>
                      <a:pt x="2122" y="72"/>
                    </a:lnTo>
                    <a:lnTo>
                      <a:pt x="2122" y="72"/>
                    </a:lnTo>
                    <a:lnTo>
                      <a:pt x="2128" y="76"/>
                    </a:lnTo>
                    <a:lnTo>
                      <a:pt x="2134" y="80"/>
                    </a:lnTo>
                    <a:lnTo>
                      <a:pt x="2136" y="84"/>
                    </a:lnTo>
                    <a:lnTo>
                      <a:pt x="2136" y="86"/>
                    </a:lnTo>
                    <a:lnTo>
                      <a:pt x="2136" y="86"/>
                    </a:lnTo>
                    <a:lnTo>
                      <a:pt x="2130" y="88"/>
                    </a:lnTo>
                    <a:lnTo>
                      <a:pt x="2124" y="86"/>
                    </a:lnTo>
                    <a:lnTo>
                      <a:pt x="2118" y="84"/>
                    </a:lnTo>
                    <a:lnTo>
                      <a:pt x="2110" y="84"/>
                    </a:lnTo>
                    <a:lnTo>
                      <a:pt x="2110" y="84"/>
                    </a:lnTo>
                    <a:lnTo>
                      <a:pt x="2104" y="82"/>
                    </a:lnTo>
                    <a:lnTo>
                      <a:pt x="2102" y="80"/>
                    </a:lnTo>
                    <a:lnTo>
                      <a:pt x="2094" y="72"/>
                    </a:lnTo>
                    <a:lnTo>
                      <a:pt x="2092" y="68"/>
                    </a:lnTo>
                    <a:lnTo>
                      <a:pt x="2090" y="66"/>
                    </a:lnTo>
                    <a:lnTo>
                      <a:pt x="2086" y="68"/>
                    </a:lnTo>
                    <a:lnTo>
                      <a:pt x="2082" y="70"/>
                    </a:lnTo>
                    <a:lnTo>
                      <a:pt x="2082" y="70"/>
                    </a:lnTo>
                    <a:lnTo>
                      <a:pt x="2078" y="74"/>
                    </a:lnTo>
                    <a:lnTo>
                      <a:pt x="2076" y="74"/>
                    </a:lnTo>
                    <a:lnTo>
                      <a:pt x="2068" y="74"/>
                    </a:lnTo>
                    <a:lnTo>
                      <a:pt x="2050" y="74"/>
                    </a:lnTo>
                    <a:lnTo>
                      <a:pt x="2050" y="74"/>
                    </a:lnTo>
                    <a:lnTo>
                      <a:pt x="2034" y="74"/>
                    </a:lnTo>
                    <a:lnTo>
                      <a:pt x="2032" y="72"/>
                    </a:lnTo>
                    <a:lnTo>
                      <a:pt x="2030" y="70"/>
                    </a:lnTo>
                    <a:lnTo>
                      <a:pt x="2030" y="70"/>
                    </a:lnTo>
                    <a:lnTo>
                      <a:pt x="2028" y="68"/>
                    </a:lnTo>
                    <a:lnTo>
                      <a:pt x="2016" y="68"/>
                    </a:lnTo>
                    <a:lnTo>
                      <a:pt x="2016" y="68"/>
                    </a:lnTo>
                    <a:lnTo>
                      <a:pt x="2006" y="70"/>
                    </a:lnTo>
                    <a:lnTo>
                      <a:pt x="2006" y="70"/>
                    </a:lnTo>
                    <a:lnTo>
                      <a:pt x="2006" y="72"/>
                    </a:lnTo>
                    <a:lnTo>
                      <a:pt x="2010" y="72"/>
                    </a:lnTo>
                    <a:lnTo>
                      <a:pt x="2002" y="74"/>
                    </a:lnTo>
                    <a:lnTo>
                      <a:pt x="2002" y="74"/>
                    </a:lnTo>
                    <a:lnTo>
                      <a:pt x="1988" y="74"/>
                    </a:lnTo>
                    <a:lnTo>
                      <a:pt x="1980" y="72"/>
                    </a:lnTo>
                    <a:lnTo>
                      <a:pt x="1970" y="68"/>
                    </a:lnTo>
                    <a:lnTo>
                      <a:pt x="1950" y="66"/>
                    </a:lnTo>
                    <a:lnTo>
                      <a:pt x="1950" y="66"/>
                    </a:lnTo>
                    <a:lnTo>
                      <a:pt x="1934" y="66"/>
                    </a:lnTo>
                    <a:lnTo>
                      <a:pt x="1924" y="62"/>
                    </a:lnTo>
                    <a:lnTo>
                      <a:pt x="1908" y="60"/>
                    </a:lnTo>
                    <a:lnTo>
                      <a:pt x="1876" y="56"/>
                    </a:lnTo>
                    <a:lnTo>
                      <a:pt x="1876" y="56"/>
                    </a:lnTo>
                    <a:lnTo>
                      <a:pt x="1844" y="56"/>
                    </a:lnTo>
                    <a:lnTo>
                      <a:pt x="1836" y="56"/>
                    </a:lnTo>
                    <a:lnTo>
                      <a:pt x="1836" y="58"/>
                    </a:lnTo>
                    <a:lnTo>
                      <a:pt x="1836" y="58"/>
                    </a:lnTo>
                    <a:lnTo>
                      <a:pt x="1836" y="58"/>
                    </a:lnTo>
                    <a:lnTo>
                      <a:pt x="1838" y="60"/>
                    </a:lnTo>
                    <a:lnTo>
                      <a:pt x="1836" y="60"/>
                    </a:lnTo>
                    <a:lnTo>
                      <a:pt x="1832" y="60"/>
                    </a:lnTo>
                    <a:lnTo>
                      <a:pt x="1824" y="60"/>
                    </a:lnTo>
                    <a:lnTo>
                      <a:pt x="1816" y="56"/>
                    </a:lnTo>
                    <a:lnTo>
                      <a:pt x="1816" y="56"/>
                    </a:lnTo>
                    <a:lnTo>
                      <a:pt x="1808" y="50"/>
                    </a:lnTo>
                    <a:lnTo>
                      <a:pt x="1796" y="48"/>
                    </a:lnTo>
                    <a:lnTo>
                      <a:pt x="1780" y="48"/>
                    </a:lnTo>
                    <a:lnTo>
                      <a:pt x="1760" y="50"/>
                    </a:lnTo>
                    <a:lnTo>
                      <a:pt x="1760" y="50"/>
                    </a:lnTo>
                    <a:lnTo>
                      <a:pt x="1752" y="52"/>
                    </a:lnTo>
                    <a:lnTo>
                      <a:pt x="1744" y="52"/>
                    </a:lnTo>
                    <a:lnTo>
                      <a:pt x="1730" y="50"/>
                    </a:lnTo>
                    <a:lnTo>
                      <a:pt x="1718" y="48"/>
                    </a:lnTo>
                    <a:lnTo>
                      <a:pt x="1704" y="46"/>
                    </a:lnTo>
                    <a:lnTo>
                      <a:pt x="1704" y="46"/>
                    </a:lnTo>
                    <a:lnTo>
                      <a:pt x="1690" y="46"/>
                    </a:lnTo>
                    <a:lnTo>
                      <a:pt x="1694" y="44"/>
                    </a:lnTo>
                    <a:lnTo>
                      <a:pt x="1698" y="42"/>
                    </a:lnTo>
                    <a:lnTo>
                      <a:pt x="1698" y="40"/>
                    </a:lnTo>
                    <a:lnTo>
                      <a:pt x="1694" y="40"/>
                    </a:lnTo>
                    <a:lnTo>
                      <a:pt x="1682" y="38"/>
                    </a:lnTo>
                    <a:lnTo>
                      <a:pt x="1682" y="38"/>
                    </a:lnTo>
                    <a:lnTo>
                      <a:pt x="1674" y="38"/>
                    </a:lnTo>
                    <a:lnTo>
                      <a:pt x="1670" y="40"/>
                    </a:lnTo>
                    <a:lnTo>
                      <a:pt x="1668" y="42"/>
                    </a:lnTo>
                    <a:lnTo>
                      <a:pt x="1668" y="44"/>
                    </a:lnTo>
                    <a:lnTo>
                      <a:pt x="1666" y="48"/>
                    </a:lnTo>
                    <a:lnTo>
                      <a:pt x="1664" y="48"/>
                    </a:lnTo>
                    <a:lnTo>
                      <a:pt x="1660" y="48"/>
                    </a:lnTo>
                    <a:lnTo>
                      <a:pt x="1660" y="48"/>
                    </a:lnTo>
                    <a:lnTo>
                      <a:pt x="1656" y="48"/>
                    </a:lnTo>
                    <a:lnTo>
                      <a:pt x="1656" y="46"/>
                    </a:lnTo>
                    <a:lnTo>
                      <a:pt x="1660" y="44"/>
                    </a:lnTo>
                    <a:lnTo>
                      <a:pt x="1664" y="40"/>
                    </a:lnTo>
                    <a:lnTo>
                      <a:pt x="1664" y="40"/>
                    </a:lnTo>
                    <a:lnTo>
                      <a:pt x="1662" y="38"/>
                    </a:lnTo>
                    <a:lnTo>
                      <a:pt x="1662" y="38"/>
                    </a:lnTo>
                    <a:lnTo>
                      <a:pt x="1654" y="38"/>
                    </a:lnTo>
                    <a:lnTo>
                      <a:pt x="1648" y="38"/>
                    </a:lnTo>
                    <a:lnTo>
                      <a:pt x="1642" y="44"/>
                    </a:lnTo>
                    <a:lnTo>
                      <a:pt x="1642" y="44"/>
                    </a:lnTo>
                    <a:lnTo>
                      <a:pt x="1638" y="44"/>
                    </a:lnTo>
                    <a:lnTo>
                      <a:pt x="1632" y="40"/>
                    </a:lnTo>
                    <a:lnTo>
                      <a:pt x="1632" y="40"/>
                    </a:lnTo>
                    <a:lnTo>
                      <a:pt x="1632" y="38"/>
                    </a:lnTo>
                    <a:lnTo>
                      <a:pt x="1636" y="36"/>
                    </a:lnTo>
                    <a:lnTo>
                      <a:pt x="1642" y="36"/>
                    </a:lnTo>
                    <a:lnTo>
                      <a:pt x="1642" y="36"/>
                    </a:lnTo>
                    <a:lnTo>
                      <a:pt x="1654" y="34"/>
                    </a:lnTo>
                    <a:lnTo>
                      <a:pt x="1656" y="34"/>
                    </a:lnTo>
                    <a:lnTo>
                      <a:pt x="1642" y="32"/>
                    </a:lnTo>
                    <a:lnTo>
                      <a:pt x="1642" y="32"/>
                    </a:lnTo>
                    <a:lnTo>
                      <a:pt x="1618" y="32"/>
                    </a:lnTo>
                    <a:lnTo>
                      <a:pt x="1590" y="32"/>
                    </a:lnTo>
                    <a:lnTo>
                      <a:pt x="1590" y="32"/>
                    </a:lnTo>
                    <a:lnTo>
                      <a:pt x="1584" y="32"/>
                    </a:lnTo>
                    <a:lnTo>
                      <a:pt x="1582" y="36"/>
                    </a:lnTo>
                    <a:lnTo>
                      <a:pt x="1582" y="38"/>
                    </a:lnTo>
                    <a:lnTo>
                      <a:pt x="1584" y="42"/>
                    </a:lnTo>
                    <a:lnTo>
                      <a:pt x="1586" y="46"/>
                    </a:lnTo>
                    <a:lnTo>
                      <a:pt x="1584" y="48"/>
                    </a:lnTo>
                    <a:lnTo>
                      <a:pt x="1580" y="50"/>
                    </a:lnTo>
                    <a:lnTo>
                      <a:pt x="1572" y="48"/>
                    </a:lnTo>
                    <a:lnTo>
                      <a:pt x="1572" y="48"/>
                    </a:lnTo>
                    <a:lnTo>
                      <a:pt x="1564" y="48"/>
                    </a:lnTo>
                    <a:lnTo>
                      <a:pt x="1556" y="50"/>
                    </a:lnTo>
                    <a:lnTo>
                      <a:pt x="1544" y="48"/>
                    </a:lnTo>
                    <a:lnTo>
                      <a:pt x="1520" y="42"/>
                    </a:lnTo>
                    <a:lnTo>
                      <a:pt x="1520" y="42"/>
                    </a:lnTo>
                    <a:lnTo>
                      <a:pt x="1514" y="40"/>
                    </a:lnTo>
                    <a:lnTo>
                      <a:pt x="1516" y="42"/>
                    </a:lnTo>
                    <a:lnTo>
                      <a:pt x="1528" y="52"/>
                    </a:lnTo>
                    <a:lnTo>
                      <a:pt x="1542" y="62"/>
                    </a:lnTo>
                    <a:lnTo>
                      <a:pt x="1544" y="64"/>
                    </a:lnTo>
                    <a:lnTo>
                      <a:pt x="1538" y="66"/>
                    </a:lnTo>
                    <a:lnTo>
                      <a:pt x="1538" y="66"/>
                    </a:lnTo>
                    <a:lnTo>
                      <a:pt x="1534" y="66"/>
                    </a:lnTo>
                    <a:lnTo>
                      <a:pt x="1534" y="68"/>
                    </a:lnTo>
                    <a:lnTo>
                      <a:pt x="1534" y="70"/>
                    </a:lnTo>
                    <a:lnTo>
                      <a:pt x="1530" y="68"/>
                    </a:lnTo>
                    <a:lnTo>
                      <a:pt x="1530" y="68"/>
                    </a:lnTo>
                    <a:lnTo>
                      <a:pt x="1510" y="64"/>
                    </a:lnTo>
                    <a:lnTo>
                      <a:pt x="1492" y="56"/>
                    </a:lnTo>
                    <a:lnTo>
                      <a:pt x="1492" y="56"/>
                    </a:lnTo>
                    <a:lnTo>
                      <a:pt x="1484" y="54"/>
                    </a:lnTo>
                    <a:lnTo>
                      <a:pt x="1484" y="54"/>
                    </a:lnTo>
                    <a:lnTo>
                      <a:pt x="1482" y="56"/>
                    </a:lnTo>
                    <a:lnTo>
                      <a:pt x="1474" y="56"/>
                    </a:lnTo>
                    <a:lnTo>
                      <a:pt x="1474" y="56"/>
                    </a:lnTo>
                    <a:lnTo>
                      <a:pt x="1468" y="54"/>
                    </a:lnTo>
                    <a:lnTo>
                      <a:pt x="1470" y="52"/>
                    </a:lnTo>
                    <a:lnTo>
                      <a:pt x="1472" y="50"/>
                    </a:lnTo>
                    <a:lnTo>
                      <a:pt x="1472" y="48"/>
                    </a:lnTo>
                    <a:lnTo>
                      <a:pt x="1468" y="48"/>
                    </a:lnTo>
                    <a:lnTo>
                      <a:pt x="1468" y="48"/>
                    </a:lnTo>
                    <a:lnTo>
                      <a:pt x="1458" y="44"/>
                    </a:lnTo>
                    <a:lnTo>
                      <a:pt x="1454" y="40"/>
                    </a:lnTo>
                    <a:lnTo>
                      <a:pt x="1452" y="38"/>
                    </a:lnTo>
                    <a:lnTo>
                      <a:pt x="1452" y="38"/>
                    </a:lnTo>
                    <a:lnTo>
                      <a:pt x="1448" y="34"/>
                    </a:lnTo>
                    <a:lnTo>
                      <a:pt x="1440" y="32"/>
                    </a:lnTo>
                    <a:lnTo>
                      <a:pt x="1418" y="28"/>
                    </a:lnTo>
                    <a:lnTo>
                      <a:pt x="1418" y="28"/>
                    </a:lnTo>
                    <a:lnTo>
                      <a:pt x="1396" y="20"/>
                    </a:lnTo>
                    <a:lnTo>
                      <a:pt x="1384" y="18"/>
                    </a:lnTo>
                    <a:lnTo>
                      <a:pt x="1380" y="18"/>
                    </a:lnTo>
                    <a:lnTo>
                      <a:pt x="1376" y="20"/>
                    </a:lnTo>
                    <a:lnTo>
                      <a:pt x="1376" y="20"/>
                    </a:lnTo>
                    <a:lnTo>
                      <a:pt x="1370" y="22"/>
                    </a:lnTo>
                    <a:lnTo>
                      <a:pt x="1366" y="22"/>
                    </a:lnTo>
                    <a:lnTo>
                      <a:pt x="1360" y="20"/>
                    </a:lnTo>
                    <a:lnTo>
                      <a:pt x="1356" y="20"/>
                    </a:lnTo>
                    <a:lnTo>
                      <a:pt x="1356" y="20"/>
                    </a:lnTo>
                    <a:lnTo>
                      <a:pt x="1344" y="20"/>
                    </a:lnTo>
                    <a:lnTo>
                      <a:pt x="1338" y="20"/>
                    </a:lnTo>
                    <a:lnTo>
                      <a:pt x="1336" y="22"/>
                    </a:lnTo>
                    <a:lnTo>
                      <a:pt x="1336" y="22"/>
                    </a:lnTo>
                    <a:lnTo>
                      <a:pt x="1332" y="24"/>
                    </a:lnTo>
                    <a:lnTo>
                      <a:pt x="1328" y="26"/>
                    </a:lnTo>
                    <a:lnTo>
                      <a:pt x="1326" y="26"/>
                    </a:lnTo>
                    <a:lnTo>
                      <a:pt x="1326" y="28"/>
                    </a:lnTo>
                    <a:lnTo>
                      <a:pt x="1336" y="32"/>
                    </a:lnTo>
                    <a:lnTo>
                      <a:pt x="1336" y="32"/>
                    </a:lnTo>
                    <a:lnTo>
                      <a:pt x="1344" y="38"/>
                    </a:lnTo>
                    <a:lnTo>
                      <a:pt x="1342" y="38"/>
                    </a:lnTo>
                    <a:lnTo>
                      <a:pt x="1340" y="38"/>
                    </a:lnTo>
                    <a:lnTo>
                      <a:pt x="1312" y="38"/>
                    </a:lnTo>
                    <a:lnTo>
                      <a:pt x="1312" y="38"/>
                    </a:lnTo>
                    <a:lnTo>
                      <a:pt x="1300" y="38"/>
                    </a:lnTo>
                    <a:lnTo>
                      <a:pt x="1300" y="40"/>
                    </a:lnTo>
                    <a:lnTo>
                      <a:pt x="1302" y="42"/>
                    </a:lnTo>
                    <a:lnTo>
                      <a:pt x="1302" y="42"/>
                    </a:lnTo>
                    <a:lnTo>
                      <a:pt x="1300" y="44"/>
                    </a:lnTo>
                    <a:lnTo>
                      <a:pt x="1298" y="44"/>
                    </a:lnTo>
                    <a:lnTo>
                      <a:pt x="1286" y="44"/>
                    </a:lnTo>
                    <a:lnTo>
                      <a:pt x="1274" y="42"/>
                    </a:lnTo>
                    <a:lnTo>
                      <a:pt x="1270" y="40"/>
                    </a:lnTo>
                    <a:lnTo>
                      <a:pt x="1270" y="38"/>
                    </a:lnTo>
                    <a:lnTo>
                      <a:pt x="1270" y="38"/>
                    </a:lnTo>
                    <a:lnTo>
                      <a:pt x="1270" y="38"/>
                    </a:lnTo>
                    <a:lnTo>
                      <a:pt x="1268" y="36"/>
                    </a:lnTo>
                    <a:lnTo>
                      <a:pt x="1266" y="36"/>
                    </a:lnTo>
                    <a:lnTo>
                      <a:pt x="1266" y="36"/>
                    </a:lnTo>
                    <a:lnTo>
                      <a:pt x="1266" y="36"/>
                    </a:lnTo>
                    <a:lnTo>
                      <a:pt x="1266" y="34"/>
                    </a:lnTo>
                    <a:lnTo>
                      <a:pt x="1268" y="32"/>
                    </a:lnTo>
                    <a:lnTo>
                      <a:pt x="1270" y="32"/>
                    </a:lnTo>
                    <a:lnTo>
                      <a:pt x="1268" y="30"/>
                    </a:lnTo>
                    <a:lnTo>
                      <a:pt x="1268" y="30"/>
                    </a:lnTo>
                    <a:lnTo>
                      <a:pt x="1264" y="30"/>
                    </a:lnTo>
                    <a:lnTo>
                      <a:pt x="1258" y="30"/>
                    </a:lnTo>
                    <a:lnTo>
                      <a:pt x="1246" y="32"/>
                    </a:lnTo>
                    <a:lnTo>
                      <a:pt x="1226" y="32"/>
                    </a:lnTo>
                    <a:lnTo>
                      <a:pt x="1226" y="32"/>
                    </a:lnTo>
                    <a:lnTo>
                      <a:pt x="1210" y="34"/>
                    </a:lnTo>
                    <a:lnTo>
                      <a:pt x="1204" y="34"/>
                    </a:lnTo>
                    <a:lnTo>
                      <a:pt x="1200" y="36"/>
                    </a:lnTo>
                    <a:lnTo>
                      <a:pt x="1192" y="38"/>
                    </a:lnTo>
                    <a:lnTo>
                      <a:pt x="1192" y="38"/>
                    </a:lnTo>
                    <a:lnTo>
                      <a:pt x="1184" y="38"/>
                    </a:lnTo>
                    <a:lnTo>
                      <a:pt x="1182" y="36"/>
                    </a:lnTo>
                    <a:lnTo>
                      <a:pt x="1182" y="34"/>
                    </a:lnTo>
                    <a:lnTo>
                      <a:pt x="1180" y="32"/>
                    </a:lnTo>
                    <a:lnTo>
                      <a:pt x="1176" y="30"/>
                    </a:lnTo>
                    <a:lnTo>
                      <a:pt x="1168" y="30"/>
                    </a:lnTo>
                    <a:lnTo>
                      <a:pt x="1168" y="30"/>
                    </a:lnTo>
                    <a:lnTo>
                      <a:pt x="1156" y="32"/>
                    </a:lnTo>
                    <a:lnTo>
                      <a:pt x="1152" y="34"/>
                    </a:lnTo>
                    <a:lnTo>
                      <a:pt x="1150" y="34"/>
                    </a:lnTo>
                    <a:lnTo>
                      <a:pt x="1148" y="34"/>
                    </a:lnTo>
                    <a:lnTo>
                      <a:pt x="1148" y="34"/>
                    </a:lnTo>
                    <a:lnTo>
                      <a:pt x="1144" y="34"/>
                    </a:lnTo>
                    <a:lnTo>
                      <a:pt x="1140" y="34"/>
                    </a:lnTo>
                    <a:lnTo>
                      <a:pt x="1136" y="34"/>
                    </a:lnTo>
                    <a:lnTo>
                      <a:pt x="1132" y="32"/>
                    </a:lnTo>
                    <a:lnTo>
                      <a:pt x="1132" y="32"/>
                    </a:lnTo>
                    <a:lnTo>
                      <a:pt x="1130" y="30"/>
                    </a:lnTo>
                    <a:lnTo>
                      <a:pt x="1126" y="30"/>
                    </a:lnTo>
                    <a:lnTo>
                      <a:pt x="1118" y="30"/>
                    </a:lnTo>
                    <a:lnTo>
                      <a:pt x="1118" y="30"/>
                    </a:lnTo>
                    <a:lnTo>
                      <a:pt x="1114" y="32"/>
                    </a:lnTo>
                    <a:lnTo>
                      <a:pt x="1112" y="34"/>
                    </a:lnTo>
                    <a:lnTo>
                      <a:pt x="1122" y="36"/>
                    </a:lnTo>
                    <a:lnTo>
                      <a:pt x="1122" y="36"/>
                    </a:lnTo>
                    <a:lnTo>
                      <a:pt x="1116" y="38"/>
                    </a:lnTo>
                    <a:lnTo>
                      <a:pt x="1112" y="36"/>
                    </a:lnTo>
                    <a:lnTo>
                      <a:pt x="1108" y="36"/>
                    </a:lnTo>
                    <a:lnTo>
                      <a:pt x="1106" y="38"/>
                    </a:lnTo>
                    <a:lnTo>
                      <a:pt x="1106" y="38"/>
                    </a:lnTo>
                    <a:lnTo>
                      <a:pt x="1102" y="40"/>
                    </a:lnTo>
                    <a:lnTo>
                      <a:pt x="1098" y="42"/>
                    </a:lnTo>
                    <a:lnTo>
                      <a:pt x="1088" y="42"/>
                    </a:lnTo>
                    <a:lnTo>
                      <a:pt x="1088" y="42"/>
                    </a:lnTo>
                    <a:lnTo>
                      <a:pt x="1088" y="42"/>
                    </a:lnTo>
                    <a:lnTo>
                      <a:pt x="1086" y="42"/>
                    </a:lnTo>
                    <a:lnTo>
                      <a:pt x="1080" y="46"/>
                    </a:lnTo>
                    <a:lnTo>
                      <a:pt x="1080" y="46"/>
                    </a:lnTo>
                    <a:lnTo>
                      <a:pt x="1070" y="48"/>
                    </a:lnTo>
                    <a:lnTo>
                      <a:pt x="1068" y="48"/>
                    </a:lnTo>
                    <a:lnTo>
                      <a:pt x="1076" y="44"/>
                    </a:lnTo>
                    <a:lnTo>
                      <a:pt x="1076" y="44"/>
                    </a:lnTo>
                    <a:lnTo>
                      <a:pt x="1082" y="42"/>
                    </a:lnTo>
                    <a:lnTo>
                      <a:pt x="1084" y="40"/>
                    </a:lnTo>
                    <a:lnTo>
                      <a:pt x="1084" y="38"/>
                    </a:lnTo>
                    <a:lnTo>
                      <a:pt x="1086" y="38"/>
                    </a:lnTo>
                    <a:lnTo>
                      <a:pt x="1086" y="38"/>
                    </a:lnTo>
                    <a:lnTo>
                      <a:pt x="1092" y="38"/>
                    </a:lnTo>
                    <a:lnTo>
                      <a:pt x="1094" y="36"/>
                    </a:lnTo>
                    <a:lnTo>
                      <a:pt x="1096" y="34"/>
                    </a:lnTo>
                    <a:lnTo>
                      <a:pt x="1102" y="32"/>
                    </a:lnTo>
                    <a:lnTo>
                      <a:pt x="1102" y="32"/>
                    </a:lnTo>
                    <a:lnTo>
                      <a:pt x="1112" y="26"/>
                    </a:lnTo>
                    <a:lnTo>
                      <a:pt x="1120" y="24"/>
                    </a:lnTo>
                    <a:lnTo>
                      <a:pt x="1120" y="24"/>
                    </a:lnTo>
                    <a:lnTo>
                      <a:pt x="1122" y="22"/>
                    </a:lnTo>
                    <a:lnTo>
                      <a:pt x="1120" y="18"/>
                    </a:lnTo>
                    <a:lnTo>
                      <a:pt x="1118" y="16"/>
                    </a:lnTo>
                    <a:lnTo>
                      <a:pt x="1114" y="16"/>
                    </a:lnTo>
                    <a:lnTo>
                      <a:pt x="1114" y="16"/>
                    </a:lnTo>
                    <a:lnTo>
                      <a:pt x="1106" y="16"/>
                    </a:lnTo>
                    <a:lnTo>
                      <a:pt x="1102" y="16"/>
                    </a:lnTo>
                    <a:lnTo>
                      <a:pt x="1100" y="14"/>
                    </a:lnTo>
                    <a:lnTo>
                      <a:pt x="1100" y="14"/>
                    </a:lnTo>
                    <a:lnTo>
                      <a:pt x="1108" y="14"/>
                    </a:lnTo>
                    <a:lnTo>
                      <a:pt x="1114" y="14"/>
                    </a:lnTo>
                    <a:lnTo>
                      <a:pt x="1116" y="14"/>
                    </a:lnTo>
                    <a:lnTo>
                      <a:pt x="1116" y="14"/>
                    </a:lnTo>
                    <a:lnTo>
                      <a:pt x="1114" y="12"/>
                    </a:lnTo>
                    <a:lnTo>
                      <a:pt x="1106" y="8"/>
                    </a:lnTo>
                    <a:lnTo>
                      <a:pt x="1096" y="6"/>
                    </a:lnTo>
                    <a:lnTo>
                      <a:pt x="1088" y="6"/>
                    </a:lnTo>
                    <a:lnTo>
                      <a:pt x="1088" y="6"/>
                    </a:lnTo>
                    <a:lnTo>
                      <a:pt x="1086" y="8"/>
                    </a:lnTo>
                    <a:lnTo>
                      <a:pt x="1080" y="6"/>
                    </a:lnTo>
                    <a:lnTo>
                      <a:pt x="1058" y="4"/>
                    </a:lnTo>
                    <a:lnTo>
                      <a:pt x="1058" y="4"/>
                    </a:lnTo>
                    <a:lnTo>
                      <a:pt x="1048" y="6"/>
                    </a:lnTo>
                    <a:lnTo>
                      <a:pt x="1046" y="6"/>
                    </a:lnTo>
                    <a:lnTo>
                      <a:pt x="1048" y="8"/>
                    </a:lnTo>
                    <a:lnTo>
                      <a:pt x="1046" y="8"/>
                    </a:lnTo>
                    <a:lnTo>
                      <a:pt x="1046" y="8"/>
                    </a:lnTo>
                    <a:lnTo>
                      <a:pt x="1044" y="8"/>
                    </a:lnTo>
                    <a:lnTo>
                      <a:pt x="1042" y="6"/>
                    </a:lnTo>
                    <a:lnTo>
                      <a:pt x="1038" y="6"/>
                    </a:lnTo>
                    <a:lnTo>
                      <a:pt x="1028" y="6"/>
                    </a:lnTo>
                    <a:lnTo>
                      <a:pt x="1028" y="6"/>
                    </a:lnTo>
                    <a:lnTo>
                      <a:pt x="1018" y="6"/>
                    </a:lnTo>
                    <a:lnTo>
                      <a:pt x="1008" y="4"/>
                    </a:lnTo>
                    <a:lnTo>
                      <a:pt x="998" y="2"/>
                    </a:lnTo>
                    <a:lnTo>
                      <a:pt x="998" y="2"/>
                    </a:lnTo>
                    <a:lnTo>
                      <a:pt x="992" y="2"/>
                    </a:lnTo>
                    <a:lnTo>
                      <a:pt x="988" y="2"/>
                    </a:lnTo>
                    <a:lnTo>
                      <a:pt x="980" y="4"/>
                    </a:lnTo>
                    <a:lnTo>
                      <a:pt x="980" y="4"/>
                    </a:lnTo>
                    <a:lnTo>
                      <a:pt x="976" y="10"/>
                    </a:lnTo>
                    <a:lnTo>
                      <a:pt x="974" y="10"/>
                    </a:lnTo>
                    <a:lnTo>
                      <a:pt x="976" y="6"/>
                    </a:lnTo>
                    <a:lnTo>
                      <a:pt x="976" y="6"/>
                    </a:lnTo>
                    <a:lnTo>
                      <a:pt x="976" y="2"/>
                    </a:lnTo>
                    <a:lnTo>
                      <a:pt x="974" y="2"/>
                    </a:lnTo>
                    <a:lnTo>
                      <a:pt x="966" y="4"/>
                    </a:lnTo>
                    <a:lnTo>
                      <a:pt x="960" y="8"/>
                    </a:lnTo>
                    <a:lnTo>
                      <a:pt x="962" y="4"/>
                    </a:lnTo>
                    <a:lnTo>
                      <a:pt x="962" y="4"/>
                    </a:lnTo>
                    <a:lnTo>
                      <a:pt x="966" y="0"/>
                    </a:lnTo>
                    <a:lnTo>
                      <a:pt x="958" y="0"/>
                    </a:lnTo>
                    <a:lnTo>
                      <a:pt x="958" y="0"/>
                    </a:lnTo>
                    <a:lnTo>
                      <a:pt x="946" y="0"/>
                    </a:lnTo>
                    <a:lnTo>
                      <a:pt x="940" y="4"/>
                    </a:lnTo>
                    <a:lnTo>
                      <a:pt x="940" y="4"/>
                    </a:lnTo>
                    <a:lnTo>
                      <a:pt x="932" y="6"/>
                    </a:lnTo>
                    <a:lnTo>
                      <a:pt x="932" y="8"/>
                    </a:lnTo>
                    <a:lnTo>
                      <a:pt x="932" y="10"/>
                    </a:lnTo>
                    <a:lnTo>
                      <a:pt x="932" y="10"/>
                    </a:lnTo>
                    <a:lnTo>
                      <a:pt x="930" y="10"/>
                    </a:lnTo>
                    <a:lnTo>
                      <a:pt x="928" y="10"/>
                    </a:lnTo>
                    <a:lnTo>
                      <a:pt x="928" y="12"/>
                    </a:lnTo>
                    <a:lnTo>
                      <a:pt x="932" y="14"/>
                    </a:lnTo>
                    <a:lnTo>
                      <a:pt x="932" y="14"/>
                    </a:lnTo>
                    <a:lnTo>
                      <a:pt x="922" y="12"/>
                    </a:lnTo>
                    <a:lnTo>
                      <a:pt x="916" y="10"/>
                    </a:lnTo>
                    <a:lnTo>
                      <a:pt x="908" y="10"/>
                    </a:lnTo>
                    <a:lnTo>
                      <a:pt x="908" y="10"/>
                    </a:lnTo>
                    <a:lnTo>
                      <a:pt x="904" y="10"/>
                    </a:lnTo>
                    <a:lnTo>
                      <a:pt x="904" y="10"/>
                    </a:lnTo>
                    <a:lnTo>
                      <a:pt x="904" y="12"/>
                    </a:lnTo>
                    <a:lnTo>
                      <a:pt x="898" y="14"/>
                    </a:lnTo>
                    <a:lnTo>
                      <a:pt x="898" y="14"/>
                    </a:lnTo>
                    <a:lnTo>
                      <a:pt x="892" y="14"/>
                    </a:lnTo>
                    <a:lnTo>
                      <a:pt x="890" y="14"/>
                    </a:lnTo>
                    <a:lnTo>
                      <a:pt x="890" y="12"/>
                    </a:lnTo>
                    <a:lnTo>
                      <a:pt x="888" y="12"/>
                    </a:lnTo>
                    <a:lnTo>
                      <a:pt x="888" y="12"/>
                    </a:lnTo>
                    <a:lnTo>
                      <a:pt x="888" y="12"/>
                    </a:lnTo>
                    <a:lnTo>
                      <a:pt x="888" y="10"/>
                    </a:lnTo>
                    <a:lnTo>
                      <a:pt x="888" y="10"/>
                    </a:lnTo>
                    <a:lnTo>
                      <a:pt x="882" y="8"/>
                    </a:lnTo>
                    <a:lnTo>
                      <a:pt x="882" y="8"/>
                    </a:lnTo>
                    <a:lnTo>
                      <a:pt x="872" y="8"/>
                    </a:lnTo>
                    <a:lnTo>
                      <a:pt x="870" y="8"/>
                    </a:lnTo>
                    <a:lnTo>
                      <a:pt x="872" y="10"/>
                    </a:lnTo>
                    <a:lnTo>
                      <a:pt x="872" y="10"/>
                    </a:lnTo>
                    <a:lnTo>
                      <a:pt x="874" y="10"/>
                    </a:lnTo>
                    <a:lnTo>
                      <a:pt x="872" y="10"/>
                    </a:lnTo>
                    <a:lnTo>
                      <a:pt x="862" y="10"/>
                    </a:lnTo>
                    <a:lnTo>
                      <a:pt x="862" y="10"/>
                    </a:lnTo>
                    <a:lnTo>
                      <a:pt x="846" y="12"/>
                    </a:lnTo>
                    <a:lnTo>
                      <a:pt x="840" y="14"/>
                    </a:lnTo>
                    <a:lnTo>
                      <a:pt x="838" y="14"/>
                    </a:lnTo>
                    <a:lnTo>
                      <a:pt x="836" y="14"/>
                    </a:lnTo>
                    <a:lnTo>
                      <a:pt x="836" y="14"/>
                    </a:lnTo>
                    <a:lnTo>
                      <a:pt x="832" y="14"/>
                    </a:lnTo>
                    <a:lnTo>
                      <a:pt x="828" y="14"/>
                    </a:lnTo>
                    <a:lnTo>
                      <a:pt x="824" y="14"/>
                    </a:lnTo>
                    <a:lnTo>
                      <a:pt x="818" y="14"/>
                    </a:lnTo>
                    <a:lnTo>
                      <a:pt x="818" y="14"/>
                    </a:lnTo>
                    <a:lnTo>
                      <a:pt x="812" y="14"/>
                    </a:lnTo>
                    <a:lnTo>
                      <a:pt x="810" y="14"/>
                    </a:lnTo>
                    <a:lnTo>
                      <a:pt x="808" y="16"/>
                    </a:lnTo>
                    <a:lnTo>
                      <a:pt x="806" y="16"/>
                    </a:lnTo>
                    <a:lnTo>
                      <a:pt x="806" y="16"/>
                    </a:lnTo>
                    <a:lnTo>
                      <a:pt x="802" y="16"/>
                    </a:lnTo>
                    <a:lnTo>
                      <a:pt x="800" y="18"/>
                    </a:lnTo>
                    <a:lnTo>
                      <a:pt x="796" y="18"/>
                    </a:lnTo>
                    <a:lnTo>
                      <a:pt x="786" y="18"/>
                    </a:lnTo>
                    <a:lnTo>
                      <a:pt x="786" y="18"/>
                    </a:lnTo>
                    <a:lnTo>
                      <a:pt x="780" y="18"/>
                    </a:lnTo>
                    <a:lnTo>
                      <a:pt x="776" y="20"/>
                    </a:lnTo>
                    <a:lnTo>
                      <a:pt x="776" y="20"/>
                    </a:lnTo>
                    <a:lnTo>
                      <a:pt x="774" y="20"/>
                    </a:lnTo>
                    <a:lnTo>
                      <a:pt x="774" y="22"/>
                    </a:lnTo>
                    <a:lnTo>
                      <a:pt x="776" y="22"/>
                    </a:lnTo>
                    <a:lnTo>
                      <a:pt x="776" y="24"/>
                    </a:lnTo>
                    <a:lnTo>
                      <a:pt x="776" y="24"/>
                    </a:lnTo>
                    <a:lnTo>
                      <a:pt x="780" y="26"/>
                    </a:lnTo>
                    <a:lnTo>
                      <a:pt x="786" y="28"/>
                    </a:lnTo>
                    <a:lnTo>
                      <a:pt x="790" y="28"/>
                    </a:lnTo>
                    <a:lnTo>
                      <a:pt x="790" y="28"/>
                    </a:lnTo>
                    <a:lnTo>
                      <a:pt x="786" y="30"/>
                    </a:lnTo>
                    <a:lnTo>
                      <a:pt x="786" y="32"/>
                    </a:lnTo>
                    <a:lnTo>
                      <a:pt x="784" y="34"/>
                    </a:lnTo>
                    <a:lnTo>
                      <a:pt x="784" y="32"/>
                    </a:lnTo>
                    <a:lnTo>
                      <a:pt x="784" y="32"/>
                    </a:lnTo>
                    <a:lnTo>
                      <a:pt x="784" y="28"/>
                    </a:lnTo>
                    <a:lnTo>
                      <a:pt x="784" y="28"/>
                    </a:lnTo>
                    <a:lnTo>
                      <a:pt x="778" y="30"/>
                    </a:lnTo>
                    <a:lnTo>
                      <a:pt x="768" y="30"/>
                    </a:lnTo>
                    <a:lnTo>
                      <a:pt x="768" y="30"/>
                    </a:lnTo>
                    <a:lnTo>
                      <a:pt x="746" y="32"/>
                    </a:lnTo>
                    <a:lnTo>
                      <a:pt x="728" y="34"/>
                    </a:lnTo>
                    <a:lnTo>
                      <a:pt x="728" y="34"/>
                    </a:lnTo>
                    <a:lnTo>
                      <a:pt x="724" y="34"/>
                    </a:lnTo>
                    <a:lnTo>
                      <a:pt x="718" y="36"/>
                    </a:lnTo>
                    <a:lnTo>
                      <a:pt x="718" y="38"/>
                    </a:lnTo>
                    <a:lnTo>
                      <a:pt x="718" y="40"/>
                    </a:lnTo>
                    <a:lnTo>
                      <a:pt x="732" y="46"/>
                    </a:lnTo>
                    <a:lnTo>
                      <a:pt x="732" y="46"/>
                    </a:lnTo>
                    <a:lnTo>
                      <a:pt x="746" y="52"/>
                    </a:lnTo>
                    <a:lnTo>
                      <a:pt x="752" y="52"/>
                    </a:lnTo>
                    <a:lnTo>
                      <a:pt x="758" y="50"/>
                    </a:lnTo>
                    <a:lnTo>
                      <a:pt x="764" y="54"/>
                    </a:lnTo>
                    <a:lnTo>
                      <a:pt x="764" y="54"/>
                    </a:lnTo>
                    <a:lnTo>
                      <a:pt x="772" y="56"/>
                    </a:lnTo>
                    <a:lnTo>
                      <a:pt x="780" y="58"/>
                    </a:lnTo>
                    <a:lnTo>
                      <a:pt x="784" y="58"/>
                    </a:lnTo>
                    <a:lnTo>
                      <a:pt x="786" y="60"/>
                    </a:lnTo>
                    <a:lnTo>
                      <a:pt x="786" y="62"/>
                    </a:lnTo>
                    <a:lnTo>
                      <a:pt x="786" y="62"/>
                    </a:lnTo>
                    <a:lnTo>
                      <a:pt x="790" y="66"/>
                    </a:lnTo>
                    <a:lnTo>
                      <a:pt x="796" y="70"/>
                    </a:lnTo>
                    <a:lnTo>
                      <a:pt x="814" y="74"/>
                    </a:lnTo>
                    <a:lnTo>
                      <a:pt x="814" y="74"/>
                    </a:lnTo>
                    <a:lnTo>
                      <a:pt x="820" y="78"/>
                    </a:lnTo>
                    <a:lnTo>
                      <a:pt x="822" y="80"/>
                    </a:lnTo>
                    <a:lnTo>
                      <a:pt x="820" y="80"/>
                    </a:lnTo>
                    <a:lnTo>
                      <a:pt x="814" y="80"/>
                    </a:lnTo>
                    <a:lnTo>
                      <a:pt x="806" y="78"/>
                    </a:lnTo>
                    <a:lnTo>
                      <a:pt x="806" y="78"/>
                    </a:lnTo>
                    <a:lnTo>
                      <a:pt x="800" y="74"/>
                    </a:lnTo>
                    <a:lnTo>
                      <a:pt x="796" y="76"/>
                    </a:lnTo>
                    <a:lnTo>
                      <a:pt x="796" y="78"/>
                    </a:lnTo>
                    <a:lnTo>
                      <a:pt x="796" y="78"/>
                    </a:lnTo>
                    <a:lnTo>
                      <a:pt x="796" y="76"/>
                    </a:lnTo>
                    <a:lnTo>
                      <a:pt x="792" y="74"/>
                    </a:lnTo>
                    <a:lnTo>
                      <a:pt x="786" y="72"/>
                    </a:lnTo>
                    <a:lnTo>
                      <a:pt x="786" y="72"/>
                    </a:lnTo>
                    <a:lnTo>
                      <a:pt x="782" y="70"/>
                    </a:lnTo>
                    <a:lnTo>
                      <a:pt x="780" y="68"/>
                    </a:lnTo>
                    <a:lnTo>
                      <a:pt x="782" y="64"/>
                    </a:lnTo>
                    <a:lnTo>
                      <a:pt x="782" y="62"/>
                    </a:lnTo>
                    <a:lnTo>
                      <a:pt x="782" y="62"/>
                    </a:lnTo>
                    <a:lnTo>
                      <a:pt x="770" y="60"/>
                    </a:lnTo>
                    <a:lnTo>
                      <a:pt x="770" y="60"/>
                    </a:lnTo>
                    <a:lnTo>
                      <a:pt x="758" y="60"/>
                    </a:lnTo>
                    <a:lnTo>
                      <a:pt x="748" y="58"/>
                    </a:lnTo>
                    <a:lnTo>
                      <a:pt x="740" y="56"/>
                    </a:lnTo>
                    <a:lnTo>
                      <a:pt x="734" y="54"/>
                    </a:lnTo>
                    <a:lnTo>
                      <a:pt x="734" y="54"/>
                    </a:lnTo>
                    <a:lnTo>
                      <a:pt x="722" y="52"/>
                    </a:lnTo>
                    <a:lnTo>
                      <a:pt x="708" y="48"/>
                    </a:lnTo>
                    <a:lnTo>
                      <a:pt x="708" y="48"/>
                    </a:lnTo>
                    <a:lnTo>
                      <a:pt x="694" y="46"/>
                    </a:lnTo>
                    <a:lnTo>
                      <a:pt x="690" y="46"/>
                    </a:lnTo>
                    <a:lnTo>
                      <a:pt x="688" y="46"/>
                    </a:lnTo>
                    <a:lnTo>
                      <a:pt x="690" y="48"/>
                    </a:lnTo>
                    <a:lnTo>
                      <a:pt x="690" y="48"/>
                    </a:lnTo>
                    <a:lnTo>
                      <a:pt x="690" y="50"/>
                    </a:lnTo>
                    <a:lnTo>
                      <a:pt x="688" y="50"/>
                    </a:lnTo>
                    <a:lnTo>
                      <a:pt x="680" y="48"/>
                    </a:lnTo>
                    <a:lnTo>
                      <a:pt x="680" y="48"/>
                    </a:lnTo>
                    <a:lnTo>
                      <a:pt x="676" y="48"/>
                    </a:lnTo>
                    <a:lnTo>
                      <a:pt x="672" y="50"/>
                    </a:lnTo>
                    <a:lnTo>
                      <a:pt x="670" y="52"/>
                    </a:lnTo>
                    <a:lnTo>
                      <a:pt x="674" y="54"/>
                    </a:lnTo>
                    <a:lnTo>
                      <a:pt x="674" y="54"/>
                    </a:lnTo>
                    <a:lnTo>
                      <a:pt x="680" y="56"/>
                    </a:lnTo>
                    <a:lnTo>
                      <a:pt x="682" y="58"/>
                    </a:lnTo>
                    <a:lnTo>
                      <a:pt x="684" y="60"/>
                    </a:lnTo>
                    <a:lnTo>
                      <a:pt x="690" y="60"/>
                    </a:lnTo>
                    <a:lnTo>
                      <a:pt x="690" y="60"/>
                    </a:lnTo>
                    <a:lnTo>
                      <a:pt x="694" y="60"/>
                    </a:lnTo>
                    <a:lnTo>
                      <a:pt x="700" y="62"/>
                    </a:lnTo>
                    <a:lnTo>
                      <a:pt x="712" y="66"/>
                    </a:lnTo>
                    <a:lnTo>
                      <a:pt x="712" y="66"/>
                    </a:lnTo>
                    <a:lnTo>
                      <a:pt x="710" y="66"/>
                    </a:lnTo>
                    <a:lnTo>
                      <a:pt x="706" y="66"/>
                    </a:lnTo>
                    <a:lnTo>
                      <a:pt x="698" y="64"/>
                    </a:lnTo>
                    <a:lnTo>
                      <a:pt x="698" y="64"/>
                    </a:lnTo>
                    <a:lnTo>
                      <a:pt x="692" y="62"/>
                    </a:lnTo>
                    <a:lnTo>
                      <a:pt x="688" y="62"/>
                    </a:lnTo>
                    <a:lnTo>
                      <a:pt x="686" y="62"/>
                    </a:lnTo>
                    <a:lnTo>
                      <a:pt x="682" y="62"/>
                    </a:lnTo>
                    <a:lnTo>
                      <a:pt x="682" y="62"/>
                    </a:lnTo>
                    <a:lnTo>
                      <a:pt x="680" y="60"/>
                    </a:lnTo>
                    <a:lnTo>
                      <a:pt x="678" y="62"/>
                    </a:lnTo>
                    <a:lnTo>
                      <a:pt x="676" y="62"/>
                    </a:lnTo>
                    <a:lnTo>
                      <a:pt x="674" y="62"/>
                    </a:lnTo>
                    <a:lnTo>
                      <a:pt x="674" y="62"/>
                    </a:lnTo>
                    <a:lnTo>
                      <a:pt x="672" y="60"/>
                    </a:lnTo>
                    <a:lnTo>
                      <a:pt x="670" y="60"/>
                    </a:lnTo>
                    <a:lnTo>
                      <a:pt x="666" y="58"/>
                    </a:lnTo>
                    <a:lnTo>
                      <a:pt x="658" y="50"/>
                    </a:lnTo>
                    <a:lnTo>
                      <a:pt x="658" y="50"/>
                    </a:lnTo>
                    <a:lnTo>
                      <a:pt x="646" y="40"/>
                    </a:lnTo>
                    <a:lnTo>
                      <a:pt x="638" y="36"/>
                    </a:lnTo>
                    <a:lnTo>
                      <a:pt x="630" y="32"/>
                    </a:lnTo>
                    <a:lnTo>
                      <a:pt x="626" y="32"/>
                    </a:lnTo>
                    <a:lnTo>
                      <a:pt x="626" y="32"/>
                    </a:lnTo>
                    <a:lnTo>
                      <a:pt x="626" y="34"/>
                    </a:lnTo>
                    <a:lnTo>
                      <a:pt x="628" y="34"/>
                    </a:lnTo>
                    <a:lnTo>
                      <a:pt x="634" y="38"/>
                    </a:lnTo>
                    <a:lnTo>
                      <a:pt x="638" y="42"/>
                    </a:lnTo>
                    <a:lnTo>
                      <a:pt x="638" y="44"/>
                    </a:lnTo>
                    <a:lnTo>
                      <a:pt x="638" y="46"/>
                    </a:lnTo>
                    <a:lnTo>
                      <a:pt x="638" y="46"/>
                    </a:lnTo>
                    <a:lnTo>
                      <a:pt x="634" y="48"/>
                    </a:lnTo>
                    <a:lnTo>
                      <a:pt x="634" y="50"/>
                    </a:lnTo>
                    <a:lnTo>
                      <a:pt x="636" y="54"/>
                    </a:lnTo>
                    <a:lnTo>
                      <a:pt x="636" y="56"/>
                    </a:lnTo>
                    <a:lnTo>
                      <a:pt x="636" y="56"/>
                    </a:lnTo>
                    <a:lnTo>
                      <a:pt x="636" y="58"/>
                    </a:lnTo>
                    <a:lnTo>
                      <a:pt x="638" y="60"/>
                    </a:lnTo>
                    <a:lnTo>
                      <a:pt x="640" y="60"/>
                    </a:lnTo>
                    <a:lnTo>
                      <a:pt x="646" y="62"/>
                    </a:lnTo>
                    <a:lnTo>
                      <a:pt x="646" y="62"/>
                    </a:lnTo>
                    <a:lnTo>
                      <a:pt x="650" y="64"/>
                    </a:lnTo>
                    <a:lnTo>
                      <a:pt x="654" y="66"/>
                    </a:lnTo>
                    <a:lnTo>
                      <a:pt x="658" y="68"/>
                    </a:lnTo>
                    <a:lnTo>
                      <a:pt x="660" y="74"/>
                    </a:lnTo>
                    <a:lnTo>
                      <a:pt x="660" y="74"/>
                    </a:lnTo>
                    <a:lnTo>
                      <a:pt x="660" y="76"/>
                    </a:lnTo>
                    <a:lnTo>
                      <a:pt x="662" y="80"/>
                    </a:lnTo>
                    <a:lnTo>
                      <a:pt x="666" y="82"/>
                    </a:lnTo>
                    <a:lnTo>
                      <a:pt x="672" y="84"/>
                    </a:lnTo>
                    <a:lnTo>
                      <a:pt x="676" y="86"/>
                    </a:lnTo>
                    <a:lnTo>
                      <a:pt x="676" y="86"/>
                    </a:lnTo>
                    <a:lnTo>
                      <a:pt x="678" y="90"/>
                    </a:lnTo>
                    <a:lnTo>
                      <a:pt x="682" y="90"/>
                    </a:lnTo>
                    <a:lnTo>
                      <a:pt x="690" y="88"/>
                    </a:lnTo>
                    <a:lnTo>
                      <a:pt x="690" y="88"/>
                    </a:lnTo>
                    <a:lnTo>
                      <a:pt x="694" y="86"/>
                    </a:lnTo>
                    <a:lnTo>
                      <a:pt x="700" y="86"/>
                    </a:lnTo>
                    <a:lnTo>
                      <a:pt x="706" y="88"/>
                    </a:lnTo>
                    <a:lnTo>
                      <a:pt x="712" y="92"/>
                    </a:lnTo>
                    <a:lnTo>
                      <a:pt x="712" y="92"/>
                    </a:lnTo>
                    <a:lnTo>
                      <a:pt x="720" y="96"/>
                    </a:lnTo>
                    <a:lnTo>
                      <a:pt x="720" y="98"/>
                    </a:lnTo>
                    <a:lnTo>
                      <a:pt x="716" y="98"/>
                    </a:lnTo>
                    <a:lnTo>
                      <a:pt x="716" y="98"/>
                    </a:lnTo>
                    <a:lnTo>
                      <a:pt x="714" y="100"/>
                    </a:lnTo>
                    <a:lnTo>
                      <a:pt x="714" y="102"/>
                    </a:lnTo>
                    <a:lnTo>
                      <a:pt x="726" y="106"/>
                    </a:lnTo>
                    <a:lnTo>
                      <a:pt x="726" y="106"/>
                    </a:lnTo>
                    <a:lnTo>
                      <a:pt x="718" y="106"/>
                    </a:lnTo>
                    <a:lnTo>
                      <a:pt x="714" y="104"/>
                    </a:lnTo>
                    <a:lnTo>
                      <a:pt x="712" y="102"/>
                    </a:lnTo>
                    <a:lnTo>
                      <a:pt x="710" y="100"/>
                    </a:lnTo>
                    <a:lnTo>
                      <a:pt x="708" y="94"/>
                    </a:lnTo>
                    <a:lnTo>
                      <a:pt x="704" y="94"/>
                    </a:lnTo>
                    <a:lnTo>
                      <a:pt x="698" y="92"/>
                    </a:lnTo>
                    <a:lnTo>
                      <a:pt x="698" y="92"/>
                    </a:lnTo>
                    <a:lnTo>
                      <a:pt x="690" y="94"/>
                    </a:lnTo>
                    <a:lnTo>
                      <a:pt x="686" y="96"/>
                    </a:lnTo>
                    <a:lnTo>
                      <a:pt x="686" y="96"/>
                    </a:lnTo>
                    <a:lnTo>
                      <a:pt x="684" y="96"/>
                    </a:lnTo>
                    <a:lnTo>
                      <a:pt x="684" y="98"/>
                    </a:lnTo>
                    <a:lnTo>
                      <a:pt x="686" y="102"/>
                    </a:lnTo>
                    <a:lnTo>
                      <a:pt x="690" y="104"/>
                    </a:lnTo>
                    <a:lnTo>
                      <a:pt x="690" y="104"/>
                    </a:lnTo>
                    <a:lnTo>
                      <a:pt x="698" y="108"/>
                    </a:lnTo>
                    <a:lnTo>
                      <a:pt x="696" y="112"/>
                    </a:lnTo>
                    <a:lnTo>
                      <a:pt x="696" y="112"/>
                    </a:lnTo>
                    <a:lnTo>
                      <a:pt x="692" y="120"/>
                    </a:lnTo>
                    <a:lnTo>
                      <a:pt x="690" y="122"/>
                    </a:lnTo>
                    <a:lnTo>
                      <a:pt x="684" y="126"/>
                    </a:lnTo>
                    <a:lnTo>
                      <a:pt x="684" y="126"/>
                    </a:lnTo>
                    <a:lnTo>
                      <a:pt x="676" y="132"/>
                    </a:lnTo>
                    <a:lnTo>
                      <a:pt x="674" y="132"/>
                    </a:lnTo>
                    <a:lnTo>
                      <a:pt x="670" y="130"/>
                    </a:lnTo>
                    <a:lnTo>
                      <a:pt x="670" y="130"/>
                    </a:lnTo>
                    <a:lnTo>
                      <a:pt x="664" y="130"/>
                    </a:lnTo>
                    <a:lnTo>
                      <a:pt x="658" y="130"/>
                    </a:lnTo>
                    <a:lnTo>
                      <a:pt x="654" y="130"/>
                    </a:lnTo>
                    <a:lnTo>
                      <a:pt x="654" y="130"/>
                    </a:lnTo>
                    <a:lnTo>
                      <a:pt x="658" y="128"/>
                    </a:lnTo>
                    <a:lnTo>
                      <a:pt x="662" y="126"/>
                    </a:lnTo>
                    <a:lnTo>
                      <a:pt x="662" y="126"/>
                    </a:lnTo>
                    <a:lnTo>
                      <a:pt x="664" y="126"/>
                    </a:lnTo>
                    <a:lnTo>
                      <a:pt x="664" y="124"/>
                    </a:lnTo>
                    <a:lnTo>
                      <a:pt x="664" y="122"/>
                    </a:lnTo>
                    <a:lnTo>
                      <a:pt x="668" y="122"/>
                    </a:lnTo>
                    <a:lnTo>
                      <a:pt x="668" y="122"/>
                    </a:lnTo>
                    <a:lnTo>
                      <a:pt x="670" y="120"/>
                    </a:lnTo>
                    <a:lnTo>
                      <a:pt x="670" y="118"/>
                    </a:lnTo>
                    <a:lnTo>
                      <a:pt x="670" y="116"/>
                    </a:lnTo>
                    <a:lnTo>
                      <a:pt x="672" y="116"/>
                    </a:lnTo>
                    <a:lnTo>
                      <a:pt x="672" y="116"/>
                    </a:lnTo>
                    <a:lnTo>
                      <a:pt x="676" y="114"/>
                    </a:lnTo>
                    <a:lnTo>
                      <a:pt x="678" y="112"/>
                    </a:lnTo>
                    <a:lnTo>
                      <a:pt x="678" y="108"/>
                    </a:lnTo>
                    <a:lnTo>
                      <a:pt x="680" y="106"/>
                    </a:lnTo>
                    <a:lnTo>
                      <a:pt x="680" y="106"/>
                    </a:lnTo>
                    <a:lnTo>
                      <a:pt x="680" y="104"/>
                    </a:lnTo>
                    <a:lnTo>
                      <a:pt x="678" y="100"/>
                    </a:lnTo>
                    <a:lnTo>
                      <a:pt x="672" y="98"/>
                    </a:lnTo>
                    <a:lnTo>
                      <a:pt x="662" y="96"/>
                    </a:lnTo>
                    <a:lnTo>
                      <a:pt x="662" y="96"/>
                    </a:lnTo>
                    <a:lnTo>
                      <a:pt x="654" y="92"/>
                    </a:lnTo>
                    <a:lnTo>
                      <a:pt x="652" y="88"/>
                    </a:lnTo>
                    <a:lnTo>
                      <a:pt x="648" y="84"/>
                    </a:lnTo>
                    <a:lnTo>
                      <a:pt x="644" y="82"/>
                    </a:lnTo>
                    <a:lnTo>
                      <a:pt x="636" y="78"/>
                    </a:lnTo>
                    <a:lnTo>
                      <a:pt x="636" y="78"/>
                    </a:lnTo>
                    <a:lnTo>
                      <a:pt x="632" y="78"/>
                    </a:lnTo>
                    <a:lnTo>
                      <a:pt x="632" y="76"/>
                    </a:lnTo>
                    <a:lnTo>
                      <a:pt x="632" y="74"/>
                    </a:lnTo>
                    <a:lnTo>
                      <a:pt x="628" y="68"/>
                    </a:lnTo>
                    <a:lnTo>
                      <a:pt x="628" y="68"/>
                    </a:lnTo>
                    <a:lnTo>
                      <a:pt x="620" y="64"/>
                    </a:lnTo>
                    <a:lnTo>
                      <a:pt x="614" y="60"/>
                    </a:lnTo>
                    <a:lnTo>
                      <a:pt x="608" y="58"/>
                    </a:lnTo>
                    <a:lnTo>
                      <a:pt x="606" y="56"/>
                    </a:lnTo>
                    <a:lnTo>
                      <a:pt x="606" y="54"/>
                    </a:lnTo>
                    <a:lnTo>
                      <a:pt x="606" y="54"/>
                    </a:lnTo>
                    <a:lnTo>
                      <a:pt x="606" y="52"/>
                    </a:lnTo>
                    <a:lnTo>
                      <a:pt x="606" y="50"/>
                    </a:lnTo>
                    <a:lnTo>
                      <a:pt x="600" y="44"/>
                    </a:lnTo>
                    <a:lnTo>
                      <a:pt x="590" y="38"/>
                    </a:lnTo>
                    <a:lnTo>
                      <a:pt x="586" y="38"/>
                    </a:lnTo>
                    <a:lnTo>
                      <a:pt x="584" y="38"/>
                    </a:lnTo>
                    <a:lnTo>
                      <a:pt x="584" y="38"/>
                    </a:lnTo>
                    <a:lnTo>
                      <a:pt x="578" y="38"/>
                    </a:lnTo>
                    <a:lnTo>
                      <a:pt x="574" y="36"/>
                    </a:lnTo>
                    <a:lnTo>
                      <a:pt x="570" y="36"/>
                    </a:lnTo>
                    <a:lnTo>
                      <a:pt x="566" y="36"/>
                    </a:lnTo>
                    <a:lnTo>
                      <a:pt x="566" y="36"/>
                    </a:lnTo>
                    <a:lnTo>
                      <a:pt x="562" y="36"/>
                    </a:lnTo>
                    <a:lnTo>
                      <a:pt x="556" y="36"/>
                    </a:lnTo>
                    <a:lnTo>
                      <a:pt x="554" y="36"/>
                    </a:lnTo>
                    <a:lnTo>
                      <a:pt x="552" y="38"/>
                    </a:lnTo>
                    <a:lnTo>
                      <a:pt x="556" y="44"/>
                    </a:lnTo>
                    <a:lnTo>
                      <a:pt x="556" y="44"/>
                    </a:lnTo>
                    <a:lnTo>
                      <a:pt x="560" y="52"/>
                    </a:lnTo>
                    <a:lnTo>
                      <a:pt x="558" y="54"/>
                    </a:lnTo>
                    <a:lnTo>
                      <a:pt x="558" y="56"/>
                    </a:lnTo>
                    <a:lnTo>
                      <a:pt x="554" y="56"/>
                    </a:lnTo>
                    <a:lnTo>
                      <a:pt x="552" y="58"/>
                    </a:lnTo>
                    <a:lnTo>
                      <a:pt x="550" y="60"/>
                    </a:lnTo>
                    <a:lnTo>
                      <a:pt x="550" y="60"/>
                    </a:lnTo>
                    <a:lnTo>
                      <a:pt x="550" y="64"/>
                    </a:lnTo>
                    <a:lnTo>
                      <a:pt x="552" y="62"/>
                    </a:lnTo>
                    <a:lnTo>
                      <a:pt x="556" y="66"/>
                    </a:lnTo>
                    <a:lnTo>
                      <a:pt x="556" y="66"/>
                    </a:lnTo>
                    <a:lnTo>
                      <a:pt x="560" y="70"/>
                    </a:lnTo>
                    <a:lnTo>
                      <a:pt x="560" y="72"/>
                    </a:lnTo>
                    <a:lnTo>
                      <a:pt x="558" y="72"/>
                    </a:lnTo>
                    <a:lnTo>
                      <a:pt x="562" y="76"/>
                    </a:lnTo>
                    <a:lnTo>
                      <a:pt x="562" y="76"/>
                    </a:lnTo>
                    <a:lnTo>
                      <a:pt x="566" y="80"/>
                    </a:lnTo>
                    <a:lnTo>
                      <a:pt x="566" y="80"/>
                    </a:lnTo>
                    <a:lnTo>
                      <a:pt x="566" y="78"/>
                    </a:lnTo>
                    <a:lnTo>
                      <a:pt x="572" y="80"/>
                    </a:lnTo>
                    <a:lnTo>
                      <a:pt x="572" y="80"/>
                    </a:lnTo>
                    <a:lnTo>
                      <a:pt x="582" y="82"/>
                    </a:lnTo>
                    <a:lnTo>
                      <a:pt x="586" y="82"/>
                    </a:lnTo>
                    <a:lnTo>
                      <a:pt x="588" y="82"/>
                    </a:lnTo>
                    <a:lnTo>
                      <a:pt x="592" y="86"/>
                    </a:lnTo>
                    <a:lnTo>
                      <a:pt x="592" y="86"/>
                    </a:lnTo>
                    <a:lnTo>
                      <a:pt x="598" y="90"/>
                    </a:lnTo>
                    <a:lnTo>
                      <a:pt x="604" y="92"/>
                    </a:lnTo>
                    <a:lnTo>
                      <a:pt x="608" y="90"/>
                    </a:lnTo>
                    <a:lnTo>
                      <a:pt x="608" y="90"/>
                    </a:lnTo>
                    <a:lnTo>
                      <a:pt x="610" y="96"/>
                    </a:lnTo>
                    <a:lnTo>
                      <a:pt x="610" y="98"/>
                    </a:lnTo>
                    <a:lnTo>
                      <a:pt x="608" y="100"/>
                    </a:lnTo>
                    <a:lnTo>
                      <a:pt x="608" y="98"/>
                    </a:lnTo>
                    <a:lnTo>
                      <a:pt x="608" y="98"/>
                    </a:lnTo>
                    <a:lnTo>
                      <a:pt x="602" y="98"/>
                    </a:lnTo>
                    <a:lnTo>
                      <a:pt x="592" y="98"/>
                    </a:lnTo>
                    <a:lnTo>
                      <a:pt x="580" y="96"/>
                    </a:lnTo>
                    <a:lnTo>
                      <a:pt x="574" y="94"/>
                    </a:lnTo>
                    <a:lnTo>
                      <a:pt x="574" y="94"/>
                    </a:lnTo>
                    <a:lnTo>
                      <a:pt x="568" y="92"/>
                    </a:lnTo>
                    <a:lnTo>
                      <a:pt x="556" y="90"/>
                    </a:lnTo>
                    <a:lnTo>
                      <a:pt x="542" y="88"/>
                    </a:lnTo>
                    <a:lnTo>
                      <a:pt x="534" y="88"/>
                    </a:lnTo>
                    <a:lnTo>
                      <a:pt x="534" y="88"/>
                    </a:lnTo>
                    <a:lnTo>
                      <a:pt x="530" y="88"/>
                    </a:lnTo>
                    <a:lnTo>
                      <a:pt x="518" y="86"/>
                    </a:lnTo>
                    <a:lnTo>
                      <a:pt x="518" y="86"/>
                    </a:lnTo>
                    <a:lnTo>
                      <a:pt x="500" y="86"/>
                    </a:lnTo>
                    <a:lnTo>
                      <a:pt x="484" y="84"/>
                    </a:lnTo>
                    <a:lnTo>
                      <a:pt x="484" y="84"/>
                    </a:lnTo>
                    <a:lnTo>
                      <a:pt x="472" y="84"/>
                    </a:lnTo>
                    <a:lnTo>
                      <a:pt x="464" y="86"/>
                    </a:lnTo>
                    <a:lnTo>
                      <a:pt x="464" y="86"/>
                    </a:lnTo>
                    <a:lnTo>
                      <a:pt x="464" y="88"/>
                    </a:lnTo>
                    <a:lnTo>
                      <a:pt x="466" y="88"/>
                    </a:lnTo>
                    <a:lnTo>
                      <a:pt x="478" y="92"/>
                    </a:lnTo>
                    <a:lnTo>
                      <a:pt x="478" y="92"/>
                    </a:lnTo>
                    <a:lnTo>
                      <a:pt x="482" y="92"/>
                    </a:lnTo>
                    <a:lnTo>
                      <a:pt x="482" y="94"/>
                    </a:lnTo>
                    <a:lnTo>
                      <a:pt x="474" y="96"/>
                    </a:lnTo>
                    <a:lnTo>
                      <a:pt x="474" y="96"/>
                    </a:lnTo>
                    <a:lnTo>
                      <a:pt x="468" y="96"/>
                    </a:lnTo>
                    <a:lnTo>
                      <a:pt x="468" y="98"/>
                    </a:lnTo>
                    <a:lnTo>
                      <a:pt x="470" y="100"/>
                    </a:lnTo>
                    <a:lnTo>
                      <a:pt x="470" y="102"/>
                    </a:lnTo>
                    <a:lnTo>
                      <a:pt x="470" y="102"/>
                    </a:lnTo>
                    <a:lnTo>
                      <a:pt x="468" y="100"/>
                    </a:lnTo>
                    <a:lnTo>
                      <a:pt x="466" y="100"/>
                    </a:lnTo>
                    <a:lnTo>
                      <a:pt x="464" y="98"/>
                    </a:lnTo>
                    <a:lnTo>
                      <a:pt x="464" y="98"/>
                    </a:lnTo>
                    <a:lnTo>
                      <a:pt x="464" y="98"/>
                    </a:lnTo>
                    <a:lnTo>
                      <a:pt x="464" y="96"/>
                    </a:lnTo>
                    <a:lnTo>
                      <a:pt x="462" y="96"/>
                    </a:lnTo>
                    <a:lnTo>
                      <a:pt x="462" y="94"/>
                    </a:lnTo>
                    <a:lnTo>
                      <a:pt x="466" y="94"/>
                    </a:lnTo>
                    <a:lnTo>
                      <a:pt x="466" y="94"/>
                    </a:lnTo>
                    <a:lnTo>
                      <a:pt x="462" y="92"/>
                    </a:lnTo>
                    <a:lnTo>
                      <a:pt x="458" y="92"/>
                    </a:lnTo>
                    <a:lnTo>
                      <a:pt x="454" y="94"/>
                    </a:lnTo>
                    <a:lnTo>
                      <a:pt x="454" y="94"/>
                    </a:lnTo>
                    <a:lnTo>
                      <a:pt x="448" y="96"/>
                    </a:lnTo>
                    <a:lnTo>
                      <a:pt x="438" y="98"/>
                    </a:lnTo>
                    <a:lnTo>
                      <a:pt x="438" y="98"/>
                    </a:lnTo>
                    <a:lnTo>
                      <a:pt x="434" y="100"/>
                    </a:lnTo>
                    <a:lnTo>
                      <a:pt x="428" y="98"/>
                    </a:lnTo>
                    <a:lnTo>
                      <a:pt x="422" y="96"/>
                    </a:lnTo>
                    <a:lnTo>
                      <a:pt x="412" y="96"/>
                    </a:lnTo>
                    <a:lnTo>
                      <a:pt x="412" y="96"/>
                    </a:lnTo>
                    <a:lnTo>
                      <a:pt x="402" y="98"/>
                    </a:lnTo>
                    <a:lnTo>
                      <a:pt x="400" y="100"/>
                    </a:lnTo>
                    <a:lnTo>
                      <a:pt x="400" y="102"/>
                    </a:lnTo>
                    <a:lnTo>
                      <a:pt x="396" y="100"/>
                    </a:lnTo>
                    <a:lnTo>
                      <a:pt x="396" y="100"/>
                    </a:lnTo>
                    <a:lnTo>
                      <a:pt x="392" y="100"/>
                    </a:lnTo>
                    <a:lnTo>
                      <a:pt x="388" y="102"/>
                    </a:lnTo>
                    <a:lnTo>
                      <a:pt x="384" y="102"/>
                    </a:lnTo>
                    <a:lnTo>
                      <a:pt x="386" y="102"/>
                    </a:lnTo>
                    <a:lnTo>
                      <a:pt x="386" y="102"/>
                    </a:lnTo>
                    <a:lnTo>
                      <a:pt x="388" y="100"/>
                    </a:lnTo>
                    <a:lnTo>
                      <a:pt x="386" y="100"/>
                    </a:lnTo>
                    <a:lnTo>
                      <a:pt x="386" y="98"/>
                    </a:lnTo>
                    <a:lnTo>
                      <a:pt x="386" y="98"/>
                    </a:lnTo>
                    <a:lnTo>
                      <a:pt x="386" y="96"/>
                    </a:lnTo>
                    <a:lnTo>
                      <a:pt x="388" y="96"/>
                    </a:lnTo>
                    <a:lnTo>
                      <a:pt x="390" y="98"/>
                    </a:lnTo>
                    <a:lnTo>
                      <a:pt x="392" y="96"/>
                    </a:lnTo>
                    <a:lnTo>
                      <a:pt x="392" y="96"/>
                    </a:lnTo>
                    <a:lnTo>
                      <a:pt x="390" y="96"/>
                    </a:lnTo>
                    <a:lnTo>
                      <a:pt x="388" y="94"/>
                    </a:lnTo>
                    <a:lnTo>
                      <a:pt x="374" y="96"/>
                    </a:lnTo>
                    <a:lnTo>
                      <a:pt x="374" y="96"/>
                    </a:lnTo>
                    <a:lnTo>
                      <a:pt x="368" y="98"/>
                    </a:lnTo>
                    <a:lnTo>
                      <a:pt x="368" y="100"/>
                    </a:lnTo>
                    <a:lnTo>
                      <a:pt x="368" y="102"/>
                    </a:lnTo>
                    <a:lnTo>
                      <a:pt x="366" y="104"/>
                    </a:lnTo>
                    <a:lnTo>
                      <a:pt x="366" y="104"/>
                    </a:lnTo>
                    <a:lnTo>
                      <a:pt x="364" y="106"/>
                    </a:lnTo>
                    <a:lnTo>
                      <a:pt x="364" y="104"/>
                    </a:lnTo>
                    <a:lnTo>
                      <a:pt x="364" y="102"/>
                    </a:lnTo>
                    <a:lnTo>
                      <a:pt x="366" y="100"/>
                    </a:lnTo>
                    <a:lnTo>
                      <a:pt x="366" y="100"/>
                    </a:lnTo>
                    <a:lnTo>
                      <a:pt x="364" y="98"/>
                    </a:lnTo>
                    <a:lnTo>
                      <a:pt x="360" y="98"/>
                    </a:lnTo>
                    <a:lnTo>
                      <a:pt x="354" y="98"/>
                    </a:lnTo>
                    <a:lnTo>
                      <a:pt x="348" y="100"/>
                    </a:lnTo>
                    <a:lnTo>
                      <a:pt x="344" y="100"/>
                    </a:lnTo>
                    <a:lnTo>
                      <a:pt x="344" y="100"/>
                    </a:lnTo>
                    <a:lnTo>
                      <a:pt x="340" y="98"/>
                    </a:lnTo>
                    <a:lnTo>
                      <a:pt x="334" y="100"/>
                    </a:lnTo>
                    <a:lnTo>
                      <a:pt x="320" y="106"/>
                    </a:lnTo>
                    <a:lnTo>
                      <a:pt x="320" y="106"/>
                    </a:lnTo>
                    <a:lnTo>
                      <a:pt x="314" y="106"/>
                    </a:lnTo>
                    <a:lnTo>
                      <a:pt x="310" y="106"/>
                    </a:lnTo>
                    <a:lnTo>
                      <a:pt x="308" y="106"/>
                    </a:lnTo>
                    <a:lnTo>
                      <a:pt x="304" y="106"/>
                    </a:lnTo>
                    <a:lnTo>
                      <a:pt x="304" y="106"/>
                    </a:lnTo>
                    <a:lnTo>
                      <a:pt x="302" y="108"/>
                    </a:lnTo>
                    <a:lnTo>
                      <a:pt x="300" y="106"/>
                    </a:lnTo>
                    <a:lnTo>
                      <a:pt x="300" y="106"/>
                    </a:lnTo>
                    <a:lnTo>
                      <a:pt x="302" y="110"/>
                    </a:lnTo>
                    <a:lnTo>
                      <a:pt x="302" y="110"/>
                    </a:lnTo>
                    <a:lnTo>
                      <a:pt x="304" y="116"/>
                    </a:lnTo>
                    <a:lnTo>
                      <a:pt x="304" y="116"/>
                    </a:lnTo>
                    <a:lnTo>
                      <a:pt x="302" y="118"/>
                    </a:lnTo>
                    <a:lnTo>
                      <a:pt x="302" y="118"/>
                    </a:lnTo>
                    <a:lnTo>
                      <a:pt x="300" y="122"/>
                    </a:lnTo>
                    <a:lnTo>
                      <a:pt x="300" y="122"/>
                    </a:lnTo>
                    <a:lnTo>
                      <a:pt x="298" y="120"/>
                    </a:lnTo>
                    <a:lnTo>
                      <a:pt x="296" y="122"/>
                    </a:lnTo>
                    <a:lnTo>
                      <a:pt x="296" y="122"/>
                    </a:lnTo>
                    <a:lnTo>
                      <a:pt x="292" y="122"/>
                    </a:lnTo>
                    <a:lnTo>
                      <a:pt x="290" y="122"/>
                    </a:lnTo>
                    <a:lnTo>
                      <a:pt x="288" y="122"/>
                    </a:lnTo>
                    <a:lnTo>
                      <a:pt x="286" y="122"/>
                    </a:lnTo>
                    <a:lnTo>
                      <a:pt x="286" y="122"/>
                    </a:lnTo>
                    <a:lnTo>
                      <a:pt x="284" y="122"/>
                    </a:lnTo>
                    <a:lnTo>
                      <a:pt x="282" y="122"/>
                    </a:lnTo>
                    <a:lnTo>
                      <a:pt x="280" y="122"/>
                    </a:lnTo>
                    <a:lnTo>
                      <a:pt x="278" y="122"/>
                    </a:lnTo>
                    <a:lnTo>
                      <a:pt x="278" y="122"/>
                    </a:lnTo>
                    <a:lnTo>
                      <a:pt x="274" y="122"/>
                    </a:lnTo>
                    <a:lnTo>
                      <a:pt x="272" y="120"/>
                    </a:lnTo>
                    <a:lnTo>
                      <a:pt x="268" y="118"/>
                    </a:lnTo>
                    <a:lnTo>
                      <a:pt x="264" y="118"/>
                    </a:lnTo>
                    <a:lnTo>
                      <a:pt x="264" y="118"/>
                    </a:lnTo>
                    <a:lnTo>
                      <a:pt x="260" y="116"/>
                    </a:lnTo>
                    <a:lnTo>
                      <a:pt x="256" y="114"/>
                    </a:lnTo>
                    <a:lnTo>
                      <a:pt x="256" y="112"/>
                    </a:lnTo>
                    <a:lnTo>
                      <a:pt x="260" y="110"/>
                    </a:lnTo>
                    <a:lnTo>
                      <a:pt x="260" y="110"/>
                    </a:lnTo>
                    <a:lnTo>
                      <a:pt x="266" y="110"/>
                    </a:lnTo>
                    <a:lnTo>
                      <a:pt x="266" y="110"/>
                    </a:lnTo>
                    <a:lnTo>
                      <a:pt x="258" y="104"/>
                    </a:lnTo>
                    <a:lnTo>
                      <a:pt x="258" y="104"/>
                    </a:lnTo>
                    <a:lnTo>
                      <a:pt x="256" y="102"/>
                    </a:lnTo>
                    <a:lnTo>
                      <a:pt x="256" y="102"/>
                    </a:lnTo>
                    <a:lnTo>
                      <a:pt x="256" y="100"/>
                    </a:lnTo>
                    <a:lnTo>
                      <a:pt x="252" y="100"/>
                    </a:lnTo>
                    <a:lnTo>
                      <a:pt x="252" y="100"/>
                    </a:lnTo>
                    <a:lnTo>
                      <a:pt x="232" y="94"/>
                    </a:lnTo>
                    <a:lnTo>
                      <a:pt x="224" y="94"/>
                    </a:lnTo>
                    <a:lnTo>
                      <a:pt x="224" y="94"/>
                    </a:lnTo>
                    <a:lnTo>
                      <a:pt x="224" y="94"/>
                    </a:lnTo>
                    <a:lnTo>
                      <a:pt x="228" y="96"/>
                    </a:lnTo>
                    <a:lnTo>
                      <a:pt x="232" y="100"/>
                    </a:lnTo>
                    <a:lnTo>
                      <a:pt x="236" y="106"/>
                    </a:lnTo>
                    <a:lnTo>
                      <a:pt x="236" y="106"/>
                    </a:lnTo>
                    <a:lnTo>
                      <a:pt x="240" y="112"/>
                    </a:lnTo>
                    <a:lnTo>
                      <a:pt x="240" y="116"/>
                    </a:lnTo>
                    <a:lnTo>
                      <a:pt x="240" y="116"/>
                    </a:lnTo>
                    <a:lnTo>
                      <a:pt x="244" y="118"/>
                    </a:lnTo>
                    <a:lnTo>
                      <a:pt x="244" y="118"/>
                    </a:lnTo>
                    <a:lnTo>
                      <a:pt x="250" y="118"/>
                    </a:lnTo>
                    <a:lnTo>
                      <a:pt x="250" y="122"/>
                    </a:lnTo>
                    <a:lnTo>
                      <a:pt x="250" y="122"/>
                    </a:lnTo>
                    <a:lnTo>
                      <a:pt x="250" y="130"/>
                    </a:lnTo>
                    <a:lnTo>
                      <a:pt x="250" y="132"/>
                    </a:lnTo>
                    <a:lnTo>
                      <a:pt x="248" y="132"/>
                    </a:lnTo>
                    <a:lnTo>
                      <a:pt x="248" y="132"/>
                    </a:lnTo>
                    <a:lnTo>
                      <a:pt x="244" y="130"/>
                    </a:lnTo>
                    <a:lnTo>
                      <a:pt x="240" y="132"/>
                    </a:lnTo>
                    <a:lnTo>
                      <a:pt x="238" y="134"/>
                    </a:lnTo>
                    <a:lnTo>
                      <a:pt x="240" y="132"/>
                    </a:lnTo>
                    <a:lnTo>
                      <a:pt x="240" y="132"/>
                    </a:lnTo>
                    <a:lnTo>
                      <a:pt x="240" y="128"/>
                    </a:lnTo>
                    <a:lnTo>
                      <a:pt x="238" y="128"/>
                    </a:lnTo>
                    <a:lnTo>
                      <a:pt x="226" y="128"/>
                    </a:lnTo>
                    <a:lnTo>
                      <a:pt x="226" y="128"/>
                    </a:lnTo>
                    <a:lnTo>
                      <a:pt x="224" y="128"/>
                    </a:lnTo>
                    <a:lnTo>
                      <a:pt x="222" y="126"/>
                    </a:lnTo>
                    <a:lnTo>
                      <a:pt x="218" y="126"/>
                    </a:lnTo>
                    <a:lnTo>
                      <a:pt x="208" y="128"/>
                    </a:lnTo>
                    <a:lnTo>
                      <a:pt x="208" y="128"/>
                    </a:lnTo>
                    <a:lnTo>
                      <a:pt x="198" y="130"/>
                    </a:lnTo>
                    <a:lnTo>
                      <a:pt x="192" y="134"/>
                    </a:lnTo>
                    <a:lnTo>
                      <a:pt x="192" y="134"/>
                    </a:lnTo>
                    <a:lnTo>
                      <a:pt x="188" y="136"/>
                    </a:lnTo>
                    <a:lnTo>
                      <a:pt x="186" y="138"/>
                    </a:lnTo>
                    <a:lnTo>
                      <a:pt x="184" y="138"/>
                    </a:lnTo>
                    <a:lnTo>
                      <a:pt x="184" y="138"/>
                    </a:lnTo>
                    <a:lnTo>
                      <a:pt x="184" y="138"/>
                    </a:lnTo>
                    <a:lnTo>
                      <a:pt x="184" y="140"/>
                    </a:lnTo>
                    <a:lnTo>
                      <a:pt x="186" y="142"/>
                    </a:lnTo>
                    <a:lnTo>
                      <a:pt x="196" y="146"/>
                    </a:lnTo>
                    <a:lnTo>
                      <a:pt x="204" y="148"/>
                    </a:lnTo>
                    <a:lnTo>
                      <a:pt x="208" y="150"/>
                    </a:lnTo>
                    <a:lnTo>
                      <a:pt x="208" y="152"/>
                    </a:lnTo>
                    <a:lnTo>
                      <a:pt x="208" y="152"/>
                    </a:lnTo>
                    <a:lnTo>
                      <a:pt x="206" y="152"/>
                    </a:lnTo>
                    <a:lnTo>
                      <a:pt x="204" y="152"/>
                    </a:lnTo>
                    <a:lnTo>
                      <a:pt x="200" y="152"/>
                    </a:lnTo>
                    <a:lnTo>
                      <a:pt x="196" y="152"/>
                    </a:lnTo>
                    <a:lnTo>
                      <a:pt x="196" y="152"/>
                    </a:lnTo>
                    <a:lnTo>
                      <a:pt x="190" y="154"/>
                    </a:lnTo>
                    <a:lnTo>
                      <a:pt x="184" y="152"/>
                    </a:lnTo>
                    <a:lnTo>
                      <a:pt x="178" y="150"/>
                    </a:lnTo>
                    <a:lnTo>
                      <a:pt x="166" y="152"/>
                    </a:lnTo>
                    <a:lnTo>
                      <a:pt x="166" y="152"/>
                    </a:lnTo>
                    <a:lnTo>
                      <a:pt x="164" y="152"/>
                    </a:lnTo>
                    <a:lnTo>
                      <a:pt x="166" y="152"/>
                    </a:lnTo>
                    <a:lnTo>
                      <a:pt x="166" y="150"/>
                    </a:lnTo>
                    <a:lnTo>
                      <a:pt x="162" y="148"/>
                    </a:lnTo>
                    <a:lnTo>
                      <a:pt x="162" y="148"/>
                    </a:lnTo>
                    <a:lnTo>
                      <a:pt x="152" y="148"/>
                    </a:lnTo>
                    <a:lnTo>
                      <a:pt x="150" y="148"/>
                    </a:lnTo>
                    <a:lnTo>
                      <a:pt x="148" y="148"/>
                    </a:lnTo>
                    <a:lnTo>
                      <a:pt x="148" y="148"/>
                    </a:lnTo>
                    <a:lnTo>
                      <a:pt x="144" y="152"/>
                    </a:lnTo>
                    <a:lnTo>
                      <a:pt x="144" y="152"/>
                    </a:lnTo>
                    <a:lnTo>
                      <a:pt x="144" y="152"/>
                    </a:lnTo>
                    <a:lnTo>
                      <a:pt x="144" y="152"/>
                    </a:lnTo>
                    <a:lnTo>
                      <a:pt x="146" y="154"/>
                    </a:lnTo>
                    <a:lnTo>
                      <a:pt x="146" y="156"/>
                    </a:lnTo>
                    <a:lnTo>
                      <a:pt x="150" y="158"/>
                    </a:lnTo>
                    <a:lnTo>
                      <a:pt x="158" y="158"/>
                    </a:lnTo>
                    <a:lnTo>
                      <a:pt x="158" y="158"/>
                    </a:lnTo>
                    <a:lnTo>
                      <a:pt x="164" y="158"/>
                    </a:lnTo>
                    <a:lnTo>
                      <a:pt x="170" y="160"/>
                    </a:lnTo>
                    <a:lnTo>
                      <a:pt x="170" y="162"/>
                    </a:lnTo>
                    <a:lnTo>
                      <a:pt x="170" y="162"/>
                    </a:lnTo>
                    <a:lnTo>
                      <a:pt x="170" y="162"/>
                    </a:lnTo>
                    <a:lnTo>
                      <a:pt x="168" y="164"/>
                    </a:lnTo>
                    <a:lnTo>
                      <a:pt x="166" y="166"/>
                    </a:lnTo>
                    <a:lnTo>
                      <a:pt x="166" y="166"/>
                    </a:lnTo>
                    <a:lnTo>
                      <a:pt x="164" y="166"/>
                    </a:lnTo>
                    <a:lnTo>
                      <a:pt x="164" y="166"/>
                    </a:lnTo>
                    <a:lnTo>
                      <a:pt x="158" y="164"/>
                    </a:lnTo>
                    <a:lnTo>
                      <a:pt x="150" y="164"/>
                    </a:lnTo>
                    <a:lnTo>
                      <a:pt x="142" y="164"/>
                    </a:lnTo>
                    <a:lnTo>
                      <a:pt x="138" y="162"/>
                    </a:lnTo>
                    <a:lnTo>
                      <a:pt x="138" y="162"/>
                    </a:lnTo>
                    <a:lnTo>
                      <a:pt x="136" y="160"/>
                    </a:lnTo>
                    <a:lnTo>
                      <a:pt x="132" y="160"/>
                    </a:lnTo>
                    <a:lnTo>
                      <a:pt x="122" y="158"/>
                    </a:lnTo>
                    <a:lnTo>
                      <a:pt x="122" y="158"/>
                    </a:lnTo>
                    <a:lnTo>
                      <a:pt x="116" y="158"/>
                    </a:lnTo>
                    <a:lnTo>
                      <a:pt x="116" y="156"/>
                    </a:lnTo>
                    <a:lnTo>
                      <a:pt x="118" y="156"/>
                    </a:lnTo>
                    <a:lnTo>
                      <a:pt x="120" y="156"/>
                    </a:lnTo>
                    <a:lnTo>
                      <a:pt x="118" y="154"/>
                    </a:lnTo>
                    <a:lnTo>
                      <a:pt x="118" y="154"/>
                    </a:lnTo>
                    <a:lnTo>
                      <a:pt x="116" y="152"/>
                    </a:lnTo>
                    <a:lnTo>
                      <a:pt x="116" y="150"/>
                    </a:lnTo>
                    <a:lnTo>
                      <a:pt x="116" y="150"/>
                    </a:lnTo>
                    <a:lnTo>
                      <a:pt x="112" y="150"/>
                    </a:lnTo>
                    <a:lnTo>
                      <a:pt x="112" y="150"/>
                    </a:lnTo>
                    <a:lnTo>
                      <a:pt x="110" y="148"/>
                    </a:lnTo>
                    <a:lnTo>
                      <a:pt x="110" y="148"/>
                    </a:lnTo>
                    <a:lnTo>
                      <a:pt x="110" y="146"/>
                    </a:lnTo>
                    <a:lnTo>
                      <a:pt x="110" y="144"/>
                    </a:lnTo>
                    <a:lnTo>
                      <a:pt x="110" y="144"/>
                    </a:lnTo>
                    <a:lnTo>
                      <a:pt x="110" y="142"/>
                    </a:lnTo>
                    <a:lnTo>
                      <a:pt x="110" y="142"/>
                    </a:lnTo>
                    <a:lnTo>
                      <a:pt x="110" y="140"/>
                    </a:lnTo>
                    <a:lnTo>
                      <a:pt x="110" y="138"/>
                    </a:lnTo>
                    <a:lnTo>
                      <a:pt x="110" y="138"/>
                    </a:lnTo>
                    <a:lnTo>
                      <a:pt x="110" y="136"/>
                    </a:lnTo>
                    <a:lnTo>
                      <a:pt x="108" y="136"/>
                    </a:lnTo>
                    <a:lnTo>
                      <a:pt x="106" y="136"/>
                    </a:lnTo>
                    <a:lnTo>
                      <a:pt x="102" y="136"/>
                    </a:lnTo>
                    <a:lnTo>
                      <a:pt x="102" y="136"/>
                    </a:lnTo>
                    <a:lnTo>
                      <a:pt x="98" y="134"/>
                    </a:lnTo>
                    <a:lnTo>
                      <a:pt x="94" y="134"/>
                    </a:lnTo>
                    <a:lnTo>
                      <a:pt x="90" y="134"/>
                    </a:lnTo>
                    <a:lnTo>
                      <a:pt x="84" y="132"/>
                    </a:lnTo>
                    <a:lnTo>
                      <a:pt x="84" y="132"/>
                    </a:lnTo>
                    <a:lnTo>
                      <a:pt x="80" y="130"/>
                    </a:lnTo>
                    <a:lnTo>
                      <a:pt x="82" y="130"/>
                    </a:lnTo>
                    <a:lnTo>
                      <a:pt x="84" y="128"/>
                    </a:lnTo>
                    <a:lnTo>
                      <a:pt x="78" y="128"/>
                    </a:lnTo>
                    <a:lnTo>
                      <a:pt x="78" y="128"/>
                    </a:lnTo>
                    <a:lnTo>
                      <a:pt x="74" y="126"/>
                    </a:lnTo>
                    <a:lnTo>
                      <a:pt x="74" y="126"/>
                    </a:lnTo>
                    <a:lnTo>
                      <a:pt x="74" y="126"/>
                    </a:lnTo>
                    <a:lnTo>
                      <a:pt x="72" y="124"/>
                    </a:lnTo>
                    <a:lnTo>
                      <a:pt x="66" y="124"/>
                    </a:lnTo>
                    <a:lnTo>
                      <a:pt x="60" y="122"/>
                    </a:lnTo>
                    <a:lnTo>
                      <a:pt x="58" y="122"/>
                    </a:lnTo>
                    <a:lnTo>
                      <a:pt x="56" y="120"/>
                    </a:lnTo>
                    <a:lnTo>
                      <a:pt x="56" y="120"/>
                    </a:lnTo>
                    <a:lnTo>
                      <a:pt x="56" y="118"/>
                    </a:lnTo>
                    <a:lnTo>
                      <a:pt x="58" y="120"/>
                    </a:lnTo>
                    <a:lnTo>
                      <a:pt x="60" y="120"/>
                    </a:lnTo>
                    <a:lnTo>
                      <a:pt x="64" y="120"/>
                    </a:lnTo>
                    <a:lnTo>
                      <a:pt x="64" y="120"/>
                    </a:lnTo>
                    <a:lnTo>
                      <a:pt x="68" y="120"/>
                    </a:lnTo>
                    <a:lnTo>
                      <a:pt x="72" y="120"/>
                    </a:lnTo>
                    <a:lnTo>
                      <a:pt x="74" y="122"/>
                    </a:lnTo>
                    <a:lnTo>
                      <a:pt x="76" y="122"/>
                    </a:lnTo>
                    <a:lnTo>
                      <a:pt x="76" y="122"/>
                    </a:lnTo>
                    <a:lnTo>
                      <a:pt x="78" y="120"/>
                    </a:lnTo>
                    <a:lnTo>
                      <a:pt x="80" y="122"/>
                    </a:lnTo>
                    <a:lnTo>
                      <a:pt x="80" y="122"/>
                    </a:lnTo>
                    <a:lnTo>
                      <a:pt x="82" y="122"/>
                    </a:lnTo>
                    <a:lnTo>
                      <a:pt x="82" y="122"/>
                    </a:lnTo>
                    <a:lnTo>
                      <a:pt x="86" y="122"/>
                    </a:lnTo>
                    <a:lnTo>
                      <a:pt x="88" y="124"/>
                    </a:lnTo>
                    <a:lnTo>
                      <a:pt x="90" y="124"/>
                    </a:lnTo>
                    <a:lnTo>
                      <a:pt x="92" y="124"/>
                    </a:lnTo>
                    <a:lnTo>
                      <a:pt x="92" y="124"/>
                    </a:lnTo>
                    <a:lnTo>
                      <a:pt x="96" y="122"/>
                    </a:lnTo>
                    <a:lnTo>
                      <a:pt x="98" y="126"/>
                    </a:lnTo>
                    <a:lnTo>
                      <a:pt x="102" y="126"/>
                    </a:lnTo>
                    <a:lnTo>
                      <a:pt x="108" y="128"/>
                    </a:lnTo>
                    <a:lnTo>
                      <a:pt x="118" y="130"/>
                    </a:lnTo>
                    <a:lnTo>
                      <a:pt x="134" y="130"/>
                    </a:lnTo>
                    <a:lnTo>
                      <a:pt x="134" y="130"/>
                    </a:lnTo>
                    <a:lnTo>
                      <a:pt x="156" y="132"/>
                    </a:lnTo>
                    <a:lnTo>
                      <a:pt x="168" y="134"/>
                    </a:lnTo>
                    <a:lnTo>
                      <a:pt x="178" y="134"/>
                    </a:lnTo>
                    <a:lnTo>
                      <a:pt x="178" y="134"/>
                    </a:lnTo>
                    <a:lnTo>
                      <a:pt x="186" y="132"/>
                    </a:lnTo>
                    <a:lnTo>
                      <a:pt x="192" y="128"/>
                    </a:lnTo>
                    <a:lnTo>
                      <a:pt x="198" y="124"/>
                    </a:lnTo>
                    <a:lnTo>
                      <a:pt x="198" y="124"/>
                    </a:lnTo>
                    <a:lnTo>
                      <a:pt x="200" y="122"/>
                    </a:lnTo>
                    <a:lnTo>
                      <a:pt x="200" y="122"/>
                    </a:lnTo>
                    <a:lnTo>
                      <a:pt x="200" y="120"/>
                    </a:lnTo>
                    <a:lnTo>
                      <a:pt x="200" y="120"/>
                    </a:lnTo>
                    <a:lnTo>
                      <a:pt x="200" y="120"/>
                    </a:lnTo>
                    <a:lnTo>
                      <a:pt x="200" y="120"/>
                    </a:lnTo>
                    <a:lnTo>
                      <a:pt x="200" y="118"/>
                    </a:lnTo>
                    <a:lnTo>
                      <a:pt x="196" y="114"/>
                    </a:lnTo>
                    <a:lnTo>
                      <a:pt x="190" y="110"/>
                    </a:lnTo>
                    <a:lnTo>
                      <a:pt x="190" y="110"/>
                    </a:lnTo>
                    <a:lnTo>
                      <a:pt x="186" y="110"/>
                    </a:lnTo>
                    <a:lnTo>
                      <a:pt x="184" y="108"/>
                    </a:lnTo>
                    <a:lnTo>
                      <a:pt x="182" y="108"/>
                    </a:lnTo>
                    <a:lnTo>
                      <a:pt x="182" y="108"/>
                    </a:lnTo>
                    <a:lnTo>
                      <a:pt x="178" y="106"/>
                    </a:lnTo>
                    <a:lnTo>
                      <a:pt x="170" y="104"/>
                    </a:lnTo>
                    <a:lnTo>
                      <a:pt x="162" y="102"/>
                    </a:lnTo>
                    <a:lnTo>
                      <a:pt x="154" y="102"/>
                    </a:lnTo>
                    <a:lnTo>
                      <a:pt x="154" y="102"/>
                    </a:lnTo>
                    <a:lnTo>
                      <a:pt x="150" y="102"/>
                    </a:lnTo>
                    <a:lnTo>
                      <a:pt x="144" y="102"/>
                    </a:lnTo>
                    <a:lnTo>
                      <a:pt x="132" y="98"/>
                    </a:lnTo>
                    <a:lnTo>
                      <a:pt x="122" y="96"/>
                    </a:lnTo>
                    <a:lnTo>
                      <a:pt x="116" y="94"/>
                    </a:lnTo>
                    <a:lnTo>
                      <a:pt x="114" y="96"/>
                    </a:lnTo>
                    <a:lnTo>
                      <a:pt x="114" y="96"/>
                    </a:lnTo>
                    <a:lnTo>
                      <a:pt x="110" y="96"/>
                    </a:lnTo>
                    <a:lnTo>
                      <a:pt x="106" y="96"/>
                    </a:lnTo>
                    <a:lnTo>
                      <a:pt x="94" y="92"/>
                    </a:lnTo>
                    <a:lnTo>
                      <a:pt x="84" y="90"/>
                    </a:lnTo>
                    <a:lnTo>
                      <a:pt x="74" y="90"/>
                    </a:lnTo>
                    <a:lnTo>
                      <a:pt x="74" y="90"/>
                    </a:lnTo>
                    <a:lnTo>
                      <a:pt x="56" y="90"/>
                    </a:lnTo>
                    <a:lnTo>
                      <a:pt x="56" y="90"/>
                    </a:lnTo>
                    <a:lnTo>
                      <a:pt x="52" y="92"/>
                    </a:lnTo>
                    <a:lnTo>
                      <a:pt x="48" y="90"/>
                    </a:lnTo>
                    <a:lnTo>
                      <a:pt x="48" y="90"/>
                    </a:lnTo>
                    <a:lnTo>
                      <a:pt x="40" y="90"/>
                    </a:lnTo>
                    <a:lnTo>
                      <a:pt x="32" y="88"/>
                    </a:lnTo>
                    <a:lnTo>
                      <a:pt x="32" y="88"/>
                    </a:lnTo>
                    <a:lnTo>
                      <a:pt x="36" y="88"/>
                    </a:lnTo>
                    <a:lnTo>
                      <a:pt x="42" y="88"/>
                    </a:lnTo>
                    <a:lnTo>
                      <a:pt x="44" y="86"/>
                    </a:lnTo>
                    <a:lnTo>
                      <a:pt x="44" y="86"/>
                    </a:lnTo>
                    <a:lnTo>
                      <a:pt x="34" y="84"/>
                    </a:lnTo>
                    <a:lnTo>
                      <a:pt x="30" y="84"/>
                    </a:lnTo>
                    <a:lnTo>
                      <a:pt x="28" y="84"/>
                    </a:lnTo>
                    <a:lnTo>
                      <a:pt x="28" y="86"/>
                    </a:lnTo>
                    <a:lnTo>
                      <a:pt x="28" y="86"/>
                    </a:lnTo>
                    <a:lnTo>
                      <a:pt x="28" y="88"/>
                    </a:lnTo>
                    <a:lnTo>
                      <a:pt x="24" y="86"/>
                    </a:lnTo>
                    <a:lnTo>
                      <a:pt x="20" y="86"/>
                    </a:lnTo>
                    <a:lnTo>
                      <a:pt x="14" y="86"/>
                    </a:lnTo>
                    <a:lnTo>
                      <a:pt x="14" y="86"/>
                    </a:lnTo>
                    <a:lnTo>
                      <a:pt x="14" y="90"/>
                    </a:lnTo>
                    <a:lnTo>
                      <a:pt x="12" y="90"/>
                    </a:lnTo>
                    <a:lnTo>
                      <a:pt x="10" y="90"/>
                    </a:lnTo>
                    <a:lnTo>
                      <a:pt x="8" y="90"/>
                    </a:lnTo>
                    <a:lnTo>
                      <a:pt x="8" y="90"/>
                    </a:lnTo>
                    <a:lnTo>
                      <a:pt x="4" y="96"/>
                    </a:lnTo>
                    <a:lnTo>
                      <a:pt x="2" y="100"/>
                    </a:lnTo>
                    <a:lnTo>
                      <a:pt x="0" y="104"/>
                    </a:lnTo>
                    <a:lnTo>
                      <a:pt x="0" y="104"/>
                    </a:lnTo>
                    <a:lnTo>
                      <a:pt x="4" y="108"/>
                    </a:lnTo>
                    <a:lnTo>
                      <a:pt x="6" y="108"/>
                    </a:lnTo>
                    <a:lnTo>
                      <a:pt x="8" y="108"/>
                    </a:lnTo>
                    <a:lnTo>
                      <a:pt x="12" y="112"/>
                    </a:lnTo>
                    <a:lnTo>
                      <a:pt x="12" y="112"/>
                    </a:lnTo>
                    <a:lnTo>
                      <a:pt x="16" y="116"/>
                    </a:lnTo>
                    <a:lnTo>
                      <a:pt x="16" y="118"/>
                    </a:lnTo>
                    <a:lnTo>
                      <a:pt x="16" y="122"/>
                    </a:lnTo>
                    <a:lnTo>
                      <a:pt x="16" y="124"/>
                    </a:lnTo>
                    <a:lnTo>
                      <a:pt x="16" y="126"/>
                    </a:lnTo>
                    <a:lnTo>
                      <a:pt x="24" y="132"/>
                    </a:lnTo>
                    <a:lnTo>
                      <a:pt x="24" y="132"/>
                    </a:lnTo>
                    <a:lnTo>
                      <a:pt x="32" y="138"/>
                    </a:lnTo>
                    <a:lnTo>
                      <a:pt x="34" y="142"/>
                    </a:lnTo>
                    <a:lnTo>
                      <a:pt x="34" y="144"/>
                    </a:lnTo>
                    <a:lnTo>
                      <a:pt x="32" y="144"/>
                    </a:lnTo>
                    <a:lnTo>
                      <a:pt x="32" y="144"/>
                    </a:lnTo>
                    <a:lnTo>
                      <a:pt x="30" y="146"/>
                    </a:lnTo>
                    <a:lnTo>
                      <a:pt x="32" y="148"/>
                    </a:lnTo>
                    <a:lnTo>
                      <a:pt x="34" y="152"/>
                    </a:lnTo>
                    <a:lnTo>
                      <a:pt x="38" y="154"/>
                    </a:lnTo>
                    <a:lnTo>
                      <a:pt x="38" y="154"/>
                    </a:lnTo>
                    <a:lnTo>
                      <a:pt x="40" y="156"/>
                    </a:lnTo>
                    <a:lnTo>
                      <a:pt x="36" y="158"/>
                    </a:lnTo>
                    <a:lnTo>
                      <a:pt x="36" y="160"/>
                    </a:lnTo>
                    <a:lnTo>
                      <a:pt x="38" y="162"/>
                    </a:lnTo>
                    <a:lnTo>
                      <a:pt x="38" y="162"/>
                    </a:lnTo>
                    <a:lnTo>
                      <a:pt x="46" y="166"/>
                    </a:lnTo>
                    <a:lnTo>
                      <a:pt x="48" y="168"/>
                    </a:lnTo>
                    <a:lnTo>
                      <a:pt x="48" y="170"/>
                    </a:lnTo>
                    <a:lnTo>
                      <a:pt x="46" y="172"/>
                    </a:lnTo>
                    <a:lnTo>
                      <a:pt x="44" y="172"/>
                    </a:lnTo>
                    <a:lnTo>
                      <a:pt x="44" y="174"/>
                    </a:lnTo>
                    <a:lnTo>
                      <a:pt x="54" y="178"/>
                    </a:lnTo>
                    <a:lnTo>
                      <a:pt x="54" y="178"/>
                    </a:lnTo>
                    <a:lnTo>
                      <a:pt x="62" y="182"/>
                    </a:lnTo>
                    <a:lnTo>
                      <a:pt x="62" y="186"/>
                    </a:lnTo>
                    <a:lnTo>
                      <a:pt x="60" y="190"/>
                    </a:lnTo>
                    <a:lnTo>
                      <a:pt x="56" y="194"/>
                    </a:lnTo>
                    <a:lnTo>
                      <a:pt x="56" y="194"/>
                    </a:lnTo>
                    <a:lnTo>
                      <a:pt x="54" y="196"/>
                    </a:lnTo>
                    <a:lnTo>
                      <a:pt x="54" y="198"/>
                    </a:lnTo>
                    <a:lnTo>
                      <a:pt x="54" y="200"/>
                    </a:lnTo>
                    <a:lnTo>
                      <a:pt x="52" y="200"/>
                    </a:lnTo>
                    <a:lnTo>
                      <a:pt x="52" y="200"/>
                    </a:lnTo>
                    <a:lnTo>
                      <a:pt x="48" y="200"/>
                    </a:lnTo>
                    <a:lnTo>
                      <a:pt x="46" y="204"/>
                    </a:lnTo>
                    <a:lnTo>
                      <a:pt x="42" y="208"/>
                    </a:lnTo>
                    <a:lnTo>
                      <a:pt x="34" y="212"/>
                    </a:lnTo>
                    <a:lnTo>
                      <a:pt x="34" y="212"/>
                    </a:lnTo>
                    <a:lnTo>
                      <a:pt x="26" y="218"/>
                    </a:lnTo>
                    <a:lnTo>
                      <a:pt x="22" y="220"/>
                    </a:lnTo>
                    <a:lnTo>
                      <a:pt x="22" y="224"/>
                    </a:lnTo>
                    <a:lnTo>
                      <a:pt x="22" y="224"/>
                    </a:lnTo>
                    <a:lnTo>
                      <a:pt x="28" y="222"/>
                    </a:lnTo>
                    <a:lnTo>
                      <a:pt x="30" y="222"/>
                    </a:lnTo>
                    <a:lnTo>
                      <a:pt x="28" y="224"/>
                    </a:lnTo>
                    <a:lnTo>
                      <a:pt x="28" y="224"/>
                    </a:lnTo>
                    <a:lnTo>
                      <a:pt x="26" y="224"/>
                    </a:lnTo>
                    <a:lnTo>
                      <a:pt x="30" y="226"/>
                    </a:lnTo>
                    <a:lnTo>
                      <a:pt x="38" y="226"/>
                    </a:lnTo>
                    <a:lnTo>
                      <a:pt x="38" y="226"/>
                    </a:lnTo>
                    <a:lnTo>
                      <a:pt x="42" y="226"/>
                    </a:lnTo>
                    <a:lnTo>
                      <a:pt x="44" y="228"/>
                    </a:lnTo>
                    <a:lnTo>
                      <a:pt x="48" y="230"/>
                    </a:lnTo>
                    <a:lnTo>
                      <a:pt x="52" y="230"/>
                    </a:lnTo>
                    <a:lnTo>
                      <a:pt x="52" y="230"/>
                    </a:lnTo>
                    <a:lnTo>
                      <a:pt x="56" y="230"/>
                    </a:lnTo>
                    <a:lnTo>
                      <a:pt x="58" y="230"/>
                    </a:lnTo>
                    <a:lnTo>
                      <a:pt x="64" y="230"/>
                    </a:lnTo>
                    <a:lnTo>
                      <a:pt x="64" y="230"/>
                    </a:lnTo>
                    <a:lnTo>
                      <a:pt x="64" y="232"/>
                    </a:lnTo>
                    <a:lnTo>
                      <a:pt x="64" y="234"/>
                    </a:lnTo>
                    <a:lnTo>
                      <a:pt x="62" y="236"/>
                    </a:lnTo>
                    <a:lnTo>
                      <a:pt x="58" y="236"/>
                    </a:lnTo>
                    <a:lnTo>
                      <a:pt x="58" y="236"/>
                    </a:lnTo>
                    <a:lnTo>
                      <a:pt x="48" y="234"/>
                    </a:lnTo>
                    <a:lnTo>
                      <a:pt x="46" y="234"/>
                    </a:lnTo>
                    <a:lnTo>
                      <a:pt x="44" y="236"/>
                    </a:lnTo>
                    <a:lnTo>
                      <a:pt x="44" y="236"/>
                    </a:lnTo>
                    <a:lnTo>
                      <a:pt x="42" y="240"/>
                    </a:lnTo>
                    <a:lnTo>
                      <a:pt x="38" y="238"/>
                    </a:lnTo>
                    <a:lnTo>
                      <a:pt x="36" y="238"/>
                    </a:lnTo>
                    <a:lnTo>
                      <a:pt x="34" y="240"/>
                    </a:lnTo>
                    <a:lnTo>
                      <a:pt x="34" y="240"/>
                    </a:lnTo>
                    <a:lnTo>
                      <a:pt x="34" y="242"/>
                    </a:lnTo>
                    <a:lnTo>
                      <a:pt x="32" y="242"/>
                    </a:lnTo>
                    <a:lnTo>
                      <a:pt x="30" y="240"/>
                    </a:lnTo>
                    <a:lnTo>
                      <a:pt x="28" y="240"/>
                    </a:lnTo>
                    <a:lnTo>
                      <a:pt x="28" y="240"/>
                    </a:lnTo>
                    <a:lnTo>
                      <a:pt x="28" y="240"/>
                    </a:lnTo>
                    <a:lnTo>
                      <a:pt x="28" y="242"/>
                    </a:lnTo>
                    <a:lnTo>
                      <a:pt x="30" y="242"/>
                    </a:lnTo>
                    <a:lnTo>
                      <a:pt x="28" y="244"/>
                    </a:lnTo>
                    <a:lnTo>
                      <a:pt x="28" y="244"/>
                    </a:lnTo>
                    <a:lnTo>
                      <a:pt x="32" y="246"/>
                    </a:lnTo>
                    <a:lnTo>
                      <a:pt x="32" y="248"/>
                    </a:lnTo>
                    <a:lnTo>
                      <a:pt x="30" y="252"/>
                    </a:lnTo>
                    <a:lnTo>
                      <a:pt x="30" y="266"/>
                    </a:lnTo>
                    <a:lnTo>
                      <a:pt x="30" y="266"/>
                    </a:lnTo>
                    <a:lnTo>
                      <a:pt x="28" y="270"/>
                    </a:lnTo>
                    <a:lnTo>
                      <a:pt x="30" y="270"/>
                    </a:lnTo>
                    <a:lnTo>
                      <a:pt x="32" y="270"/>
                    </a:lnTo>
                    <a:lnTo>
                      <a:pt x="32" y="274"/>
                    </a:lnTo>
                    <a:lnTo>
                      <a:pt x="32" y="274"/>
                    </a:lnTo>
                    <a:lnTo>
                      <a:pt x="30" y="278"/>
                    </a:lnTo>
                    <a:lnTo>
                      <a:pt x="32" y="278"/>
                    </a:lnTo>
                    <a:lnTo>
                      <a:pt x="34" y="280"/>
                    </a:lnTo>
                    <a:lnTo>
                      <a:pt x="36" y="286"/>
                    </a:lnTo>
                    <a:lnTo>
                      <a:pt x="36" y="286"/>
                    </a:lnTo>
                    <a:lnTo>
                      <a:pt x="40" y="288"/>
                    </a:lnTo>
                    <a:lnTo>
                      <a:pt x="48" y="288"/>
                    </a:lnTo>
                    <a:lnTo>
                      <a:pt x="56" y="288"/>
                    </a:lnTo>
                    <a:lnTo>
                      <a:pt x="58" y="290"/>
                    </a:lnTo>
                    <a:lnTo>
                      <a:pt x="58" y="290"/>
                    </a:lnTo>
                    <a:lnTo>
                      <a:pt x="58" y="290"/>
                    </a:lnTo>
                    <a:lnTo>
                      <a:pt x="60" y="292"/>
                    </a:lnTo>
                    <a:lnTo>
                      <a:pt x="60" y="292"/>
                    </a:lnTo>
                    <a:lnTo>
                      <a:pt x="64" y="290"/>
                    </a:lnTo>
                    <a:lnTo>
                      <a:pt x="72" y="284"/>
                    </a:lnTo>
                    <a:lnTo>
                      <a:pt x="72" y="284"/>
                    </a:lnTo>
                    <a:lnTo>
                      <a:pt x="74" y="284"/>
                    </a:lnTo>
                    <a:lnTo>
                      <a:pt x="78" y="286"/>
                    </a:lnTo>
                    <a:lnTo>
                      <a:pt x="82" y="288"/>
                    </a:lnTo>
                    <a:lnTo>
                      <a:pt x="82" y="288"/>
                    </a:lnTo>
                    <a:lnTo>
                      <a:pt x="86" y="290"/>
                    </a:lnTo>
                    <a:lnTo>
                      <a:pt x="86" y="292"/>
                    </a:lnTo>
                    <a:lnTo>
                      <a:pt x="84" y="294"/>
                    </a:lnTo>
                    <a:lnTo>
                      <a:pt x="84" y="296"/>
                    </a:lnTo>
                    <a:lnTo>
                      <a:pt x="88" y="300"/>
                    </a:lnTo>
                    <a:lnTo>
                      <a:pt x="88" y="300"/>
                    </a:lnTo>
                    <a:lnTo>
                      <a:pt x="92" y="302"/>
                    </a:lnTo>
                    <a:lnTo>
                      <a:pt x="92" y="306"/>
                    </a:lnTo>
                    <a:lnTo>
                      <a:pt x="92" y="306"/>
                    </a:lnTo>
                    <a:lnTo>
                      <a:pt x="92" y="306"/>
                    </a:lnTo>
                    <a:lnTo>
                      <a:pt x="94" y="308"/>
                    </a:lnTo>
                    <a:lnTo>
                      <a:pt x="108" y="314"/>
                    </a:lnTo>
                    <a:lnTo>
                      <a:pt x="108" y="314"/>
                    </a:lnTo>
                    <a:lnTo>
                      <a:pt x="112" y="314"/>
                    </a:lnTo>
                    <a:lnTo>
                      <a:pt x="116" y="314"/>
                    </a:lnTo>
                    <a:lnTo>
                      <a:pt x="116" y="314"/>
                    </a:lnTo>
                    <a:lnTo>
                      <a:pt x="120" y="316"/>
                    </a:lnTo>
                    <a:lnTo>
                      <a:pt x="120" y="318"/>
                    </a:lnTo>
                    <a:lnTo>
                      <a:pt x="118" y="318"/>
                    </a:lnTo>
                    <a:lnTo>
                      <a:pt x="122" y="320"/>
                    </a:lnTo>
                    <a:lnTo>
                      <a:pt x="122" y="320"/>
                    </a:lnTo>
                    <a:lnTo>
                      <a:pt x="126" y="320"/>
                    </a:lnTo>
                    <a:lnTo>
                      <a:pt x="130" y="320"/>
                    </a:lnTo>
                    <a:lnTo>
                      <a:pt x="130" y="320"/>
                    </a:lnTo>
                    <a:lnTo>
                      <a:pt x="134" y="324"/>
                    </a:lnTo>
                    <a:lnTo>
                      <a:pt x="136" y="324"/>
                    </a:lnTo>
                    <a:lnTo>
                      <a:pt x="140" y="326"/>
                    </a:lnTo>
                    <a:lnTo>
                      <a:pt x="140" y="326"/>
                    </a:lnTo>
                    <a:lnTo>
                      <a:pt x="142" y="328"/>
                    </a:lnTo>
                    <a:lnTo>
                      <a:pt x="144" y="330"/>
                    </a:lnTo>
                    <a:lnTo>
                      <a:pt x="142" y="334"/>
                    </a:lnTo>
                    <a:lnTo>
                      <a:pt x="136" y="336"/>
                    </a:lnTo>
                    <a:lnTo>
                      <a:pt x="136" y="336"/>
                    </a:lnTo>
                    <a:lnTo>
                      <a:pt x="128" y="338"/>
                    </a:lnTo>
                    <a:lnTo>
                      <a:pt x="124" y="338"/>
                    </a:lnTo>
                    <a:lnTo>
                      <a:pt x="120" y="336"/>
                    </a:lnTo>
                    <a:lnTo>
                      <a:pt x="120" y="336"/>
                    </a:lnTo>
                    <a:lnTo>
                      <a:pt x="116" y="334"/>
                    </a:lnTo>
                    <a:lnTo>
                      <a:pt x="114" y="334"/>
                    </a:lnTo>
                    <a:lnTo>
                      <a:pt x="112" y="336"/>
                    </a:lnTo>
                    <a:lnTo>
                      <a:pt x="112" y="338"/>
                    </a:lnTo>
                    <a:lnTo>
                      <a:pt x="112" y="342"/>
                    </a:lnTo>
                    <a:lnTo>
                      <a:pt x="122" y="354"/>
                    </a:lnTo>
                    <a:lnTo>
                      <a:pt x="122" y="354"/>
                    </a:lnTo>
                    <a:lnTo>
                      <a:pt x="124" y="354"/>
                    </a:lnTo>
                    <a:lnTo>
                      <a:pt x="126" y="352"/>
                    </a:lnTo>
                    <a:lnTo>
                      <a:pt x="130" y="352"/>
                    </a:lnTo>
                    <a:lnTo>
                      <a:pt x="142" y="352"/>
                    </a:lnTo>
                    <a:lnTo>
                      <a:pt x="142" y="352"/>
                    </a:lnTo>
                    <a:lnTo>
                      <a:pt x="156" y="352"/>
                    </a:lnTo>
                    <a:lnTo>
                      <a:pt x="160" y="354"/>
                    </a:lnTo>
                    <a:lnTo>
                      <a:pt x="160" y="356"/>
                    </a:lnTo>
                    <a:lnTo>
                      <a:pt x="164" y="358"/>
                    </a:lnTo>
                    <a:lnTo>
                      <a:pt x="164" y="358"/>
                    </a:lnTo>
                    <a:lnTo>
                      <a:pt x="168" y="358"/>
                    </a:lnTo>
                    <a:lnTo>
                      <a:pt x="168" y="362"/>
                    </a:lnTo>
                    <a:lnTo>
                      <a:pt x="166" y="368"/>
                    </a:lnTo>
                    <a:lnTo>
                      <a:pt x="164" y="372"/>
                    </a:lnTo>
                    <a:lnTo>
                      <a:pt x="166" y="372"/>
                    </a:lnTo>
                    <a:lnTo>
                      <a:pt x="170" y="372"/>
                    </a:lnTo>
                    <a:lnTo>
                      <a:pt x="170" y="372"/>
                    </a:lnTo>
                    <a:lnTo>
                      <a:pt x="182" y="372"/>
                    </a:lnTo>
                    <a:lnTo>
                      <a:pt x="182" y="374"/>
                    </a:lnTo>
                    <a:lnTo>
                      <a:pt x="188" y="378"/>
                    </a:lnTo>
                    <a:lnTo>
                      <a:pt x="188" y="378"/>
                    </a:lnTo>
                    <a:lnTo>
                      <a:pt x="192" y="380"/>
                    </a:lnTo>
                    <a:lnTo>
                      <a:pt x="194" y="384"/>
                    </a:lnTo>
                    <a:lnTo>
                      <a:pt x="194" y="386"/>
                    </a:lnTo>
                    <a:lnTo>
                      <a:pt x="194" y="388"/>
                    </a:lnTo>
                    <a:lnTo>
                      <a:pt x="192" y="392"/>
                    </a:lnTo>
                    <a:lnTo>
                      <a:pt x="192" y="392"/>
                    </a:lnTo>
                    <a:lnTo>
                      <a:pt x="196" y="394"/>
                    </a:lnTo>
                    <a:lnTo>
                      <a:pt x="196" y="394"/>
                    </a:lnTo>
                    <a:lnTo>
                      <a:pt x="206" y="398"/>
                    </a:lnTo>
                    <a:lnTo>
                      <a:pt x="208" y="402"/>
                    </a:lnTo>
                    <a:lnTo>
                      <a:pt x="212" y="402"/>
                    </a:lnTo>
                    <a:lnTo>
                      <a:pt x="220" y="398"/>
                    </a:lnTo>
                    <a:lnTo>
                      <a:pt x="220" y="398"/>
                    </a:lnTo>
                    <a:lnTo>
                      <a:pt x="226" y="396"/>
                    </a:lnTo>
                    <a:lnTo>
                      <a:pt x="228" y="396"/>
                    </a:lnTo>
                    <a:lnTo>
                      <a:pt x="234" y="398"/>
                    </a:lnTo>
                    <a:lnTo>
                      <a:pt x="242" y="404"/>
                    </a:lnTo>
                    <a:lnTo>
                      <a:pt x="246" y="406"/>
                    </a:lnTo>
                    <a:lnTo>
                      <a:pt x="252" y="406"/>
                    </a:lnTo>
                    <a:lnTo>
                      <a:pt x="252" y="406"/>
                    </a:lnTo>
                    <a:lnTo>
                      <a:pt x="260" y="406"/>
                    </a:lnTo>
                    <a:lnTo>
                      <a:pt x="264" y="408"/>
                    </a:lnTo>
                    <a:lnTo>
                      <a:pt x="268" y="410"/>
                    </a:lnTo>
                    <a:lnTo>
                      <a:pt x="278" y="410"/>
                    </a:lnTo>
                    <a:lnTo>
                      <a:pt x="278" y="410"/>
                    </a:lnTo>
                    <a:lnTo>
                      <a:pt x="284" y="412"/>
                    </a:lnTo>
                    <a:lnTo>
                      <a:pt x="284" y="412"/>
                    </a:lnTo>
                    <a:lnTo>
                      <a:pt x="280" y="418"/>
                    </a:lnTo>
                    <a:lnTo>
                      <a:pt x="276" y="422"/>
                    </a:lnTo>
                    <a:lnTo>
                      <a:pt x="274" y="422"/>
                    </a:lnTo>
                    <a:lnTo>
                      <a:pt x="278" y="424"/>
                    </a:lnTo>
                    <a:lnTo>
                      <a:pt x="278" y="424"/>
                    </a:lnTo>
                    <a:lnTo>
                      <a:pt x="280" y="424"/>
                    </a:lnTo>
                    <a:lnTo>
                      <a:pt x="280" y="426"/>
                    </a:lnTo>
                    <a:lnTo>
                      <a:pt x="278" y="430"/>
                    </a:lnTo>
                    <a:lnTo>
                      <a:pt x="278" y="432"/>
                    </a:lnTo>
                    <a:lnTo>
                      <a:pt x="280" y="432"/>
                    </a:lnTo>
                    <a:lnTo>
                      <a:pt x="280" y="432"/>
                    </a:lnTo>
                    <a:lnTo>
                      <a:pt x="284" y="436"/>
                    </a:lnTo>
                    <a:lnTo>
                      <a:pt x="286" y="438"/>
                    </a:lnTo>
                    <a:lnTo>
                      <a:pt x="286" y="440"/>
                    </a:lnTo>
                    <a:lnTo>
                      <a:pt x="284" y="444"/>
                    </a:lnTo>
                    <a:lnTo>
                      <a:pt x="280" y="448"/>
                    </a:lnTo>
                    <a:lnTo>
                      <a:pt x="274" y="452"/>
                    </a:lnTo>
                    <a:lnTo>
                      <a:pt x="274" y="452"/>
                    </a:lnTo>
                    <a:lnTo>
                      <a:pt x="270" y="454"/>
                    </a:lnTo>
                    <a:lnTo>
                      <a:pt x="264" y="458"/>
                    </a:lnTo>
                    <a:lnTo>
                      <a:pt x="262" y="462"/>
                    </a:lnTo>
                    <a:lnTo>
                      <a:pt x="262" y="470"/>
                    </a:lnTo>
                    <a:lnTo>
                      <a:pt x="262" y="470"/>
                    </a:lnTo>
                    <a:lnTo>
                      <a:pt x="282" y="466"/>
                    </a:lnTo>
                    <a:lnTo>
                      <a:pt x="284" y="466"/>
                    </a:lnTo>
                    <a:lnTo>
                      <a:pt x="284" y="468"/>
                    </a:lnTo>
                    <a:lnTo>
                      <a:pt x="280" y="472"/>
                    </a:lnTo>
                    <a:lnTo>
                      <a:pt x="280" y="472"/>
                    </a:lnTo>
                    <a:lnTo>
                      <a:pt x="274" y="476"/>
                    </a:lnTo>
                    <a:lnTo>
                      <a:pt x="268" y="478"/>
                    </a:lnTo>
                    <a:lnTo>
                      <a:pt x="262" y="478"/>
                    </a:lnTo>
                    <a:lnTo>
                      <a:pt x="260" y="478"/>
                    </a:lnTo>
                    <a:lnTo>
                      <a:pt x="268" y="484"/>
                    </a:lnTo>
                    <a:lnTo>
                      <a:pt x="268" y="484"/>
                    </a:lnTo>
                    <a:lnTo>
                      <a:pt x="274" y="492"/>
                    </a:lnTo>
                    <a:lnTo>
                      <a:pt x="274" y="492"/>
                    </a:lnTo>
                    <a:lnTo>
                      <a:pt x="272" y="492"/>
                    </a:lnTo>
                    <a:lnTo>
                      <a:pt x="266" y="492"/>
                    </a:lnTo>
                    <a:lnTo>
                      <a:pt x="264" y="494"/>
                    </a:lnTo>
                    <a:lnTo>
                      <a:pt x="262" y="498"/>
                    </a:lnTo>
                    <a:lnTo>
                      <a:pt x="262" y="498"/>
                    </a:lnTo>
                    <a:lnTo>
                      <a:pt x="258" y="502"/>
                    </a:lnTo>
                    <a:lnTo>
                      <a:pt x="256" y="506"/>
                    </a:lnTo>
                    <a:lnTo>
                      <a:pt x="252" y="506"/>
                    </a:lnTo>
                    <a:lnTo>
                      <a:pt x="248" y="506"/>
                    </a:lnTo>
                    <a:lnTo>
                      <a:pt x="250" y="510"/>
                    </a:lnTo>
                    <a:lnTo>
                      <a:pt x="250" y="510"/>
                    </a:lnTo>
                    <a:lnTo>
                      <a:pt x="252" y="512"/>
                    </a:lnTo>
                    <a:lnTo>
                      <a:pt x="256" y="514"/>
                    </a:lnTo>
                    <a:lnTo>
                      <a:pt x="268" y="518"/>
                    </a:lnTo>
                    <a:lnTo>
                      <a:pt x="282" y="524"/>
                    </a:lnTo>
                    <a:lnTo>
                      <a:pt x="290" y="528"/>
                    </a:lnTo>
                    <a:lnTo>
                      <a:pt x="298" y="534"/>
                    </a:lnTo>
                    <a:lnTo>
                      <a:pt x="298" y="534"/>
                    </a:lnTo>
                    <a:lnTo>
                      <a:pt x="300" y="534"/>
                    </a:lnTo>
                    <a:lnTo>
                      <a:pt x="304" y="532"/>
                    </a:lnTo>
                    <a:lnTo>
                      <a:pt x="312" y="532"/>
                    </a:lnTo>
                    <a:lnTo>
                      <a:pt x="322" y="536"/>
                    </a:lnTo>
                    <a:lnTo>
                      <a:pt x="322" y="536"/>
                    </a:lnTo>
                    <a:lnTo>
                      <a:pt x="338" y="540"/>
                    </a:lnTo>
                    <a:lnTo>
                      <a:pt x="352" y="542"/>
                    </a:lnTo>
                    <a:lnTo>
                      <a:pt x="364" y="544"/>
                    </a:lnTo>
                    <a:lnTo>
                      <a:pt x="370" y="546"/>
                    </a:lnTo>
                    <a:lnTo>
                      <a:pt x="376" y="550"/>
                    </a:lnTo>
                    <a:lnTo>
                      <a:pt x="376" y="550"/>
                    </a:lnTo>
                    <a:lnTo>
                      <a:pt x="386" y="556"/>
                    </a:lnTo>
                    <a:lnTo>
                      <a:pt x="392" y="556"/>
                    </a:lnTo>
                    <a:lnTo>
                      <a:pt x="400" y="554"/>
                    </a:lnTo>
                    <a:lnTo>
                      <a:pt x="406" y="554"/>
                    </a:lnTo>
                    <a:lnTo>
                      <a:pt x="414" y="556"/>
                    </a:lnTo>
                    <a:lnTo>
                      <a:pt x="414" y="556"/>
                    </a:lnTo>
                    <a:lnTo>
                      <a:pt x="422" y="560"/>
                    </a:lnTo>
                    <a:lnTo>
                      <a:pt x="426" y="564"/>
                    </a:lnTo>
                    <a:lnTo>
                      <a:pt x="432" y="570"/>
                    </a:lnTo>
                    <a:lnTo>
                      <a:pt x="448" y="578"/>
                    </a:lnTo>
                    <a:lnTo>
                      <a:pt x="448" y="578"/>
                    </a:lnTo>
                    <a:lnTo>
                      <a:pt x="462" y="584"/>
                    </a:lnTo>
                    <a:lnTo>
                      <a:pt x="470" y="584"/>
                    </a:lnTo>
                    <a:lnTo>
                      <a:pt x="478" y="580"/>
                    </a:lnTo>
                    <a:lnTo>
                      <a:pt x="484" y="576"/>
                    </a:lnTo>
                    <a:lnTo>
                      <a:pt x="484" y="576"/>
                    </a:lnTo>
                    <a:lnTo>
                      <a:pt x="472" y="566"/>
                    </a:lnTo>
                    <a:lnTo>
                      <a:pt x="464" y="556"/>
                    </a:lnTo>
                    <a:lnTo>
                      <a:pt x="460" y="546"/>
                    </a:lnTo>
                    <a:lnTo>
                      <a:pt x="456" y="536"/>
                    </a:lnTo>
                    <a:lnTo>
                      <a:pt x="456" y="536"/>
                    </a:lnTo>
                    <a:lnTo>
                      <a:pt x="454" y="532"/>
                    </a:lnTo>
                    <a:lnTo>
                      <a:pt x="450" y="528"/>
                    </a:lnTo>
                    <a:lnTo>
                      <a:pt x="440" y="522"/>
                    </a:lnTo>
                    <a:lnTo>
                      <a:pt x="434" y="518"/>
                    </a:lnTo>
                    <a:lnTo>
                      <a:pt x="436" y="518"/>
                    </a:lnTo>
                    <a:lnTo>
                      <a:pt x="440" y="516"/>
                    </a:lnTo>
                    <a:lnTo>
                      <a:pt x="440" y="516"/>
                    </a:lnTo>
                    <a:lnTo>
                      <a:pt x="444" y="514"/>
                    </a:lnTo>
                    <a:lnTo>
                      <a:pt x="444" y="512"/>
                    </a:lnTo>
                    <a:lnTo>
                      <a:pt x="440" y="510"/>
                    </a:lnTo>
                    <a:lnTo>
                      <a:pt x="440" y="508"/>
                    </a:lnTo>
                    <a:lnTo>
                      <a:pt x="440" y="508"/>
                    </a:lnTo>
                    <a:lnTo>
                      <a:pt x="440" y="508"/>
                    </a:lnTo>
                    <a:lnTo>
                      <a:pt x="444" y="506"/>
                    </a:lnTo>
                    <a:lnTo>
                      <a:pt x="444" y="504"/>
                    </a:lnTo>
                    <a:lnTo>
                      <a:pt x="444" y="496"/>
                    </a:lnTo>
                    <a:lnTo>
                      <a:pt x="442" y="490"/>
                    </a:lnTo>
                    <a:lnTo>
                      <a:pt x="444" y="490"/>
                    </a:lnTo>
                    <a:lnTo>
                      <a:pt x="448" y="492"/>
                    </a:lnTo>
                    <a:lnTo>
                      <a:pt x="448" y="492"/>
                    </a:lnTo>
                    <a:lnTo>
                      <a:pt x="452" y="494"/>
                    </a:lnTo>
                    <a:lnTo>
                      <a:pt x="458" y="492"/>
                    </a:lnTo>
                    <a:lnTo>
                      <a:pt x="460" y="488"/>
                    </a:lnTo>
                    <a:lnTo>
                      <a:pt x="462" y="484"/>
                    </a:lnTo>
                    <a:lnTo>
                      <a:pt x="462" y="484"/>
                    </a:lnTo>
                    <a:lnTo>
                      <a:pt x="462" y="480"/>
                    </a:lnTo>
                    <a:lnTo>
                      <a:pt x="466" y="482"/>
                    </a:lnTo>
                    <a:lnTo>
                      <a:pt x="470" y="482"/>
                    </a:lnTo>
                    <a:lnTo>
                      <a:pt x="474" y="480"/>
                    </a:lnTo>
                    <a:lnTo>
                      <a:pt x="474" y="480"/>
                    </a:lnTo>
                    <a:lnTo>
                      <a:pt x="474" y="478"/>
                    </a:lnTo>
                    <a:lnTo>
                      <a:pt x="470" y="476"/>
                    </a:lnTo>
                    <a:lnTo>
                      <a:pt x="470" y="476"/>
                    </a:lnTo>
                    <a:lnTo>
                      <a:pt x="468" y="474"/>
                    </a:lnTo>
                    <a:lnTo>
                      <a:pt x="468" y="472"/>
                    </a:lnTo>
                    <a:lnTo>
                      <a:pt x="472" y="470"/>
                    </a:lnTo>
                    <a:lnTo>
                      <a:pt x="472" y="468"/>
                    </a:lnTo>
                    <a:lnTo>
                      <a:pt x="472" y="466"/>
                    </a:lnTo>
                    <a:lnTo>
                      <a:pt x="470" y="462"/>
                    </a:lnTo>
                    <a:lnTo>
                      <a:pt x="462" y="458"/>
                    </a:lnTo>
                    <a:lnTo>
                      <a:pt x="462" y="458"/>
                    </a:lnTo>
                    <a:lnTo>
                      <a:pt x="454" y="452"/>
                    </a:lnTo>
                    <a:lnTo>
                      <a:pt x="448" y="452"/>
                    </a:lnTo>
                    <a:lnTo>
                      <a:pt x="446" y="452"/>
                    </a:lnTo>
                    <a:lnTo>
                      <a:pt x="442" y="448"/>
                    </a:lnTo>
                    <a:lnTo>
                      <a:pt x="442" y="448"/>
                    </a:lnTo>
                    <a:lnTo>
                      <a:pt x="440" y="448"/>
                    </a:lnTo>
                    <a:lnTo>
                      <a:pt x="438" y="448"/>
                    </a:lnTo>
                    <a:lnTo>
                      <a:pt x="434" y="450"/>
                    </a:lnTo>
                    <a:lnTo>
                      <a:pt x="432" y="450"/>
                    </a:lnTo>
                    <a:lnTo>
                      <a:pt x="430" y="450"/>
                    </a:lnTo>
                    <a:lnTo>
                      <a:pt x="428" y="448"/>
                    </a:lnTo>
                    <a:lnTo>
                      <a:pt x="426" y="444"/>
                    </a:lnTo>
                    <a:lnTo>
                      <a:pt x="426" y="444"/>
                    </a:lnTo>
                    <a:lnTo>
                      <a:pt x="426" y="440"/>
                    </a:lnTo>
                    <a:lnTo>
                      <a:pt x="424" y="440"/>
                    </a:lnTo>
                    <a:lnTo>
                      <a:pt x="418" y="438"/>
                    </a:lnTo>
                    <a:lnTo>
                      <a:pt x="418" y="436"/>
                    </a:lnTo>
                    <a:lnTo>
                      <a:pt x="416" y="434"/>
                    </a:lnTo>
                    <a:lnTo>
                      <a:pt x="420" y="426"/>
                    </a:lnTo>
                    <a:lnTo>
                      <a:pt x="420" y="426"/>
                    </a:lnTo>
                    <a:lnTo>
                      <a:pt x="424" y="416"/>
                    </a:lnTo>
                    <a:lnTo>
                      <a:pt x="424" y="414"/>
                    </a:lnTo>
                    <a:lnTo>
                      <a:pt x="422" y="410"/>
                    </a:lnTo>
                    <a:lnTo>
                      <a:pt x="422" y="406"/>
                    </a:lnTo>
                    <a:lnTo>
                      <a:pt x="422" y="406"/>
                    </a:lnTo>
                    <a:lnTo>
                      <a:pt x="424" y="400"/>
                    </a:lnTo>
                    <a:lnTo>
                      <a:pt x="426" y="394"/>
                    </a:lnTo>
                    <a:lnTo>
                      <a:pt x="428" y="392"/>
                    </a:lnTo>
                    <a:lnTo>
                      <a:pt x="430" y="396"/>
                    </a:lnTo>
                    <a:lnTo>
                      <a:pt x="430" y="396"/>
                    </a:lnTo>
                    <a:lnTo>
                      <a:pt x="436" y="406"/>
                    </a:lnTo>
                    <a:lnTo>
                      <a:pt x="440" y="410"/>
                    </a:lnTo>
                    <a:lnTo>
                      <a:pt x="446" y="408"/>
                    </a:lnTo>
                    <a:lnTo>
                      <a:pt x="446" y="408"/>
                    </a:lnTo>
                    <a:lnTo>
                      <a:pt x="448" y="406"/>
                    </a:lnTo>
                    <a:lnTo>
                      <a:pt x="448" y="402"/>
                    </a:lnTo>
                    <a:lnTo>
                      <a:pt x="444" y="398"/>
                    </a:lnTo>
                    <a:lnTo>
                      <a:pt x="438" y="392"/>
                    </a:lnTo>
                    <a:lnTo>
                      <a:pt x="438" y="392"/>
                    </a:lnTo>
                    <a:lnTo>
                      <a:pt x="442" y="392"/>
                    </a:lnTo>
                    <a:lnTo>
                      <a:pt x="446" y="394"/>
                    </a:lnTo>
                    <a:lnTo>
                      <a:pt x="448" y="394"/>
                    </a:lnTo>
                    <a:lnTo>
                      <a:pt x="450" y="390"/>
                    </a:lnTo>
                    <a:lnTo>
                      <a:pt x="450" y="390"/>
                    </a:lnTo>
                    <a:lnTo>
                      <a:pt x="454" y="386"/>
                    </a:lnTo>
                    <a:lnTo>
                      <a:pt x="458" y="382"/>
                    </a:lnTo>
                    <a:lnTo>
                      <a:pt x="462" y="378"/>
                    </a:lnTo>
                    <a:lnTo>
                      <a:pt x="462" y="374"/>
                    </a:lnTo>
                    <a:lnTo>
                      <a:pt x="462" y="374"/>
                    </a:lnTo>
                    <a:lnTo>
                      <a:pt x="462" y="370"/>
                    </a:lnTo>
                    <a:lnTo>
                      <a:pt x="466" y="368"/>
                    </a:lnTo>
                    <a:lnTo>
                      <a:pt x="470" y="370"/>
                    </a:lnTo>
                    <a:lnTo>
                      <a:pt x="472" y="372"/>
                    </a:lnTo>
                    <a:lnTo>
                      <a:pt x="472" y="372"/>
                    </a:lnTo>
                    <a:lnTo>
                      <a:pt x="476" y="376"/>
                    </a:lnTo>
                    <a:lnTo>
                      <a:pt x="478" y="376"/>
                    </a:lnTo>
                    <a:lnTo>
                      <a:pt x="484" y="374"/>
                    </a:lnTo>
                    <a:lnTo>
                      <a:pt x="488" y="370"/>
                    </a:lnTo>
                    <a:lnTo>
                      <a:pt x="492" y="370"/>
                    </a:lnTo>
                    <a:lnTo>
                      <a:pt x="494" y="372"/>
                    </a:lnTo>
                    <a:lnTo>
                      <a:pt x="494" y="372"/>
                    </a:lnTo>
                    <a:lnTo>
                      <a:pt x="500" y="374"/>
                    </a:lnTo>
                    <a:lnTo>
                      <a:pt x="502" y="374"/>
                    </a:lnTo>
                    <a:lnTo>
                      <a:pt x="508" y="372"/>
                    </a:lnTo>
                    <a:lnTo>
                      <a:pt x="510" y="372"/>
                    </a:lnTo>
                    <a:lnTo>
                      <a:pt x="514" y="372"/>
                    </a:lnTo>
                    <a:lnTo>
                      <a:pt x="520" y="376"/>
                    </a:lnTo>
                    <a:lnTo>
                      <a:pt x="528" y="382"/>
                    </a:lnTo>
                    <a:lnTo>
                      <a:pt x="528" y="382"/>
                    </a:lnTo>
                    <a:lnTo>
                      <a:pt x="530" y="384"/>
                    </a:lnTo>
                    <a:lnTo>
                      <a:pt x="532" y="384"/>
                    </a:lnTo>
                    <a:lnTo>
                      <a:pt x="534" y="380"/>
                    </a:lnTo>
                    <a:lnTo>
                      <a:pt x="534" y="378"/>
                    </a:lnTo>
                    <a:lnTo>
                      <a:pt x="536" y="378"/>
                    </a:lnTo>
                    <a:lnTo>
                      <a:pt x="542" y="380"/>
                    </a:lnTo>
                    <a:lnTo>
                      <a:pt x="550" y="384"/>
                    </a:lnTo>
                    <a:lnTo>
                      <a:pt x="550" y="384"/>
                    </a:lnTo>
                    <a:lnTo>
                      <a:pt x="558" y="388"/>
                    </a:lnTo>
                    <a:lnTo>
                      <a:pt x="562" y="390"/>
                    </a:lnTo>
                    <a:lnTo>
                      <a:pt x="564" y="386"/>
                    </a:lnTo>
                    <a:lnTo>
                      <a:pt x="564" y="382"/>
                    </a:lnTo>
                    <a:lnTo>
                      <a:pt x="564" y="382"/>
                    </a:lnTo>
                    <a:lnTo>
                      <a:pt x="566" y="380"/>
                    </a:lnTo>
                    <a:lnTo>
                      <a:pt x="568" y="382"/>
                    </a:lnTo>
                    <a:lnTo>
                      <a:pt x="572" y="382"/>
                    </a:lnTo>
                    <a:lnTo>
                      <a:pt x="578" y="382"/>
                    </a:lnTo>
                    <a:lnTo>
                      <a:pt x="578" y="382"/>
                    </a:lnTo>
                    <a:lnTo>
                      <a:pt x="584" y="380"/>
                    </a:lnTo>
                    <a:lnTo>
                      <a:pt x="586" y="384"/>
                    </a:lnTo>
                    <a:lnTo>
                      <a:pt x="588" y="386"/>
                    </a:lnTo>
                    <a:lnTo>
                      <a:pt x="594" y="384"/>
                    </a:lnTo>
                    <a:lnTo>
                      <a:pt x="594" y="384"/>
                    </a:lnTo>
                    <a:lnTo>
                      <a:pt x="610" y="380"/>
                    </a:lnTo>
                    <a:lnTo>
                      <a:pt x="616" y="378"/>
                    </a:lnTo>
                    <a:lnTo>
                      <a:pt x="618" y="380"/>
                    </a:lnTo>
                    <a:lnTo>
                      <a:pt x="618" y="382"/>
                    </a:lnTo>
                    <a:lnTo>
                      <a:pt x="618" y="382"/>
                    </a:lnTo>
                    <a:lnTo>
                      <a:pt x="614" y="386"/>
                    </a:lnTo>
                    <a:lnTo>
                      <a:pt x="614" y="390"/>
                    </a:lnTo>
                    <a:lnTo>
                      <a:pt x="616" y="392"/>
                    </a:lnTo>
                    <a:lnTo>
                      <a:pt x="620" y="392"/>
                    </a:lnTo>
                    <a:lnTo>
                      <a:pt x="626" y="390"/>
                    </a:lnTo>
                    <a:lnTo>
                      <a:pt x="630" y="388"/>
                    </a:lnTo>
                    <a:lnTo>
                      <a:pt x="632" y="384"/>
                    </a:lnTo>
                    <a:lnTo>
                      <a:pt x="632" y="384"/>
                    </a:lnTo>
                    <a:lnTo>
                      <a:pt x="646" y="390"/>
                    </a:lnTo>
                    <a:lnTo>
                      <a:pt x="656" y="392"/>
                    </a:lnTo>
                    <a:lnTo>
                      <a:pt x="662" y="392"/>
                    </a:lnTo>
                    <a:lnTo>
                      <a:pt x="666" y="390"/>
                    </a:lnTo>
                    <a:lnTo>
                      <a:pt x="668" y="388"/>
                    </a:lnTo>
                    <a:lnTo>
                      <a:pt x="668" y="382"/>
                    </a:lnTo>
                    <a:lnTo>
                      <a:pt x="668" y="382"/>
                    </a:lnTo>
                    <a:lnTo>
                      <a:pt x="668" y="378"/>
                    </a:lnTo>
                    <a:lnTo>
                      <a:pt x="666" y="376"/>
                    </a:lnTo>
                    <a:lnTo>
                      <a:pt x="662" y="374"/>
                    </a:lnTo>
                    <a:lnTo>
                      <a:pt x="658" y="374"/>
                    </a:lnTo>
                    <a:lnTo>
                      <a:pt x="646" y="374"/>
                    </a:lnTo>
                    <a:lnTo>
                      <a:pt x="630" y="370"/>
                    </a:lnTo>
                    <a:lnTo>
                      <a:pt x="630" y="370"/>
                    </a:lnTo>
                    <a:lnTo>
                      <a:pt x="624" y="368"/>
                    </a:lnTo>
                    <a:lnTo>
                      <a:pt x="624" y="368"/>
                    </a:lnTo>
                    <a:lnTo>
                      <a:pt x="624" y="366"/>
                    </a:lnTo>
                    <a:lnTo>
                      <a:pt x="634" y="360"/>
                    </a:lnTo>
                    <a:lnTo>
                      <a:pt x="644" y="356"/>
                    </a:lnTo>
                    <a:lnTo>
                      <a:pt x="644" y="356"/>
                    </a:lnTo>
                    <a:lnTo>
                      <a:pt x="644" y="354"/>
                    </a:lnTo>
                    <a:lnTo>
                      <a:pt x="638" y="354"/>
                    </a:lnTo>
                    <a:lnTo>
                      <a:pt x="638" y="354"/>
                    </a:lnTo>
                    <a:lnTo>
                      <a:pt x="630" y="352"/>
                    </a:lnTo>
                    <a:lnTo>
                      <a:pt x="630" y="350"/>
                    </a:lnTo>
                    <a:lnTo>
                      <a:pt x="630" y="350"/>
                    </a:lnTo>
                    <a:lnTo>
                      <a:pt x="632" y="348"/>
                    </a:lnTo>
                    <a:lnTo>
                      <a:pt x="628" y="346"/>
                    </a:lnTo>
                    <a:lnTo>
                      <a:pt x="628" y="346"/>
                    </a:lnTo>
                    <a:lnTo>
                      <a:pt x="624" y="344"/>
                    </a:lnTo>
                    <a:lnTo>
                      <a:pt x="624" y="342"/>
                    </a:lnTo>
                    <a:lnTo>
                      <a:pt x="630" y="336"/>
                    </a:lnTo>
                    <a:lnTo>
                      <a:pt x="630" y="336"/>
                    </a:lnTo>
                    <a:lnTo>
                      <a:pt x="634" y="334"/>
                    </a:lnTo>
                    <a:lnTo>
                      <a:pt x="642" y="332"/>
                    </a:lnTo>
                    <a:lnTo>
                      <a:pt x="662" y="330"/>
                    </a:lnTo>
                    <a:lnTo>
                      <a:pt x="662" y="330"/>
                    </a:lnTo>
                    <a:lnTo>
                      <a:pt x="682" y="330"/>
                    </a:lnTo>
                    <a:lnTo>
                      <a:pt x="698" y="330"/>
                    </a:lnTo>
                    <a:lnTo>
                      <a:pt x="704" y="328"/>
                    </a:lnTo>
                    <a:lnTo>
                      <a:pt x="706" y="326"/>
                    </a:lnTo>
                    <a:lnTo>
                      <a:pt x="706" y="326"/>
                    </a:lnTo>
                    <a:lnTo>
                      <a:pt x="710" y="324"/>
                    </a:lnTo>
                    <a:lnTo>
                      <a:pt x="718" y="324"/>
                    </a:lnTo>
                    <a:lnTo>
                      <a:pt x="744" y="322"/>
                    </a:lnTo>
                    <a:lnTo>
                      <a:pt x="744" y="322"/>
                    </a:lnTo>
                    <a:lnTo>
                      <a:pt x="750" y="320"/>
                    </a:lnTo>
                    <a:lnTo>
                      <a:pt x="754" y="318"/>
                    </a:lnTo>
                    <a:lnTo>
                      <a:pt x="758" y="314"/>
                    </a:lnTo>
                    <a:lnTo>
                      <a:pt x="764" y="310"/>
                    </a:lnTo>
                    <a:lnTo>
                      <a:pt x="766" y="310"/>
                    </a:lnTo>
                    <a:lnTo>
                      <a:pt x="772" y="310"/>
                    </a:lnTo>
                    <a:lnTo>
                      <a:pt x="772" y="310"/>
                    </a:lnTo>
                    <a:lnTo>
                      <a:pt x="780" y="310"/>
                    </a:lnTo>
                    <a:lnTo>
                      <a:pt x="786" y="308"/>
                    </a:lnTo>
                    <a:lnTo>
                      <a:pt x="790" y="308"/>
                    </a:lnTo>
                    <a:lnTo>
                      <a:pt x="790" y="312"/>
                    </a:lnTo>
                    <a:lnTo>
                      <a:pt x="790" y="312"/>
                    </a:lnTo>
                    <a:lnTo>
                      <a:pt x="792" y="318"/>
                    </a:lnTo>
                    <a:lnTo>
                      <a:pt x="794" y="320"/>
                    </a:lnTo>
                    <a:lnTo>
                      <a:pt x="796" y="320"/>
                    </a:lnTo>
                    <a:lnTo>
                      <a:pt x="794" y="324"/>
                    </a:lnTo>
                    <a:lnTo>
                      <a:pt x="794" y="324"/>
                    </a:lnTo>
                    <a:lnTo>
                      <a:pt x="794" y="324"/>
                    </a:lnTo>
                    <a:lnTo>
                      <a:pt x="794" y="326"/>
                    </a:lnTo>
                    <a:lnTo>
                      <a:pt x="798" y="330"/>
                    </a:lnTo>
                    <a:lnTo>
                      <a:pt x="804" y="330"/>
                    </a:lnTo>
                    <a:lnTo>
                      <a:pt x="808" y="330"/>
                    </a:lnTo>
                    <a:lnTo>
                      <a:pt x="808" y="330"/>
                    </a:lnTo>
                    <a:lnTo>
                      <a:pt x="810" y="328"/>
                    </a:lnTo>
                    <a:lnTo>
                      <a:pt x="812" y="328"/>
                    </a:lnTo>
                    <a:lnTo>
                      <a:pt x="814" y="330"/>
                    </a:lnTo>
                    <a:lnTo>
                      <a:pt x="818" y="332"/>
                    </a:lnTo>
                    <a:lnTo>
                      <a:pt x="820" y="332"/>
                    </a:lnTo>
                    <a:lnTo>
                      <a:pt x="822" y="330"/>
                    </a:lnTo>
                    <a:lnTo>
                      <a:pt x="822" y="330"/>
                    </a:lnTo>
                    <a:lnTo>
                      <a:pt x="824" y="328"/>
                    </a:lnTo>
                    <a:lnTo>
                      <a:pt x="828" y="330"/>
                    </a:lnTo>
                    <a:lnTo>
                      <a:pt x="832" y="330"/>
                    </a:lnTo>
                    <a:lnTo>
                      <a:pt x="838" y="330"/>
                    </a:lnTo>
                    <a:lnTo>
                      <a:pt x="838" y="330"/>
                    </a:lnTo>
                    <a:lnTo>
                      <a:pt x="836" y="340"/>
                    </a:lnTo>
                    <a:lnTo>
                      <a:pt x="838" y="342"/>
                    </a:lnTo>
                    <a:lnTo>
                      <a:pt x="838" y="342"/>
                    </a:lnTo>
                    <a:lnTo>
                      <a:pt x="844" y="340"/>
                    </a:lnTo>
                    <a:lnTo>
                      <a:pt x="848" y="340"/>
                    </a:lnTo>
                    <a:lnTo>
                      <a:pt x="854" y="340"/>
                    </a:lnTo>
                    <a:lnTo>
                      <a:pt x="854" y="340"/>
                    </a:lnTo>
                    <a:lnTo>
                      <a:pt x="860" y="340"/>
                    </a:lnTo>
                    <a:lnTo>
                      <a:pt x="860" y="338"/>
                    </a:lnTo>
                    <a:lnTo>
                      <a:pt x="858" y="334"/>
                    </a:lnTo>
                    <a:lnTo>
                      <a:pt x="858" y="334"/>
                    </a:lnTo>
                    <a:lnTo>
                      <a:pt x="860" y="332"/>
                    </a:lnTo>
                    <a:lnTo>
                      <a:pt x="860" y="332"/>
                    </a:lnTo>
                    <a:lnTo>
                      <a:pt x="866" y="332"/>
                    </a:lnTo>
                    <a:lnTo>
                      <a:pt x="868" y="330"/>
                    </a:lnTo>
                    <a:lnTo>
                      <a:pt x="872" y="328"/>
                    </a:lnTo>
                    <a:lnTo>
                      <a:pt x="876" y="328"/>
                    </a:lnTo>
                    <a:lnTo>
                      <a:pt x="876" y="328"/>
                    </a:lnTo>
                    <a:lnTo>
                      <a:pt x="886" y="328"/>
                    </a:lnTo>
                    <a:lnTo>
                      <a:pt x="886" y="330"/>
                    </a:lnTo>
                    <a:lnTo>
                      <a:pt x="878" y="334"/>
                    </a:lnTo>
                    <a:lnTo>
                      <a:pt x="878" y="334"/>
                    </a:lnTo>
                    <a:lnTo>
                      <a:pt x="902" y="342"/>
                    </a:lnTo>
                    <a:lnTo>
                      <a:pt x="922" y="350"/>
                    </a:lnTo>
                    <a:lnTo>
                      <a:pt x="936" y="358"/>
                    </a:lnTo>
                    <a:lnTo>
                      <a:pt x="948" y="364"/>
                    </a:lnTo>
                    <a:lnTo>
                      <a:pt x="964" y="380"/>
                    </a:lnTo>
                    <a:lnTo>
                      <a:pt x="978" y="392"/>
                    </a:lnTo>
                    <a:lnTo>
                      <a:pt x="978" y="392"/>
                    </a:lnTo>
                    <a:lnTo>
                      <a:pt x="984" y="396"/>
                    </a:lnTo>
                    <a:lnTo>
                      <a:pt x="988" y="396"/>
                    </a:lnTo>
                    <a:lnTo>
                      <a:pt x="990" y="394"/>
                    </a:lnTo>
                    <a:lnTo>
                      <a:pt x="992" y="390"/>
                    </a:lnTo>
                    <a:lnTo>
                      <a:pt x="994" y="386"/>
                    </a:lnTo>
                    <a:lnTo>
                      <a:pt x="996" y="386"/>
                    </a:lnTo>
                    <a:lnTo>
                      <a:pt x="1000" y="392"/>
                    </a:lnTo>
                    <a:lnTo>
                      <a:pt x="1000" y="392"/>
                    </a:lnTo>
                    <a:lnTo>
                      <a:pt x="1004" y="396"/>
                    </a:lnTo>
                    <a:lnTo>
                      <a:pt x="1008" y="398"/>
                    </a:lnTo>
                    <a:lnTo>
                      <a:pt x="1014" y="396"/>
                    </a:lnTo>
                    <a:lnTo>
                      <a:pt x="1022" y="396"/>
                    </a:lnTo>
                    <a:lnTo>
                      <a:pt x="1034" y="392"/>
                    </a:lnTo>
                    <a:lnTo>
                      <a:pt x="1040" y="392"/>
                    </a:lnTo>
                    <a:lnTo>
                      <a:pt x="1044" y="396"/>
                    </a:lnTo>
                    <a:lnTo>
                      <a:pt x="1044" y="396"/>
                    </a:lnTo>
                    <a:lnTo>
                      <a:pt x="1048" y="402"/>
                    </a:lnTo>
                    <a:lnTo>
                      <a:pt x="1052" y="402"/>
                    </a:lnTo>
                    <a:lnTo>
                      <a:pt x="1056" y="404"/>
                    </a:lnTo>
                    <a:lnTo>
                      <a:pt x="1062" y="410"/>
                    </a:lnTo>
                    <a:lnTo>
                      <a:pt x="1062" y="410"/>
                    </a:lnTo>
                    <a:lnTo>
                      <a:pt x="1064" y="412"/>
                    </a:lnTo>
                    <a:lnTo>
                      <a:pt x="1066" y="414"/>
                    </a:lnTo>
                    <a:lnTo>
                      <a:pt x="1070" y="412"/>
                    </a:lnTo>
                    <a:lnTo>
                      <a:pt x="1074" y="412"/>
                    </a:lnTo>
                    <a:lnTo>
                      <a:pt x="1076" y="412"/>
                    </a:lnTo>
                    <a:lnTo>
                      <a:pt x="1080" y="416"/>
                    </a:lnTo>
                    <a:lnTo>
                      <a:pt x="1080" y="416"/>
                    </a:lnTo>
                    <a:lnTo>
                      <a:pt x="1084" y="418"/>
                    </a:lnTo>
                    <a:lnTo>
                      <a:pt x="1088" y="418"/>
                    </a:lnTo>
                    <a:lnTo>
                      <a:pt x="1092" y="418"/>
                    </a:lnTo>
                    <a:lnTo>
                      <a:pt x="1094" y="416"/>
                    </a:lnTo>
                    <a:lnTo>
                      <a:pt x="1094" y="416"/>
                    </a:lnTo>
                    <a:lnTo>
                      <a:pt x="1096" y="414"/>
                    </a:lnTo>
                    <a:lnTo>
                      <a:pt x="1098" y="412"/>
                    </a:lnTo>
                    <a:lnTo>
                      <a:pt x="1106" y="412"/>
                    </a:lnTo>
                    <a:lnTo>
                      <a:pt x="1106" y="412"/>
                    </a:lnTo>
                    <a:lnTo>
                      <a:pt x="1110" y="412"/>
                    </a:lnTo>
                    <a:lnTo>
                      <a:pt x="1112" y="412"/>
                    </a:lnTo>
                    <a:lnTo>
                      <a:pt x="1116" y="410"/>
                    </a:lnTo>
                    <a:lnTo>
                      <a:pt x="1124" y="410"/>
                    </a:lnTo>
                    <a:lnTo>
                      <a:pt x="1124" y="410"/>
                    </a:lnTo>
                    <a:lnTo>
                      <a:pt x="1130" y="412"/>
                    </a:lnTo>
                    <a:lnTo>
                      <a:pt x="1134" y="416"/>
                    </a:lnTo>
                    <a:lnTo>
                      <a:pt x="1138" y="420"/>
                    </a:lnTo>
                    <a:lnTo>
                      <a:pt x="1142" y="422"/>
                    </a:lnTo>
                    <a:lnTo>
                      <a:pt x="1142" y="422"/>
                    </a:lnTo>
                    <a:lnTo>
                      <a:pt x="1144" y="422"/>
                    </a:lnTo>
                    <a:lnTo>
                      <a:pt x="1144" y="424"/>
                    </a:lnTo>
                    <a:lnTo>
                      <a:pt x="1146" y="426"/>
                    </a:lnTo>
                    <a:lnTo>
                      <a:pt x="1154" y="426"/>
                    </a:lnTo>
                    <a:lnTo>
                      <a:pt x="1154" y="426"/>
                    </a:lnTo>
                    <a:lnTo>
                      <a:pt x="1158" y="426"/>
                    </a:lnTo>
                    <a:lnTo>
                      <a:pt x="1160" y="426"/>
                    </a:lnTo>
                    <a:lnTo>
                      <a:pt x="1160" y="426"/>
                    </a:lnTo>
                    <a:lnTo>
                      <a:pt x="1162" y="424"/>
                    </a:lnTo>
                    <a:lnTo>
                      <a:pt x="1162" y="420"/>
                    </a:lnTo>
                    <a:lnTo>
                      <a:pt x="1164" y="418"/>
                    </a:lnTo>
                    <a:lnTo>
                      <a:pt x="1168" y="416"/>
                    </a:lnTo>
                    <a:lnTo>
                      <a:pt x="1168" y="416"/>
                    </a:lnTo>
                    <a:lnTo>
                      <a:pt x="1172" y="414"/>
                    </a:lnTo>
                    <a:lnTo>
                      <a:pt x="1176" y="410"/>
                    </a:lnTo>
                    <a:lnTo>
                      <a:pt x="1178" y="408"/>
                    </a:lnTo>
                    <a:lnTo>
                      <a:pt x="1182" y="410"/>
                    </a:lnTo>
                    <a:lnTo>
                      <a:pt x="1182" y="410"/>
                    </a:lnTo>
                    <a:lnTo>
                      <a:pt x="1184" y="410"/>
                    </a:lnTo>
                    <a:lnTo>
                      <a:pt x="1184" y="410"/>
                    </a:lnTo>
                    <a:lnTo>
                      <a:pt x="1184" y="406"/>
                    </a:lnTo>
                    <a:lnTo>
                      <a:pt x="1186" y="402"/>
                    </a:lnTo>
                    <a:lnTo>
                      <a:pt x="1186" y="402"/>
                    </a:lnTo>
                    <a:lnTo>
                      <a:pt x="1188" y="402"/>
                    </a:lnTo>
                    <a:lnTo>
                      <a:pt x="1188" y="402"/>
                    </a:lnTo>
                    <a:lnTo>
                      <a:pt x="1192" y="402"/>
                    </a:lnTo>
                    <a:lnTo>
                      <a:pt x="1196" y="400"/>
                    </a:lnTo>
                    <a:lnTo>
                      <a:pt x="1200" y="398"/>
                    </a:lnTo>
                    <a:lnTo>
                      <a:pt x="1204" y="398"/>
                    </a:lnTo>
                    <a:lnTo>
                      <a:pt x="1204" y="398"/>
                    </a:lnTo>
                    <a:lnTo>
                      <a:pt x="1206" y="398"/>
                    </a:lnTo>
                    <a:lnTo>
                      <a:pt x="1210" y="394"/>
                    </a:lnTo>
                    <a:lnTo>
                      <a:pt x="1214" y="392"/>
                    </a:lnTo>
                    <a:lnTo>
                      <a:pt x="1216" y="390"/>
                    </a:lnTo>
                    <a:lnTo>
                      <a:pt x="1218" y="392"/>
                    </a:lnTo>
                    <a:lnTo>
                      <a:pt x="1218" y="392"/>
                    </a:lnTo>
                    <a:lnTo>
                      <a:pt x="1220" y="392"/>
                    </a:lnTo>
                    <a:lnTo>
                      <a:pt x="1222" y="392"/>
                    </a:lnTo>
                    <a:lnTo>
                      <a:pt x="1226" y="390"/>
                    </a:lnTo>
                    <a:lnTo>
                      <a:pt x="1230" y="388"/>
                    </a:lnTo>
                    <a:lnTo>
                      <a:pt x="1234" y="388"/>
                    </a:lnTo>
                    <a:lnTo>
                      <a:pt x="1236" y="388"/>
                    </a:lnTo>
                    <a:lnTo>
                      <a:pt x="1236" y="388"/>
                    </a:lnTo>
                    <a:lnTo>
                      <a:pt x="1238" y="392"/>
                    </a:lnTo>
                    <a:lnTo>
                      <a:pt x="1240" y="392"/>
                    </a:lnTo>
                    <a:lnTo>
                      <a:pt x="1246" y="392"/>
                    </a:lnTo>
                    <a:lnTo>
                      <a:pt x="1250" y="392"/>
                    </a:lnTo>
                    <a:lnTo>
                      <a:pt x="1254" y="394"/>
                    </a:lnTo>
                    <a:lnTo>
                      <a:pt x="1256" y="398"/>
                    </a:lnTo>
                    <a:lnTo>
                      <a:pt x="1256" y="398"/>
                    </a:lnTo>
                    <a:lnTo>
                      <a:pt x="1262" y="404"/>
                    </a:lnTo>
                    <a:lnTo>
                      <a:pt x="1264" y="404"/>
                    </a:lnTo>
                    <a:lnTo>
                      <a:pt x="1268" y="404"/>
                    </a:lnTo>
                    <a:lnTo>
                      <a:pt x="1272" y="404"/>
                    </a:lnTo>
                    <a:lnTo>
                      <a:pt x="1272" y="404"/>
                    </a:lnTo>
                    <a:lnTo>
                      <a:pt x="1276" y="406"/>
                    </a:lnTo>
                    <a:lnTo>
                      <a:pt x="1280" y="408"/>
                    </a:lnTo>
                    <a:lnTo>
                      <a:pt x="1286" y="408"/>
                    </a:lnTo>
                    <a:lnTo>
                      <a:pt x="1296" y="410"/>
                    </a:lnTo>
                    <a:lnTo>
                      <a:pt x="1296" y="410"/>
                    </a:lnTo>
                    <a:lnTo>
                      <a:pt x="1308" y="410"/>
                    </a:lnTo>
                    <a:lnTo>
                      <a:pt x="1314" y="408"/>
                    </a:lnTo>
                    <a:lnTo>
                      <a:pt x="1318" y="408"/>
                    </a:lnTo>
                    <a:lnTo>
                      <a:pt x="1320" y="408"/>
                    </a:lnTo>
                    <a:lnTo>
                      <a:pt x="1320" y="408"/>
                    </a:lnTo>
                    <a:lnTo>
                      <a:pt x="1324" y="408"/>
                    </a:lnTo>
                    <a:lnTo>
                      <a:pt x="1326" y="404"/>
                    </a:lnTo>
                    <a:lnTo>
                      <a:pt x="1328" y="402"/>
                    </a:lnTo>
                    <a:lnTo>
                      <a:pt x="1328" y="400"/>
                    </a:lnTo>
                    <a:lnTo>
                      <a:pt x="1326" y="398"/>
                    </a:lnTo>
                    <a:lnTo>
                      <a:pt x="1322" y="394"/>
                    </a:lnTo>
                    <a:lnTo>
                      <a:pt x="1322" y="394"/>
                    </a:lnTo>
                    <a:lnTo>
                      <a:pt x="1310" y="388"/>
                    </a:lnTo>
                    <a:lnTo>
                      <a:pt x="1308" y="386"/>
                    </a:lnTo>
                    <a:lnTo>
                      <a:pt x="1308" y="386"/>
                    </a:lnTo>
                    <a:lnTo>
                      <a:pt x="1312" y="384"/>
                    </a:lnTo>
                    <a:lnTo>
                      <a:pt x="1316" y="378"/>
                    </a:lnTo>
                    <a:lnTo>
                      <a:pt x="1316" y="378"/>
                    </a:lnTo>
                    <a:lnTo>
                      <a:pt x="1316" y="372"/>
                    </a:lnTo>
                    <a:lnTo>
                      <a:pt x="1314" y="368"/>
                    </a:lnTo>
                    <a:lnTo>
                      <a:pt x="1312" y="364"/>
                    </a:lnTo>
                    <a:lnTo>
                      <a:pt x="1312" y="360"/>
                    </a:lnTo>
                    <a:lnTo>
                      <a:pt x="1314" y="358"/>
                    </a:lnTo>
                    <a:lnTo>
                      <a:pt x="1314" y="358"/>
                    </a:lnTo>
                    <a:lnTo>
                      <a:pt x="1326" y="362"/>
                    </a:lnTo>
                    <a:lnTo>
                      <a:pt x="1336" y="364"/>
                    </a:lnTo>
                    <a:lnTo>
                      <a:pt x="1352" y="368"/>
                    </a:lnTo>
                    <a:lnTo>
                      <a:pt x="1352" y="368"/>
                    </a:lnTo>
                    <a:lnTo>
                      <a:pt x="1362" y="372"/>
                    </a:lnTo>
                    <a:lnTo>
                      <a:pt x="1368" y="376"/>
                    </a:lnTo>
                    <a:lnTo>
                      <a:pt x="1378" y="390"/>
                    </a:lnTo>
                    <a:lnTo>
                      <a:pt x="1382" y="396"/>
                    </a:lnTo>
                    <a:lnTo>
                      <a:pt x="1388" y="402"/>
                    </a:lnTo>
                    <a:lnTo>
                      <a:pt x="1398" y="404"/>
                    </a:lnTo>
                    <a:lnTo>
                      <a:pt x="1410" y="404"/>
                    </a:lnTo>
                    <a:lnTo>
                      <a:pt x="1410" y="404"/>
                    </a:lnTo>
                    <a:lnTo>
                      <a:pt x="1434" y="400"/>
                    </a:lnTo>
                    <a:lnTo>
                      <a:pt x="1442" y="402"/>
                    </a:lnTo>
                    <a:lnTo>
                      <a:pt x="1446" y="402"/>
                    </a:lnTo>
                    <a:lnTo>
                      <a:pt x="1454" y="402"/>
                    </a:lnTo>
                    <a:lnTo>
                      <a:pt x="1454" y="402"/>
                    </a:lnTo>
                    <a:lnTo>
                      <a:pt x="1466" y="402"/>
                    </a:lnTo>
                    <a:lnTo>
                      <a:pt x="1472" y="404"/>
                    </a:lnTo>
                    <a:lnTo>
                      <a:pt x="1474" y="408"/>
                    </a:lnTo>
                    <a:lnTo>
                      <a:pt x="1478" y="410"/>
                    </a:lnTo>
                    <a:lnTo>
                      <a:pt x="1480" y="414"/>
                    </a:lnTo>
                    <a:lnTo>
                      <a:pt x="1486" y="416"/>
                    </a:lnTo>
                    <a:lnTo>
                      <a:pt x="1494" y="416"/>
                    </a:lnTo>
                    <a:lnTo>
                      <a:pt x="1506" y="414"/>
                    </a:lnTo>
                    <a:lnTo>
                      <a:pt x="1506" y="414"/>
                    </a:lnTo>
                    <a:lnTo>
                      <a:pt x="1524" y="414"/>
                    </a:lnTo>
                    <a:lnTo>
                      <a:pt x="1540" y="414"/>
                    </a:lnTo>
                    <a:lnTo>
                      <a:pt x="1554" y="414"/>
                    </a:lnTo>
                    <a:lnTo>
                      <a:pt x="1572" y="410"/>
                    </a:lnTo>
                    <a:lnTo>
                      <a:pt x="1572" y="410"/>
                    </a:lnTo>
                    <a:lnTo>
                      <a:pt x="1588" y="404"/>
                    </a:lnTo>
                    <a:lnTo>
                      <a:pt x="1600" y="402"/>
                    </a:lnTo>
                    <a:lnTo>
                      <a:pt x="1614" y="402"/>
                    </a:lnTo>
                    <a:lnTo>
                      <a:pt x="1632" y="406"/>
                    </a:lnTo>
                    <a:lnTo>
                      <a:pt x="1632" y="406"/>
                    </a:lnTo>
                    <a:lnTo>
                      <a:pt x="1656" y="412"/>
                    </a:lnTo>
                    <a:lnTo>
                      <a:pt x="1656" y="412"/>
                    </a:lnTo>
                    <a:lnTo>
                      <a:pt x="1672" y="414"/>
                    </a:lnTo>
                    <a:lnTo>
                      <a:pt x="1682" y="414"/>
                    </a:lnTo>
                    <a:lnTo>
                      <a:pt x="1690" y="410"/>
                    </a:lnTo>
                    <a:lnTo>
                      <a:pt x="1694" y="406"/>
                    </a:lnTo>
                    <a:lnTo>
                      <a:pt x="1696" y="398"/>
                    </a:lnTo>
                    <a:lnTo>
                      <a:pt x="1698" y="392"/>
                    </a:lnTo>
                    <a:lnTo>
                      <a:pt x="1700" y="380"/>
                    </a:lnTo>
                    <a:lnTo>
                      <a:pt x="1700" y="380"/>
                    </a:lnTo>
                    <a:lnTo>
                      <a:pt x="1704" y="370"/>
                    </a:lnTo>
                    <a:lnTo>
                      <a:pt x="1708" y="364"/>
                    </a:lnTo>
                    <a:lnTo>
                      <a:pt x="1708" y="360"/>
                    </a:lnTo>
                    <a:lnTo>
                      <a:pt x="1708" y="358"/>
                    </a:lnTo>
                    <a:lnTo>
                      <a:pt x="1704" y="356"/>
                    </a:lnTo>
                    <a:lnTo>
                      <a:pt x="1696" y="356"/>
                    </a:lnTo>
                    <a:lnTo>
                      <a:pt x="1696" y="356"/>
                    </a:lnTo>
                    <a:lnTo>
                      <a:pt x="1686" y="356"/>
                    </a:lnTo>
                    <a:lnTo>
                      <a:pt x="1684" y="354"/>
                    </a:lnTo>
                    <a:lnTo>
                      <a:pt x="1682" y="352"/>
                    </a:lnTo>
                    <a:lnTo>
                      <a:pt x="1684" y="350"/>
                    </a:lnTo>
                    <a:lnTo>
                      <a:pt x="1686" y="348"/>
                    </a:lnTo>
                    <a:lnTo>
                      <a:pt x="1692" y="346"/>
                    </a:lnTo>
                    <a:lnTo>
                      <a:pt x="1700" y="346"/>
                    </a:lnTo>
                    <a:lnTo>
                      <a:pt x="1700" y="346"/>
                    </a:lnTo>
                    <a:lnTo>
                      <a:pt x="1710" y="344"/>
                    </a:lnTo>
                    <a:lnTo>
                      <a:pt x="1716" y="342"/>
                    </a:lnTo>
                    <a:lnTo>
                      <a:pt x="1724" y="338"/>
                    </a:lnTo>
                    <a:lnTo>
                      <a:pt x="1742" y="338"/>
                    </a:lnTo>
                    <a:lnTo>
                      <a:pt x="1742" y="338"/>
                    </a:lnTo>
                    <a:lnTo>
                      <a:pt x="1756" y="338"/>
                    </a:lnTo>
                    <a:lnTo>
                      <a:pt x="1768" y="340"/>
                    </a:lnTo>
                    <a:lnTo>
                      <a:pt x="1782" y="344"/>
                    </a:lnTo>
                    <a:lnTo>
                      <a:pt x="1794" y="348"/>
                    </a:lnTo>
                    <a:lnTo>
                      <a:pt x="1808" y="354"/>
                    </a:lnTo>
                    <a:lnTo>
                      <a:pt x="1820" y="362"/>
                    </a:lnTo>
                    <a:lnTo>
                      <a:pt x="1834" y="372"/>
                    </a:lnTo>
                    <a:lnTo>
                      <a:pt x="1848" y="384"/>
                    </a:lnTo>
                    <a:lnTo>
                      <a:pt x="1848" y="384"/>
                    </a:lnTo>
                    <a:lnTo>
                      <a:pt x="1862" y="394"/>
                    </a:lnTo>
                    <a:lnTo>
                      <a:pt x="1874" y="402"/>
                    </a:lnTo>
                    <a:lnTo>
                      <a:pt x="1884" y="408"/>
                    </a:lnTo>
                    <a:lnTo>
                      <a:pt x="1896" y="412"/>
                    </a:lnTo>
                    <a:lnTo>
                      <a:pt x="1916" y="418"/>
                    </a:lnTo>
                    <a:lnTo>
                      <a:pt x="1926" y="422"/>
                    </a:lnTo>
                    <a:lnTo>
                      <a:pt x="1936" y="428"/>
                    </a:lnTo>
                    <a:lnTo>
                      <a:pt x="1936" y="428"/>
                    </a:lnTo>
                    <a:lnTo>
                      <a:pt x="1948" y="434"/>
                    </a:lnTo>
                    <a:lnTo>
                      <a:pt x="1956" y="438"/>
                    </a:lnTo>
                    <a:lnTo>
                      <a:pt x="1964" y="440"/>
                    </a:lnTo>
                    <a:lnTo>
                      <a:pt x="1970" y="440"/>
                    </a:lnTo>
                    <a:lnTo>
                      <a:pt x="1976" y="440"/>
                    </a:lnTo>
                    <a:lnTo>
                      <a:pt x="1980" y="436"/>
                    </a:lnTo>
                    <a:lnTo>
                      <a:pt x="1992" y="430"/>
                    </a:lnTo>
                    <a:lnTo>
                      <a:pt x="1992" y="430"/>
                    </a:lnTo>
                    <a:lnTo>
                      <a:pt x="1998" y="426"/>
                    </a:lnTo>
                    <a:lnTo>
                      <a:pt x="2006" y="426"/>
                    </a:lnTo>
                    <a:lnTo>
                      <a:pt x="2012" y="428"/>
                    </a:lnTo>
                    <a:lnTo>
                      <a:pt x="2016" y="430"/>
                    </a:lnTo>
                    <a:lnTo>
                      <a:pt x="2022" y="434"/>
                    </a:lnTo>
                    <a:lnTo>
                      <a:pt x="2024" y="440"/>
                    </a:lnTo>
                    <a:lnTo>
                      <a:pt x="2024" y="444"/>
                    </a:lnTo>
                    <a:lnTo>
                      <a:pt x="2020" y="450"/>
                    </a:lnTo>
                    <a:lnTo>
                      <a:pt x="2020" y="450"/>
                    </a:lnTo>
                    <a:lnTo>
                      <a:pt x="2018" y="454"/>
                    </a:lnTo>
                    <a:lnTo>
                      <a:pt x="2020" y="458"/>
                    </a:lnTo>
                    <a:lnTo>
                      <a:pt x="2026" y="464"/>
                    </a:lnTo>
                    <a:lnTo>
                      <a:pt x="2030" y="466"/>
                    </a:lnTo>
                    <a:lnTo>
                      <a:pt x="2032" y="470"/>
                    </a:lnTo>
                    <a:lnTo>
                      <a:pt x="2030" y="474"/>
                    </a:lnTo>
                    <a:lnTo>
                      <a:pt x="2024" y="480"/>
                    </a:lnTo>
                    <a:lnTo>
                      <a:pt x="2024" y="480"/>
                    </a:lnTo>
                    <a:lnTo>
                      <a:pt x="2022" y="482"/>
                    </a:lnTo>
                    <a:lnTo>
                      <a:pt x="2020" y="484"/>
                    </a:lnTo>
                    <a:lnTo>
                      <a:pt x="2020" y="490"/>
                    </a:lnTo>
                    <a:lnTo>
                      <a:pt x="2020" y="492"/>
                    </a:lnTo>
                    <a:lnTo>
                      <a:pt x="2018" y="496"/>
                    </a:lnTo>
                    <a:lnTo>
                      <a:pt x="2012" y="500"/>
                    </a:lnTo>
                    <a:lnTo>
                      <a:pt x="2004" y="508"/>
                    </a:lnTo>
                    <a:lnTo>
                      <a:pt x="2004" y="508"/>
                    </a:lnTo>
                    <a:lnTo>
                      <a:pt x="2000" y="510"/>
                    </a:lnTo>
                    <a:lnTo>
                      <a:pt x="2000" y="512"/>
                    </a:lnTo>
                    <a:lnTo>
                      <a:pt x="2006" y="518"/>
                    </a:lnTo>
                    <a:lnTo>
                      <a:pt x="2016" y="524"/>
                    </a:lnTo>
                    <a:lnTo>
                      <a:pt x="2020" y="530"/>
                    </a:lnTo>
                    <a:lnTo>
                      <a:pt x="2022" y="536"/>
                    </a:lnTo>
                    <a:lnTo>
                      <a:pt x="2022" y="536"/>
                    </a:lnTo>
                    <a:lnTo>
                      <a:pt x="2024" y="546"/>
                    </a:lnTo>
                    <a:lnTo>
                      <a:pt x="2028" y="552"/>
                    </a:lnTo>
                    <a:lnTo>
                      <a:pt x="2032" y="556"/>
                    </a:lnTo>
                    <a:lnTo>
                      <a:pt x="2032" y="55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1" name="Slovakia">
                <a:extLst>
                  <a:ext uri="{FF2B5EF4-FFF2-40B4-BE49-F238E27FC236}">
                    <a16:creationId xmlns:a16="http://schemas.microsoft.com/office/drawing/2014/main" id="{6087C980-47F0-4A9D-B55F-5CD94A0A860D}"/>
                  </a:ext>
                </a:extLst>
              </p:cNvPr>
              <p:cNvSpPr>
                <a:spLocks/>
              </p:cNvSpPr>
              <p:nvPr/>
            </p:nvSpPr>
            <p:spPr bwMode="auto">
              <a:xfrm>
                <a:off x="4479067" y="883478"/>
                <a:ext cx="129499" cy="58293"/>
              </a:xfrm>
              <a:custGeom>
                <a:avLst/>
                <a:gdLst/>
                <a:ahLst/>
                <a:cxnLst>
                  <a:cxn ang="0">
                    <a:pos x="26" y="2"/>
                  </a:cxn>
                  <a:cxn ang="0">
                    <a:pos x="36" y="4"/>
                  </a:cxn>
                  <a:cxn ang="0">
                    <a:pos x="38" y="0"/>
                  </a:cxn>
                  <a:cxn ang="0">
                    <a:pos x="42" y="4"/>
                  </a:cxn>
                  <a:cxn ang="0">
                    <a:pos x="48" y="6"/>
                  </a:cxn>
                  <a:cxn ang="0">
                    <a:pos x="52" y="4"/>
                  </a:cxn>
                  <a:cxn ang="0">
                    <a:pos x="56" y="6"/>
                  </a:cxn>
                  <a:cxn ang="0">
                    <a:pos x="60" y="8"/>
                  </a:cxn>
                  <a:cxn ang="0">
                    <a:pos x="62" y="6"/>
                  </a:cxn>
                  <a:cxn ang="0">
                    <a:pos x="66" y="2"/>
                  </a:cxn>
                  <a:cxn ang="0">
                    <a:pos x="70" y="4"/>
                  </a:cxn>
                  <a:cxn ang="0">
                    <a:pos x="82" y="10"/>
                  </a:cxn>
                  <a:cxn ang="0">
                    <a:pos x="90" y="10"/>
                  </a:cxn>
                  <a:cxn ang="0">
                    <a:pos x="90" y="16"/>
                  </a:cxn>
                  <a:cxn ang="0">
                    <a:pos x="88" y="20"/>
                  </a:cxn>
                  <a:cxn ang="0">
                    <a:pos x="88" y="22"/>
                  </a:cxn>
                  <a:cxn ang="0">
                    <a:pos x="88" y="24"/>
                  </a:cxn>
                  <a:cxn ang="0">
                    <a:pos x="72" y="22"/>
                  </a:cxn>
                  <a:cxn ang="0">
                    <a:pos x="66" y="20"/>
                  </a:cxn>
                  <a:cxn ang="0">
                    <a:pos x="62" y="24"/>
                  </a:cxn>
                  <a:cxn ang="0">
                    <a:pos x="58" y="24"/>
                  </a:cxn>
                  <a:cxn ang="0">
                    <a:pos x="50" y="26"/>
                  </a:cxn>
                  <a:cxn ang="0">
                    <a:pos x="44" y="30"/>
                  </a:cxn>
                  <a:cxn ang="0">
                    <a:pos x="26" y="34"/>
                  </a:cxn>
                  <a:cxn ang="0">
                    <a:pos x="24" y="34"/>
                  </a:cxn>
                  <a:cxn ang="0">
                    <a:pos x="24" y="38"/>
                  </a:cxn>
                  <a:cxn ang="0">
                    <a:pos x="22" y="40"/>
                  </a:cxn>
                  <a:cxn ang="0">
                    <a:pos x="12" y="40"/>
                  </a:cxn>
                  <a:cxn ang="0">
                    <a:pos x="6" y="40"/>
                  </a:cxn>
                  <a:cxn ang="0">
                    <a:pos x="0" y="38"/>
                  </a:cxn>
                  <a:cxn ang="0">
                    <a:pos x="0" y="28"/>
                  </a:cxn>
                  <a:cxn ang="0">
                    <a:pos x="2" y="26"/>
                  </a:cxn>
                  <a:cxn ang="0">
                    <a:pos x="10" y="20"/>
                  </a:cxn>
                  <a:cxn ang="0">
                    <a:pos x="18" y="16"/>
                  </a:cxn>
                  <a:cxn ang="0">
                    <a:pos x="20" y="8"/>
                  </a:cxn>
                  <a:cxn ang="0">
                    <a:pos x="26" y="2"/>
                  </a:cxn>
                </a:cxnLst>
                <a:rect l="0" t="0" r="r" b="b"/>
                <a:pathLst>
                  <a:path w="90" h="40">
                    <a:moveTo>
                      <a:pt x="26" y="2"/>
                    </a:moveTo>
                    <a:lnTo>
                      <a:pt x="26" y="2"/>
                    </a:lnTo>
                    <a:lnTo>
                      <a:pt x="34" y="6"/>
                    </a:lnTo>
                    <a:lnTo>
                      <a:pt x="36" y="4"/>
                    </a:lnTo>
                    <a:lnTo>
                      <a:pt x="36" y="4"/>
                    </a:lnTo>
                    <a:lnTo>
                      <a:pt x="38" y="0"/>
                    </a:lnTo>
                    <a:lnTo>
                      <a:pt x="42" y="4"/>
                    </a:lnTo>
                    <a:lnTo>
                      <a:pt x="42" y="4"/>
                    </a:lnTo>
                    <a:lnTo>
                      <a:pt x="46" y="6"/>
                    </a:lnTo>
                    <a:lnTo>
                      <a:pt x="48" y="6"/>
                    </a:lnTo>
                    <a:lnTo>
                      <a:pt x="50" y="4"/>
                    </a:lnTo>
                    <a:lnTo>
                      <a:pt x="52" y="4"/>
                    </a:lnTo>
                    <a:lnTo>
                      <a:pt x="52" y="4"/>
                    </a:lnTo>
                    <a:lnTo>
                      <a:pt x="56" y="6"/>
                    </a:lnTo>
                    <a:lnTo>
                      <a:pt x="60" y="8"/>
                    </a:lnTo>
                    <a:lnTo>
                      <a:pt x="60" y="8"/>
                    </a:lnTo>
                    <a:lnTo>
                      <a:pt x="62" y="6"/>
                    </a:lnTo>
                    <a:lnTo>
                      <a:pt x="62" y="6"/>
                    </a:lnTo>
                    <a:lnTo>
                      <a:pt x="62" y="4"/>
                    </a:lnTo>
                    <a:lnTo>
                      <a:pt x="66" y="2"/>
                    </a:lnTo>
                    <a:lnTo>
                      <a:pt x="66" y="2"/>
                    </a:lnTo>
                    <a:lnTo>
                      <a:pt x="70" y="4"/>
                    </a:lnTo>
                    <a:lnTo>
                      <a:pt x="76" y="6"/>
                    </a:lnTo>
                    <a:lnTo>
                      <a:pt x="82" y="10"/>
                    </a:lnTo>
                    <a:lnTo>
                      <a:pt x="90" y="10"/>
                    </a:lnTo>
                    <a:lnTo>
                      <a:pt x="90" y="10"/>
                    </a:lnTo>
                    <a:lnTo>
                      <a:pt x="90" y="12"/>
                    </a:lnTo>
                    <a:lnTo>
                      <a:pt x="90" y="16"/>
                    </a:lnTo>
                    <a:lnTo>
                      <a:pt x="90" y="16"/>
                    </a:lnTo>
                    <a:lnTo>
                      <a:pt x="88" y="20"/>
                    </a:lnTo>
                    <a:lnTo>
                      <a:pt x="88" y="22"/>
                    </a:lnTo>
                    <a:lnTo>
                      <a:pt x="88" y="22"/>
                    </a:lnTo>
                    <a:lnTo>
                      <a:pt x="88" y="24"/>
                    </a:lnTo>
                    <a:lnTo>
                      <a:pt x="88" y="24"/>
                    </a:lnTo>
                    <a:lnTo>
                      <a:pt x="80" y="26"/>
                    </a:lnTo>
                    <a:lnTo>
                      <a:pt x="72" y="22"/>
                    </a:lnTo>
                    <a:lnTo>
                      <a:pt x="72" y="22"/>
                    </a:lnTo>
                    <a:lnTo>
                      <a:pt x="66" y="20"/>
                    </a:lnTo>
                    <a:lnTo>
                      <a:pt x="64" y="22"/>
                    </a:lnTo>
                    <a:lnTo>
                      <a:pt x="62" y="24"/>
                    </a:lnTo>
                    <a:lnTo>
                      <a:pt x="58" y="24"/>
                    </a:lnTo>
                    <a:lnTo>
                      <a:pt x="58" y="24"/>
                    </a:lnTo>
                    <a:lnTo>
                      <a:pt x="54" y="24"/>
                    </a:lnTo>
                    <a:lnTo>
                      <a:pt x="50" y="26"/>
                    </a:lnTo>
                    <a:lnTo>
                      <a:pt x="44" y="30"/>
                    </a:lnTo>
                    <a:lnTo>
                      <a:pt x="44" y="30"/>
                    </a:lnTo>
                    <a:lnTo>
                      <a:pt x="36" y="32"/>
                    </a:lnTo>
                    <a:lnTo>
                      <a:pt x="26" y="34"/>
                    </a:lnTo>
                    <a:lnTo>
                      <a:pt x="26" y="34"/>
                    </a:lnTo>
                    <a:lnTo>
                      <a:pt x="24" y="34"/>
                    </a:lnTo>
                    <a:lnTo>
                      <a:pt x="22" y="36"/>
                    </a:lnTo>
                    <a:lnTo>
                      <a:pt x="24" y="38"/>
                    </a:lnTo>
                    <a:lnTo>
                      <a:pt x="24" y="38"/>
                    </a:lnTo>
                    <a:lnTo>
                      <a:pt x="22" y="40"/>
                    </a:lnTo>
                    <a:lnTo>
                      <a:pt x="20" y="40"/>
                    </a:lnTo>
                    <a:lnTo>
                      <a:pt x="12" y="40"/>
                    </a:lnTo>
                    <a:lnTo>
                      <a:pt x="12" y="40"/>
                    </a:lnTo>
                    <a:lnTo>
                      <a:pt x="6" y="40"/>
                    </a:lnTo>
                    <a:lnTo>
                      <a:pt x="0" y="38"/>
                    </a:lnTo>
                    <a:lnTo>
                      <a:pt x="0" y="38"/>
                    </a:lnTo>
                    <a:lnTo>
                      <a:pt x="0" y="32"/>
                    </a:lnTo>
                    <a:lnTo>
                      <a:pt x="0" y="28"/>
                    </a:lnTo>
                    <a:lnTo>
                      <a:pt x="0" y="28"/>
                    </a:lnTo>
                    <a:lnTo>
                      <a:pt x="2" y="26"/>
                    </a:lnTo>
                    <a:lnTo>
                      <a:pt x="6" y="22"/>
                    </a:lnTo>
                    <a:lnTo>
                      <a:pt x="10" y="20"/>
                    </a:lnTo>
                    <a:lnTo>
                      <a:pt x="10" y="20"/>
                    </a:lnTo>
                    <a:lnTo>
                      <a:pt x="18" y="16"/>
                    </a:lnTo>
                    <a:lnTo>
                      <a:pt x="18" y="12"/>
                    </a:lnTo>
                    <a:lnTo>
                      <a:pt x="20" y="8"/>
                    </a:lnTo>
                    <a:lnTo>
                      <a:pt x="26" y="2"/>
                    </a:lnTo>
                    <a:lnTo>
                      <a:pt x="26"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2" name="South Africa">
                <a:extLst>
                  <a:ext uri="{FF2B5EF4-FFF2-40B4-BE49-F238E27FC236}">
                    <a16:creationId xmlns:a16="http://schemas.microsoft.com/office/drawing/2014/main" id="{CE90348E-98EF-433D-98B1-FCC832C8560D}"/>
                  </a:ext>
                </a:extLst>
              </p:cNvPr>
              <p:cNvSpPr>
                <a:spLocks/>
              </p:cNvSpPr>
              <p:nvPr/>
            </p:nvSpPr>
            <p:spPr bwMode="auto">
              <a:xfrm>
                <a:off x="4490577" y="3445446"/>
                <a:ext cx="492089" cy="445940"/>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3" name="South Korea">
                <a:extLst>
                  <a:ext uri="{FF2B5EF4-FFF2-40B4-BE49-F238E27FC236}">
                    <a16:creationId xmlns:a16="http://schemas.microsoft.com/office/drawing/2014/main" id="{A73979F7-52EB-404F-B00D-C80D7A4AB594}"/>
                  </a:ext>
                </a:extLst>
              </p:cNvPr>
              <p:cNvSpPr>
                <a:spLocks/>
              </p:cNvSpPr>
              <p:nvPr/>
            </p:nvSpPr>
            <p:spPr bwMode="auto">
              <a:xfrm>
                <a:off x="7538077" y="1212833"/>
                <a:ext cx="120864" cy="157392"/>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4" name="Spain">
                <a:extLst>
                  <a:ext uri="{FF2B5EF4-FFF2-40B4-BE49-F238E27FC236}">
                    <a16:creationId xmlns:a16="http://schemas.microsoft.com/office/drawing/2014/main" id="{5CF79F6B-7F8C-40B0-8995-1994C25D0AD4}"/>
                  </a:ext>
                </a:extLst>
              </p:cNvPr>
              <p:cNvSpPr>
                <a:spLocks/>
              </p:cNvSpPr>
              <p:nvPr/>
            </p:nvSpPr>
            <p:spPr bwMode="auto">
              <a:xfrm>
                <a:off x="3782662" y="1070015"/>
                <a:ext cx="497844" cy="239000"/>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5" name="Sweden">
                <a:extLst>
                  <a:ext uri="{FF2B5EF4-FFF2-40B4-BE49-F238E27FC236}">
                    <a16:creationId xmlns:a16="http://schemas.microsoft.com/office/drawing/2014/main" id="{930C28D8-DE3D-422B-95E1-601628D5BDBA}"/>
                  </a:ext>
                </a:extLst>
              </p:cNvPr>
              <p:cNvSpPr>
                <a:spLocks/>
              </p:cNvSpPr>
              <p:nvPr/>
            </p:nvSpPr>
            <p:spPr bwMode="auto">
              <a:xfrm>
                <a:off x="4283383" y="420053"/>
                <a:ext cx="279138" cy="314780"/>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6" name="Switzerland">
                <a:extLst>
                  <a:ext uri="{FF2B5EF4-FFF2-40B4-BE49-F238E27FC236}">
                    <a16:creationId xmlns:a16="http://schemas.microsoft.com/office/drawing/2014/main" id="{D4243847-D153-48CF-90DE-211547EF451F}"/>
                  </a:ext>
                </a:extLst>
              </p:cNvPr>
              <p:cNvSpPr>
                <a:spLocks/>
              </p:cNvSpPr>
              <p:nvPr/>
            </p:nvSpPr>
            <p:spPr bwMode="auto">
              <a:xfrm>
                <a:off x="4179785" y="947602"/>
                <a:ext cx="115109" cy="52463"/>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7" name="Taiwan">
                <a:extLst>
                  <a:ext uri="{FF2B5EF4-FFF2-40B4-BE49-F238E27FC236}">
                    <a16:creationId xmlns:a16="http://schemas.microsoft.com/office/drawing/2014/main" id="{9C83FBEF-CE29-407C-A464-B50205CF3704}"/>
                  </a:ext>
                </a:extLst>
              </p:cNvPr>
              <p:cNvSpPr>
                <a:spLocks/>
              </p:cNvSpPr>
              <p:nvPr/>
            </p:nvSpPr>
            <p:spPr bwMode="auto">
              <a:xfrm>
                <a:off x="7555343" y="1687920"/>
                <a:ext cx="46044" cy="113672"/>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8" name="Thailand">
                <a:extLst>
                  <a:ext uri="{FF2B5EF4-FFF2-40B4-BE49-F238E27FC236}">
                    <a16:creationId xmlns:a16="http://schemas.microsoft.com/office/drawing/2014/main" id="{39440B40-1001-4CA4-BD99-349D936C467F}"/>
                  </a:ext>
                </a:extLst>
              </p:cNvPr>
              <p:cNvSpPr>
                <a:spLocks/>
              </p:cNvSpPr>
              <p:nvPr/>
            </p:nvSpPr>
            <p:spPr bwMode="auto">
              <a:xfrm>
                <a:off x="6928003" y="1862799"/>
                <a:ext cx="279138" cy="524633"/>
              </a:xfrm>
              <a:custGeom>
                <a:avLst/>
                <a:gdLst/>
                <a:ahLst/>
                <a:cxnLst>
                  <a:cxn ang="0">
                    <a:pos x="114" y="336"/>
                  </a:cxn>
                  <a:cxn ang="0">
                    <a:pos x="100" y="312"/>
                  </a:cxn>
                  <a:cxn ang="0">
                    <a:pos x="86" y="290"/>
                  </a:cxn>
                  <a:cxn ang="0">
                    <a:pos x="72" y="276"/>
                  </a:cxn>
                  <a:cxn ang="0">
                    <a:pos x="68" y="246"/>
                  </a:cxn>
                  <a:cxn ang="0">
                    <a:pos x="76" y="216"/>
                  </a:cxn>
                  <a:cxn ang="0">
                    <a:pos x="72" y="184"/>
                  </a:cxn>
                  <a:cxn ang="0">
                    <a:pos x="70" y="160"/>
                  </a:cxn>
                  <a:cxn ang="0">
                    <a:pos x="80" y="158"/>
                  </a:cxn>
                  <a:cxn ang="0">
                    <a:pos x="94" y="162"/>
                  </a:cxn>
                  <a:cxn ang="0">
                    <a:pos x="94" y="182"/>
                  </a:cxn>
                  <a:cxn ang="0">
                    <a:pos x="110" y="186"/>
                  </a:cxn>
                  <a:cxn ang="0">
                    <a:pos x="124" y="204"/>
                  </a:cxn>
                  <a:cxn ang="0">
                    <a:pos x="130" y="204"/>
                  </a:cxn>
                  <a:cxn ang="0">
                    <a:pos x="136" y="214"/>
                  </a:cxn>
                  <a:cxn ang="0">
                    <a:pos x="144" y="210"/>
                  </a:cxn>
                  <a:cxn ang="0">
                    <a:pos x="126" y="178"/>
                  </a:cxn>
                  <a:cxn ang="0">
                    <a:pos x="154" y="156"/>
                  </a:cxn>
                  <a:cxn ang="0">
                    <a:pos x="166" y="154"/>
                  </a:cxn>
                  <a:cxn ang="0">
                    <a:pos x="186" y="150"/>
                  </a:cxn>
                  <a:cxn ang="0">
                    <a:pos x="194" y="132"/>
                  </a:cxn>
                  <a:cxn ang="0">
                    <a:pos x="186" y="116"/>
                  </a:cxn>
                  <a:cxn ang="0">
                    <a:pos x="164" y="104"/>
                  </a:cxn>
                  <a:cxn ang="0">
                    <a:pos x="154" y="76"/>
                  </a:cxn>
                  <a:cxn ang="0">
                    <a:pos x="120" y="56"/>
                  </a:cxn>
                  <a:cxn ang="0">
                    <a:pos x="96" y="54"/>
                  </a:cxn>
                  <a:cxn ang="0">
                    <a:pos x="72" y="60"/>
                  </a:cxn>
                  <a:cxn ang="0">
                    <a:pos x="78" y="20"/>
                  </a:cxn>
                  <a:cxn ang="0">
                    <a:pos x="60" y="14"/>
                  </a:cxn>
                  <a:cxn ang="0">
                    <a:pos x="52" y="4"/>
                  </a:cxn>
                  <a:cxn ang="0">
                    <a:pos x="30" y="6"/>
                  </a:cxn>
                  <a:cxn ang="0">
                    <a:pos x="12" y="12"/>
                  </a:cxn>
                  <a:cxn ang="0">
                    <a:pos x="12" y="34"/>
                  </a:cxn>
                  <a:cxn ang="0">
                    <a:pos x="0" y="42"/>
                  </a:cxn>
                  <a:cxn ang="0">
                    <a:pos x="6" y="54"/>
                  </a:cxn>
                  <a:cxn ang="0">
                    <a:pos x="22" y="74"/>
                  </a:cxn>
                  <a:cxn ang="0">
                    <a:pos x="50" y="98"/>
                  </a:cxn>
                  <a:cxn ang="0">
                    <a:pos x="38" y="104"/>
                  </a:cxn>
                  <a:cxn ang="0">
                    <a:pos x="38" y="122"/>
                  </a:cxn>
                  <a:cxn ang="0">
                    <a:pos x="34" y="138"/>
                  </a:cxn>
                  <a:cxn ang="0">
                    <a:pos x="58" y="164"/>
                  </a:cxn>
                  <a:cxn ang="0">
                    <a:pos x="68" y="214"/>
                  </a:cxn>
                  <a:cxn ang="0">
                    <a:pos x="56" y="248"/>
                  </a:cxn>
                  <a:cxn ang="0">
                    <a:pos x="54" y="264"/>
                  </a:cxn>
                  <a:cxn ang="0">
                    <a:pos x="50" y="284"/>
                  </a:cxn>
                  <a:cxn ang="0">
                    <a:pos x="44" y="302"/>
                  </a:cxn>
                  <a:cxn ang="0">
                    <a:pos x="52" y="304"/>
                  </a:cxn>
                  <a:cxn ang="0">
                    <a:pos x="58" y="310"/>
                  </a:cxn>
                  <a:cxn ang="0">
                    <a:pos x="66" y="322"/>
                  </a:cxn>
                  <a:cxn ang="0">
                    <a:pos x="70" y="320"/>
                  </a:cxn>
                  <a:cxn ang="0">
                    <a:pos x="76" y="338"/>
                  </a:cxn>
                  <a:cxn ang="0">
                    <a:pos x="98" y="350"/>
                  </a:cxn>
                  <a:cxn ang="0">
                    <a:pos x="124" y="356"/>
                  </a:cxn>
                </a:cxnLst>
                <a:rect l="0" t="0" r="r" b="b"/>
                <a:pathLst>
                  <a:path w="194" h="360">
                    <a:moveTo>
                      <a:pt x="130" y="350"/>
                    </a:moveTo>
                    <a:lnTo>
                      <a:pt x="130" y="350"/>
                    </a:lnTo>
                    <a:lnTo>
                      <a:pt x="126" y="342"/>
                    </a:lnTo>
                    <a:lnTo>
                      <a:pt x="120" y="338"/>
                    </a:lnTo>
                    <a:lnTo>
                      <a:pt x="118" y="336"/>
                    </a:lnTo>
                    <a:lnTo>
                      <a:pt x="114" y="336"/>
                    </a:lnTo>
                    <a:lnTo>
                      <a:pt x="110" y="336"/>
                    </a:lnTo>
                    <a:lnTo>
                      <a:pt x="108" y="334"/>
                    </a:lnTo>
                    <a:lnTo>
                      <a:pt x="104" y="328"/>
                    </a:lnTo>
                    <a:lnTo>
                      <a:pt x="102" y="320"/>
                    </a:lnTo>
                    <a:lnTo>
                      <a:pt x="102" y="320"/>
                    </a:lnTo>
                    <a:lnTo>
                      <a:pt x="100" y="312"/>
                    </a:lnTo>
                    <a:lnTo>
                      <a:pt x="98" y="306"/>
                    </a:lnTo>
                    <a:lnTo>
                      <a:pt x="96" y="304"/>
                    </a:lnTo>
                    <a:lnTo>
                      <a:pt x="94" y="302"/>
                    </a:lnTo>
                    <a:lnTo>
                      <a:pt x="90" y="300"/>
                    </a:lnTo>
                    <a:lnTo>
                      <a:pt x="86" y="290"/>
                    </a:lnTo>
                    <a:lnTo>
                      <a:pt x="86" y="290"/>
                    </a:lnTo>
                    <a:lnTo>
                      <a:pt x="84" y="280"/>
                    </a:lnTo>
                    <a:lnTo>
                      <a:pt x="82" y="276"/>
                    </a:lnTo>
                    <a:lnTo>
                      <a:pt x="78" y="278"/>
                    </a:lnTo>
                    <a:lnTo>
                      <a:pt x="70" y="280"/>
                    </a:lnTo>
                    <a:lnTo>
                      <a:pt x="70" y="280"/>
                    </a:lnTo>
                    <a:lnTo>
                      <a:pt x="72" y="276"/>
                    </a:lnTo>
                    <a:lnTo>
                      <a:pt x="70" y="274"/>
                    </a:lnTo>
                    <a:lnTo>
                      <a:pt x="68" y="266"/>
                    </a:lnTo>
                    <a:lnTo>
                      <a:pt x="66" y="256"/>
                    </a:lnTo>
                    <a:lnTo>
                      <a:pt x="66" y="252"/>
                    </a:lnTo>
                    <a:lnTo>
                      <a:pt x="68" y="246"/>
                    </a:lnTo>
                    <a:lnTo>
                      <a:pt x="68" y="246"/>
                    </a:lnTo>
                    <a:lnTo>
                      <a:pt x="70" y="236"/>
                    </a:lnTo>
                    <a:lnTo>
                      <a:pt x="68" y="232"/>
                    </a:lnTo>
                    <a:lnTo>
                      <a:pt x="68" y="228"/>
                    </a:lnTo>
                    <a:lnTo>
                      <a:pt x="72" y="220"/>
                    </a:lnTo>
                    <a:lnTo>
                      <a:pt x="72" y="220"/>
                    </a:lnTo>
                    <a:lnTo>
                      <a:pt x="76" y="216"/>
                    </a:lnTo>
                    <a:lnTo>
                      <a:pt x="78" y="210"/>
                    </a:lnTo>
                    <a:lnTo>
                      <a:pt x="76" y="206"/>
                    </a:lnTo>
                    <a:lnTo>
                      <a:pt x="76" y="202"/>
                    </a:lnTo>
                    <a:lnTo>
                      <a:pt x="72" y="194"/>
                    </a:lnTo>
                    <a:lnTo>
                      <a:pt x="72" y="190"/>
                    </a:lnTo>
                    <a:lnTo>
                      <a:pt x="72" y="184"/>
                    </a:lnTo>
                    <a:lnTo>
                      <a:pt x="72" y="184"/>
                    </a:lnTo>
                    <a:lnTo>
                      <a:pt x="74" y="178"/>
                    </a:lnTo>
                    <a:lnTo>
                      <a:pt x="72" y="174"/>
                    </a:lnTo>
                    <a:lnTo>
                      <a:pt x="70" y="166"/>
                    </a:lnTo>
                    <a:lnTo>
                      <a:pt x="68" y="162"/>
                    </a:lnTo>
                    <a:lnTo>
                      <a:pt x="70" y="160"/>
                    </a:lnTo>
                    <a:lnTo>
                      <a:pt x="72" y="160"/>
                    </a:lnTo>
                    <a:lnTo>
                      <a:pt x="72" y="160"/>
                    </a:lnTo>
                    <a:lnTo>
                      <a:pt x="78" y="160"/>
                    </a:lnTo>
                    <a:lnTo>
                      <a:pt x="82" y="158"/>
                    </a:lnTo>
                    <a:lnTo>
                      <a:pt x="82" y="158"/>
                    </a:lnTo>
                    <a:lnTo>
                      <a:pt x="80" y="158"/>
                    </a:lnTo>
                    <a:lnTo>
                      <a:pt x="80" y="158"/>
                    </a:lnTo>
                    <a:lnTo>
                      <a:pt x="82" y="160"/>
                    </a:lnTo>
                    <a:lnTo>
                      <a:pt x="84" y="162"/>
                    </a:lnTo>
                    <a:lnTo>
                      <a:pt x="90" y="162"/>
                    </a:lnTo>
                    <a:lnTo>
                      <a:pt x="92" y="160"/>
                    </a:lnTo>
                    <a:lnTo>
                      <a:pt x="94" y="162"/>
                    </a:lnTo>
                    <a:lnTo>
                      <a:pt x="94" y="164"/>
                    </a:lnTo>
                    <a:lnTo>
                      <a:pt x="92" y="168"/>
                    </a:lnTo>
                    <a:lnTo>
                      <a:pt x="92" y="168"/>
                    </a:lnTo>
                    <a:lnTo>
                      <a:pt x="90" y="176"/>
                    </a:lnTo>
                    <a:lnTo>
                      <a:pt x="92" y="180"/>
                    </a:lnTo>
                    <a:lnTo>
                      <a:pt x="94" y="182"/>
                    </a:lnTo>
                    <a:lnTo>
                      <a:pt x="98" y="182"/>
                    </a:lnTo>
                    <a:lnTo>
                      <a:pt x="98" y="182"/>
                    </a:lnTo>
                    <a:lnTo>
                      <a:pt x="100" y="182"/>
                    </a:lnTo>
                    <a:lnTo>
                      <a:pt x="102" y="184"/>
                    </a:lnTo>
                    <a:lnTo>
                      <a:pt x="106" y="186"/>
                    </a:lnTo>
                    <a:lnTo>
                      <a:pt x="110" y="186"/>
                    </a:lnTo>
                    <a:lnTo>
                      <a:pt x="110" y="186"/>
                    </a:lnTo>
                    <a:lnTo>
                      <a:pt x="112" y="186"/>
                    </a:lnTo>
                    <a:lnTo>
                      <a:pt x="114" y="186"/>
                    </a:lnTo>
                    <a:lnTo>
                      <a:pt x="116" y="192"/>
                    </a:lnTo>
                    <a:lnTo>
                      <a:pt x="118" y="198"/>
                    </a:lnTo>
                    <a:lnTo>
                      <a:pt x="124" y="204"/>
                    </a:lnTo>
                    <a:lnTo>
                      <a:pt x="124" y="204"/>
                    </a:lnTo>
                    <a:lnTo>
                      <a:pt x="128" y="206"/>
                    </a:lnTo>
                    <a:lnTo>
                      <a:pt x="128" y="206"/>
                    </a:lnTo>
                    <a:lnTo>
                      <a:pt x="130" y="204"/>
                    </a:lnTo>
                    <a:lnTo>
                      <a:pt x="130" y="204"/>
                    </a:lnTo>
                    <a:lnTo>
                      <a:pt x="130" y="204"/>
                    </a:lnTo>
                    <a:lnTo>
                      <a:pt x="132" y="204"/>
                    </a:lnTo>
                    <a:lnTo>
                      <a:pt x="132" y="206"/>
                    </a:lnTo>
                    <a:lnTo>
                      <a:pt x="132" y="208"/>
                    </a:lnTo>
                    <a:lnTo>
                      <a:pt x="134" y="210"/>
                    </a:lnTo>
                    <a:lnTo>
                      <a:pt x="134" y="210"/>
                    </a:lnTo>
                    <a:lnTo>
                      <a:pt x="136" y="214"/>
                    </a:lnTo>
                    <a:lnTo>
                      <a:pt x="138" y="218"/>
                    </a:lnTo>
                    <a:lnTo>
                      <a:pt x="140" y="222"/>
                    </a:lnTo>
                    <a:lnTo>
                      <a:pt x="144" y="226"/>
                    </a:lnTo>
                    <a:lnTo>
                      <a:pt x="144" y="226"/>
                    </a:lnTo>
                    <a:lnTo>
                      <a:pt x="146" y="218"/>
                    </a:lnTo>
                    <a:lnTo>
                      <a:pt x="144" y="210"/>
                    </a:lnTo>
                    <a:lnTo>
                      <a:pt x="142" y="204"/>
                    </a:lnTo>
                    <a:lnTo>
                      <a:pt x="136" y="198"/>
                    </a:lnTo>
                    <a:lnTo>
                      <a:pt x="128" y="188"/>
                    </a:lnTo>
                    <a:lnTo>
                      <a:pt x="126" y="182"/>
                    </a:lnTo>
                    <a:lnTo>
                      <a:pt x="126" y="178"/>
                    </a:lnTo>
                    <a:lnTo>
                      <a:pt x="126" y="178"/>
                    </a:lnTo>
                    <a:lnTo>
                      <a:pt x="136" y="166"/>
                    </a:lnTo>
                    <a:lnTo>
                      <a:pt x="142" y="156"/>
                    </a:lnTo>
                    <a:lnTo>
                      <a:pt x="142" y="156"/>
                    </a:lnTo>
                    <a:lnTo>
                      <a:pt x="146" y="154"/>
                    </a:lnTo>
                    <a:lnTo>
                      <a:pt x="150" y="154"/>
                    </a:lnTo>
                    <a:lnTo>
                      <a:pt x="154" y="156"/>
                    </a:lnTo>
                    <a:lnTo>
                      <a:pt x="156" y="154"/>
                    </a:lnTo>
                    <a:lnTo>
                      <a:pt x="156" y="154"/>
                    </a:lnTo>
                    <a:lnTo>
                      <a:pt x="160" y="154"/>
                    </a:lnTo>
                    <a:lnTo>
                      <a:pt x="162" y="154"/>
                    </a:lnTo>
                    <a:lnTo>
                      <a:pt x="164" y="156"/>
                    </a:lnTo>
                    <a:lnTo>
                      <a:pt x="166" y="154"/>
                    </a:lnTo>
                    <a:lnTo>
                      <a:pt x="166" y="154"/>
                    </a:lnTo>
                    <a:lnTo>
                      <a:pt x="170" y="154"/>
                    </a:lnTo>
                    <a:lnTo>
                      <a:pt x="172" y="154"/>
                    </a:lnTo>
                    <a:lnTo>
                      <a:pt x="178" y="154"/>
                    </a:lnTo>
                    <a:lnTo>
                      <a:pt x="186" y="150"/>
                    </a:lnTo>
                    <a:lnTo>
                      <a:pt x="186" y="150"/>
                    </a:lnTo>
                    <a:lnTo>
                      <a:pt x="188" y="146"/>
                    </a:lnTo>
                    <a:lnTo>
                      <a:pt x="190" y="144"/>
                    </a:lnTo>
                    <a:lnTo>
                      <a:pt x="190" y="140"/>
                    </a:lnTo>
                    <a:lnTo>
                      <a:pt x="192" y="136"/>
                    </a:lnTo>
                    <a:lnTo>
                      <a:pt x="192" y="136"/>
                    </a:lnTo>
                    <a:lnTo>
                      <a:pt x="194" y="132"/>
                    </a:lnTo>
                    <a:lnTo>
                      <a:pt x="192" y="130"/>
                    </a:lnTo>
                    <a:lnTo>
                      <a:pt x="190" y="126"/>
                    </a:lnTo>
                    <a:lnTo>
                      <a:pt x="188" y="122"/>
                    </a:lnTo>
                    <a:lnTo>
                      <a:pt x="188" y="122"/>
                    </a:lnTo>
                    <a:lnTo>
                      <a:pt x="188" y="118"/>
                    </a:lnTo>
                    <a:lnTo>
                      <a:pt x="186" y="116"/>
                    </a:lnTo>
                    <a:lnTo>
                      <a:pt x="182" y="114"/>
                    </a:lnTo>
                    <a:lnTo>
                      <a:pt x="180" y="110"/>
                    </a:lnTo>
                    <a:lnTo>
                      <a:pt x="180" y="110"/>
                    </a:lnTo>
                    <a:lnTo>
                      <a:pt x="176" y="110"/>
                    </a:lnTo>
                    <a:lnTo>
                      <a:pt x="172" y="110"/>
                    </a:lnTo>
                    <a:lnTo>
                      <a:pt x="164" y="104"/>
                    </a:lnTo>
                    <a:lnTo>
                      <a:pt x="158" y="94"/>
                    </a:lnTo>
                    <a:lnTo>
                      <a:pt x="158" y="90"/>
                    </a:lnTo>
                    <a:lnTo>
                      <a:pt x="158" y="86"/>
                    </a:lnTo>
                    <a:lnTo>
                      <a:pt x="158" y="86"/>
                    </a:lnTo>
                    <a:lnTo>
                      <a:pt x="158" y="80"/>
                    </a:lnTo>
                    <a:lnTo>
                      <a:pt x="154" y="76"/>
                    </a:lnTo>
                    <a:lnTo>
                      <a:pt x="148" y="72"/>
                    </a:lnTo>
                    <a:lnTo>
                      <a:pt x="136" y="62"/>
                    </a:lnTo>
                    <a:lnTo>
                      <a:pt x="136" y="62"/>
                    </a:lnTo>
                    <a:lnTo>
                      <a:pt x="130" y="56"/>
                    </a:lnTo>
                    <a:lnTo>
                      <a:pt x="126" y="54"/>
                    </a:lnTo>
                    <a:lnTo>
                      <a:pt x="120" y="56"/>
                    </a:lnTo>
                    <a:lnTo>
                      <a:pt x="114" y="56"/>
                    </a:lnTo>
                    <a:lnTo>
                      <a:pt x="110" y="58"/>
                    </a:lnTo>
                    <a:lnTo>
                      <a:pt x="106" y="60"/>
                    </a:lnTo>
                    <a:lnTo>
                      <a:pt x="102" y="58"/>
                    </a:lnTo>
                    <a:lnTo>
                      <a:pt x="96" y="54"/>
                    </a:lnTo>
                    <a:lnTo>
                      <a:pt x="96" y="54"/>
                    </a:lnTo>
                    <a:lnTo>
                      <a:pt x="92" y="50"/>
                    </a:lnTo>
                    <a:lnTo>
                      <a:pt x="88" y="50"/>
                    </a:lnTo>
                    <a:lnTo>
                      <a:pt x="84" y="52"/>
                    </a:lnTo>
                    <a:lnTo>
                      <a:pt x="80" y="54"/>
                    </a:lnTo>
                    <a:lnTo>
                      <a:pt x="74" y="58"/>
                    </a:lnTo>
                    <a:lnTo>
                      <a:pt x="72" y="60"/>
                    </a:lnTo>
                    <a:lnTo>
                      <a:pt x="70" y="58"/>
                    </a:lnTo>
                    <a:lnTo>
                      <a:pt x="70" y="58"/>
                    </a:lnTo>
                    <a:lnTo>
                      <a:pt x="70" y="52"/>
                    </a:lnTo>
                    <a:lnTo>
                      <a:pt x="70" y="46"/>
                    </a:lnTo>
                    <a:lnTo>
                      <a:pt x="72" y="32"/>
                    </a:lnTo>
                    <a:lnTo>
                      <a:pt x="78" y="20"/>
                    </a:lnTo>
                    <a:lnTo>
                      <a:pt x="78" y="14"/>
                    </a:lnTo>
                    <a:lnTo>
                      <a:pt x="78" y="14"/>
                    </a:lnTo>
                    <a:lnTo>
                      <a:pt x="76" y="12"/>
                    </a:lnTo>
                    <a:lnTo>
                      <a:pt x="74" y="12"/>
                    </a:lnTo>
                    <a:lnTo>
                      <a:pt x="68" y="12"/>
                    </a:lnTo>
                    <a:lnTo>
                      <a:pt x="60" y="14"/>
                    </a:lnTo>
                    <a:lnTo>
                      <a:pt x="58" y="12"/>
                    </a:lnTo>
                    <a:lnTo>
                      <a:pt x="56" y="8"/>
                    </a:lnTo>
                    <a:lnTo>
                      <a:pt x="56" y="8"/>
                    </a:lnTo>
                    <a:lnTo>
                      <a:pt x="54" y="4"/>
                    </a:lnTo>
                    <a:lnTo>
                      <a:pt x="54" y="4"/>
                    </a:lnTo>
                    <a:lnTo>
                      <a:pt x="52" y="4"/>
                    </a:lnTo>
                    <a:lnTo>
                      <a:pt x="50" y="0"/>
                    </a:lnTo>
                    <a:lnTo>
                      <a:pt x="50" y="0"/>
                    </a:lnTo>
                    <a:lnTo>
                      <a:pt x="34" y="2"/>
                    </a:lnTo>
                    <a:lnTo>
                      <a:pt x="32" y="2"/>
                    </a:lnTo>
                    <a:lnTo>
                      <a:pt x="30" y="6"/>
                    </a:lnTo>
                    <a:lnTo>
                      <a:pt x="30" y="6"/>
                    </a:lnTo>
                    <a:lnTo>
                      <a:pt x="30" y="8"/>
                    </a:lnTo>
                    <a:lnTo>
                      <a:pt x="28" y="8"/>
                    </a:lnTo>
                    <a:lnTo>
                      <a:pt x="24" y="8"/>
                    </a:lnTo>
                    <a:lnTo>
                      <a:pt x="18" y="8"/>
                    </a:lnTo>
                    <a:lnTo>
                      <a:pt x="14" y="10"/>
                    </a:lnTo>
                    <a:lnTo>
                      <a:pt x="12" y="12"/>
                    </a:lnTo>
                    <a:lnTo>
                      <a:pt x="12" y="12"/>
                    </a:lnTo>
                    <a:lnTo>
                      <a:pt x="10" y="16"/>
                    </a:lnTo>
                    <a:lnTo>
                      <a:pt x="8" y="20"/>
                    </a:lnTo>
                    <a:lnTo>
                      <a:pt x="10" y="26"/>
                    </a:lnTo>
                    <a:lnTo>
                      <a:pt x="12" y="30"/>
                    </a:lnTo>
                    <a:lnTo>
                      <a:pt x="12" y="34"/>
                    </a:lnTo>
                    <a:lnTo>
                      <a:pt x="10" y="36"/>
                    </a:lnTo>
                    <a:lnTo>
                      <a:pt x="10" y="36"/>
                    </a:lnTo>
                    <a:lnTo>
                      <a:pt x="8" y="40"/>
                    </a:lnTo>
                    <a:lnTo>
                      <a:pt x="4" y="40"/>
                    </a:lnTo>
                    <a:lnTo>
                      <a:pt x="2" y="40"/>
                    </a:lnTo>
                    <a:lnTo>
                      <a:pt x="0" y="42"/>
                    </a:lnTo>
                    <a:lnTo>
                      <a:pt x="0" y="42"/>
                    </a:lnTo>
                    <a:lnTo>
                      <a:pt x="0" y="46"/>
                    </a:lnTo>
                    <a:lnTo>
                      <a:pt x="2" y="48"/>
                    </a:lnTo>
                    <a:lnTo>
                      <a:pt x="4" y="52"/>
                    </a:lnTo>
                    <a:lnTo>
                      <a:pt x="6" y="54"/>
                    </a:lnTo>
                    <a:lnTo>
                      <a:pt x="6" y="54"/>
                    </a:lnTo>
                    <a:lnTo>
                      <a:pt x="4" y="56"/>
                    </a:lnTo>
                    <a:lnTo>
                      <a:pt x="4" y="58"/>
                    </a:lnTo>
                    <a:lnTo>
                      <a:pt x="10" y="62"/>
                    </a:lnTo>
                    <a:lnTo>
                      <a:pt x="16" y="68"/>
                    </a:lnTo>
                    <a:lnTo>
                      <a:pt x="22" y="74"/>
                    </a:lnTo>
                    <a:lnTo>
                      <a:pt x="22" y="74"/>
                    </a:lnTo>
                    <a:lnTo>
                      <a:pt x="30" y="82"/>
                    </a:lnTo>
                    <a:lnTo>
                      <a:pt x="38" y="88"/>
                    </a:lnTo>
                    <a:lnTo>
                      <a:pt x="46" y="92"/>
                    </a:lnTo>
                    <a:lnTo>
                      <a:pt x="50" y="96"/>
                    </a:lnTo>
                    <a:lnTo>
                      <a:pt x="50" y="96"/>
                    </a:lnTo>
                    <a:lnTo>
                      <a:pt x="50" y="98"/>
                    </a:lnTo>
                    <a:lnTo>
                      <a:pt x="48" y="98"/>
                    </a:lnTo>
                    <a:lnTo>
                      <a:pt x="44" y="98"/>
                    </a:lnTo>
                    <a:lnTo>
                      <a:pt x="40" y="100"/>
                    </a:lnTo>
                    <a:lnTo>
                      <a:pt x="40" y="102"/>
                    </a:lnTo>
                    <a:lnTo>
                      <a:pt x="38" y="104"/>
                    </a:lnTo>
                    <a:lnTo>
                      <a:pt x="38" y="104"/>
                    </a:lnTo>
                    <a:lnTo>
                      <a:pt x="38" y="108"/>
                    </a:lnTo>
                    <a:lnTo>
                      <a:pt x="40" y="110"/>
                    </a:lnTo>
                    <a:lnTo>
                      <a:pt x="40" y="112"/>
                    </a:lnTo>
                    <a:lnTo>
                      <a:pt x="38" y="118"/>
                    </a:lnTo>
                    <a:lnTo>
                      <a:pt x="38" y="118"/>
                    </a:lnTo>
                    <a:lnTo>
                      <a:pt x="38" y="122"/>
                    </a:lnTo>
                    <a:lnTo>
                      <a:pt x="38" y="126"/>
                    </a:lnTo>
                    <a:lnTo>
                      <a:pt x="40" y="130"/>
                    </a:lnTo>
                    <a:lnTo>
                      <a:pt x="38" y="132"/>
                    </a:lnTo>
                    <a:lnTo>
                      <a:pt x="38" y="132"/>
                    </a:lnTo>
                    <a:lnTo>
                      <a:pt x="36" y="134"/>
                    </a:lnTo>
                    <a:lnTo>
                      <a:pt x="34" y="138"/>
                    </a:lnTo>
                    <a:lnTo>
                      <a:pt x="36" y="142"/>
                    </a:lnTo>
                    <a:lnTo>
                      <a:pt x="42" y="150"/>
                    </a:lnTo>
                    <a:lnTo>
                      <a:pt x="52" y="158"/>
                    </a:lnTo>
                    <a:lnTo>
                      <a:pt x="52" y="158"/>
                    </a:lnTo>
                    <a:lnTo>
                      <a:pt x="56" y="160"/>
                    </a:lnTo>
                    <a:lnTo>
                      <a:pt x="58" y="164"/>
                    </a:lnTo>
                    <a:lnTo>
                      <a:pt x="58" y="172"/>
                    </a:lnTo>
                    <a:lnTo>
                      <a:pt x="58" y="184"/>
                    </a:lnTo>
                    <a:lnTo>
                      <a:pt x="60" y="192"/>
                    </a:lnTo>
                    <a:lnTo>
                      <a:pt x="64" y="204"/>
                    </a:lnTo>
                    <a:lnTo>
                      <a:pt x="64" y="204"/>
                    </a:lnTo>
                    <a:lnTo>
                      <a:pt x="68" y="214"/>
                    </a:lnTo>
                    <a:lnTo>
                      <a:pt x="68" y="220"/>
                    </a:lnTo>
                    <a:lnTo>
                      <a:pt x="66" y="226"/>
                    </a:lnTo>
                    <a:lnTo>
                      <a:pt x="64" y="232"/>
                    </a:lnTo>
                    <a:lnTo>
                      <a:pt x="58" y="240"/>
                    </a:lnTo>
                    <a:lnTo>
                      <a:pt x="56" y="244"/>
                    </a:lnTo>
                    <a:lnTo>
                      <a:pt x="56" y="248"/>
                    </a:lnTo>
                    <a:lnTo>
                      <a:pt x="56" y="248"/>
                    </a:lnTo>
                    <a:lnTo>
                      <a:pt x="56" y="256"/>
                    </a:lnTo>
                    <a:lnTo>
                      <a:pt x="56" y="258"/>
                    </a:lnTo>
                    <a:lnTo>
                      <a:pt x="54" y="260"/>
                    </a:lnTo>
                    <a:lnTo>
                      <a:pt x="54" y="264"/>
                    </a:lnTo>
                    <a:lnTo>
                      <a:pt x="54" y="264"/>
                    </a:lnTo>
                    <a:lnTo>
                      <a:pt x="50" y="270"/>
                    </a:lnTo>
                    <a:lnTo>
                      <a:pt x="48" y="274"/>
                    </a:lnTo>
                    <a:lnTo>
                      <a:pt x="46" y="278"/>
                    </a:lnTo>
                    <a:lnTo>
                      <a:pt x="46" y="282"/>
                    </a:lnTo>
                    <a:lnTo>
                      <a:pt x="50" y="284"/>
                    </a:lnTo>
                    <a:lnTo>
                      <a:pt x="50" y="284"/>
                    </a:lnTo>
                    <a:lnTo>
                      <a:pt x="46" y="288"/>
                    </a:lnTo>
                    <a:lnTo>
                      <a:pt x="44" y="290"/>
                    </a:lnTo>
                    <a:lnTo>
                      <a:pt x="46" y="292"/>
                    </a:lnTo>
                    <a:lnTo>
                      <a:pt x="44" y="298"/>
                    </a:lnTo>
                    <a:lnTo>
                      <a:pt x="44" y="298"/>
                    </a:lnTo>
                    <a:lnTo>
                      <a:pt x="44" y="302"/>
                    </a:lnTo>
                    <a:lnTo>
                      <a:pt x="46" y="304"/>
                    </a:lnTo>
                    <a:lnTo>
                      <a:pt x="48" y="306"/>
                    </a:lnTo>
                    <a:lnTo>
                      <a:pt x="50" y="308"/>
                    </a:lnTo>
                    <a:lnTo>
                      <a:pt x="50" y="308"/>
                    </a:lnTo>
                    <a:lnTo>
                      <a:pt x="52" y="306"/>
                    </a:lnTo>
                    <a:lnTo>
                      <a:pt x="52" y="304"/>
                    </a:lnTo>
                    <a:lnTo>
                      <a:pt x="52" y="302"/>
                    </a:lnTo>
                    <a:lnTo>
                      <a:pt x="56" y="304"/>
                    </a:lnTo>
                    <a:lnTo>
                      <a:pt x="56" y="304"/>
                    </a:lnTo>
                    <a:lnTo>
                      <a:pt x="58" y="306"/>
                    </a:lnTo>
                    <a:lnTo>
                      <a:pt x="58" y="308"/>
                    </a:lnTo>
                    <a:lnTo>
                      <a:pt x="58" y="310"/>
                    </a:lnTo>
                    <a:lnTo>
                      <a:pt x="62" y="310"/>
                    </a:lnTo>
                    <a:lnTo>
                      <a:pt x="62" y="310"/>
                    </a:lnTo>
                    <a:lnTo>
                      <a:pt x="66" y="312"/>
                    </a:lnTo>
                    <a:lnTo>
                      <a:pt x="64" y="316"/>
                    </a:lnTo>
                    <a:lnTo>
                      <a:pt x="64" y="318"/>
                    </a:lnTo>
                    <a:lnTo>
                      <a:pt x="66" y="322"/>
                    </a:lnTo>
                    <a:lnTo>
                      <a:pt x="66" y="322"/>
                    </a:lnTo>
                    <a:lnTo>
                      <a:pt x="66" y="322"/>
                    </a:lnTo>
                    <a:lnTo>
                      <a:pt x="68" y="320"/>
                    </a:lnTo>
                    <a:lnTo>
                      <a:pt x="68" y="316"/>
                    </a:lnTo>
                    <a:lnTo>
                      <a:pt x="68" y="316"/>
                    </a:lnTo>
                    <a:lnTo>
                      <a:pt x="70" y="320"/>
                    </a:lnTo>
                    <a:lnTo>
                      <a:pt x="70" y="324"/>
                    </a:lnTo>
                    <a:lnTo>
                      <a:pt x="72" y="328"/>
                    </a:lnTo>
                    <a:lnTo>
                      <a:pt x="78" y="330"/>
                    </a:lnTo>
                    <a:lnTo>
                      <a:pt x="78" y="330"/>
                    </a:lnTo>
                    <a:lnTo>
                      <a:pt x="74" y="336"/>
                    </a:lnTo>
                    <a:lnTo>
                      <a:pt x="76" y="338"/>
                    </a:lnTo>
                    <a:lnTo>
                      <a:pt x="76" y="340"/>
                    </a:lnTo>
                    <a:lnTo>
                      <a:pt x="82" y="342"/>
                    </a:lnTo>
                    <a:lnTo>
                      <a:pt x="90" y="352"/>
                    </a:lnTo>
                    <a:lnTo>
                      <a:pt x="90" y="352"/>
                    </a:lnTo>
                    <a:lnTo>
                      <a:pt x="94" y="350"/>
                    </a:lnTo>
                    <a:lnTo>
                      <a:pt x="98" y="350"/>
                    </a:lnTo>
                    <a:lnTo>
                      <a:pt x="106" y="354"/>
                    </a:lnTo>
                    <a:lnTo>
                      <a:pt x="110" y="358"/>
                    </a:lnTo>
                    <a:lnTo>
                      <a:pt x="116" y="360"/>
                    </a:lnTo>
                    <a:lnTo>
                      <a:pt x="116" y="360"/>
                    </a:lnTo>
                    <a:lnTo>
                      <a:pt x="122" y="358"/>
                    </a:lnTo>
                    <a:lnTo>
                      <a:pt x="124" y="356"/>
                    </a:lnTo>
                    <a:lnTo>
                      <a:pt x="126" y="354"/>
                    </a:lnTo>
                    <a:lnTo>
                      <a:pt x="130" y="350"/>
                    </a:lnTo>
                    <a:lnTo>
                      <a:pt x="130" y="35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9" name="Turkey">
                <a:extLst>
                  <a:ext uri="{FF2B5EF4-FFF2-40B4-BE49-F238E27FC236}">
                    <a16:creationId xmlns:a16="http://schemas.microsoft.com/office/drawing/2014/main" id="{353B106B-CC92-417A-B47B-FC1F3AB10AF2}"/>
                  </a:ext>
                </a:extLst>
              </p:cNvPr>
              <p:cNvSpPr>
                <a:spLocks/>
              </p:cNvSpPr>
              <p:nvPr/>
            </p:nvSpPr>
            <p:spPr bwMode="auto">
              <a:xfrm>
                <a:off x="4758206" y="1113735"/>
                <a:ext cx="538133" cy="195280"/>
              </a:xfrm>
              <a:custGeom>
                <a:avLst/>
                <a:gdLst/>
                <a:ahLst/>
                <a:cxnLst>
                  <a:cxn ang="0">
                    <a:pos x="260" y="22"/>
                  </a:cxn>
                  <a:cxn ang="0">
                    <a:pos x="236" y="20"/>
                  </a:cxn>
                  <a:cxn ang="0">
                    <a:pos x="202" y="18"/>
                  </a:cxn>
                  <a:cxn ang="0">
                    <a:pos x="186" y="12"/>
                  </a:cxn>
                  <a:cxn ang="0">
                    <a:pos x="172" y="6"/>
                  </a:cxn>
                  <a:cxn ang="0">
                    <a:pos x="156" y="2"/>
                  </a:cxn>
                  <a:cxn ang="0">
                    <a:pos x="126" y="4"/>
                  </a:cxn>
                  <a:cxn ang="0">
                    <a:pos x="98" y="14"/>
                  </a:cxn>
                  <a:cxn ang="0">
                    <a:pos x="68" y="20"/>
                  </a:cxn>
                  <a:cxn ang="0">
                    <a:pos x="48" y="24"/>
                  </a:cxn>
                  <a:cxn ang="0">
                    <a:pos x="72" y="28"/>
                  </a:cxn>
                  <a:cxn ang="0">
                    <a:pos x="54" y="32"/>
                  </a:cxn>
                  <a:cxn ang="0">
                    <a:pos x="32" y="34"/>
                  </a:cxn>
                  <a:cxn ang="0">
                    <a:pos x="22" y="36"/>
                  </a:cxn>
                  <a:cxn ang="0">
                    <a:pos x="8" y="42"/>
                  </a:cxn>
                  <a:cxn ang="0">
                    <a:pos x="0" y="52"/>
                  </a:cxn>
                  <a:cxn ang="0">
                    <a:pos x="4" y="56"/>
                  </a:cxn>
                  <a:cxn ang="0">
                    <a:pos x="10" y="62"/>
                  </a:cxn>
                  <a:cxn ang="0">
                    <a:pos x="12" y="68"/>
                  </a:cxn>
                  <a:cxn ang="0">
                    <a:pos x="12" y="74"/>
                  </a:cxn>
                  <a:cxn ang="0">
                    <a:pos x="8" y="74"/>
                  </a:cxn>
                  <a:cxn ang="0">
                    <a:pos x="4" y="78"/>
                  </a:cxn>
                  <a:cxn ang="0">
                    <a:pos x="8" y="88"/>
                  </a:cxn>
                  <a:cxn ang="0">
                    <a:pos x="22" y="92"/>
                  </a:cxn>
                  <a:cxn ang="0">
                    <a:pos x="24" y="102"/>
                  </a:cxn>
                  <a:cxn ang="0">
                    <a:pos x="34" y="106"/>
                  </a:cxn>
                  <a:cxn ang="0">
                    <a:pos x="34" y="110"/>
                  </a:cxn>
                  <a:cxn ang="0">
                    <a:pos x="32" y="114"/>
                  </a:cxn>
                  <a:cxn ang="0">
                    <a:pos x="38" y="118"/>
                  </a:cxn>
                  <a:cxn ang="0">
                    <a:pos x="36" y="122"/>
                  </a:cxn>
                  <a:cxn ang="0">
                    <a:pos x="52" y="122"/>
                  </a:cxn>
                  <a:cxn ang="0">
                    <a:pos x="66" y="120"/>
                  </a:cxn>
                  <a:cxn ang="0">
                    <a:pos x="68" y="124"/>
                  </a:cxn>
                  <a:cxn ang="0">
                    <a:pos x="82" y="132"/>
                  </a:cxn>
                  <a:cxn ang="0">
                    <a:pos x="98" y="124"/>
                  </a:cxn>
                  <a:cxn ang="0">
                    <a:pos x="106" y="118"/>
                  </a:cxn>
                  <a:cxn ang="0">
                    <a:pos x="128" y="128"/>
                  </a:cxn>
                  <a:cxn ang="0">
                    <a:pos x="156" y="132"/>
                  </a:cxn>
                  <a:cxn ang="0">
                    <a:pos x="166" y="120"/>
                  </a:cxn>
                  <a:cxn ang="0">
                    <a:pos x="188" y="122"/>
                  </a:cxn>
                  <a:cxn ang="0">
                    <a:pos x="196" y="120"/>
                  </a:cxn>
                  <a:cxn ang="0">
                    <a:pos x="192" y="130"/>
                  </a:cxn>
                  <a:cxn ang="0">
                    <a:pos x="208" y="130"/>
                  </a:cxn>
                  <a:cxn ang="0">
                    <a:pos x="218" y="116"/>
                  </a:cxn>
                  <a:cxn ang="0">
                    <a:pos x="250" y="114"/>
                  </a:cxn>
                  <a:cxn ang="0">
                    <a:pos x="298" y="104"/>
                  </a:cxn>
                  <a:cxn ang="0">
                    <a:pos x="320" y="104"/>
                  </a:cxn>
                  <a:cxn ang="0">
                    <a:pos x="334" y="98"/>
                  </a:cxn>
                  <a:cxn ang="0">
                    <a:pos x="356" y="104"/>
                  </a:cxn>
                  <a:cxn ang="0">
                    <a:pos x="374" y="106"/>
                  </a:cxn>
                  <a:cxn ang="0">
                    <a:pos x="370" y="100"/>
                  </a:cxn>
                  <a:cxn ang="0">
                    <a:pos x="362" y="92"/>
                  </a:cxn>
                  <a:cxn ang="0">
                    <a:pos x="354" y="74"/>
                  </a:cxn>
                  <a:cxn ang="0">
                    <a:pos x="346" y="56"/>
                  </a:cxn>
                  <a:cxn ang="0">
                    <a:pos x="354" y="52"/>
                  </a:cxn>
                  <a:cxn ang="0">
                    <a:pos x="350" y="40"/>
                  </a:cxn>
                  <a:cxn ang="0">
                    <a:pos x="332" y="34"/>
                  </a:cxn>
                  <a:cxn ang="0">
                    <a:pos x="328" y="18"/>
                  </a:cxn>
                  <a:cxn ang="0">
                    <a:pos x="320" y="10"/>
                  </a:cxn>
                  <a:cxn ang="0">
                    <a:pos x="306" y="10"/>
                  </a:cxn>
                </a:cxnLst>
                <a:rect l="0" t="0" r="r" b="b"/>
                <a:pathLst>
                  <a:path w="374" h="134">
                    <a:moveTo>
                      <a:pt x="282" y="6"/>
                    </a:moveTo>
                    <a:lnTo>
                      <a:pt x="282" y="6"/>
                    </a:lnTo>
                    <a:lnTo>
                      <a:pt x="274" y="16"/>
                    </a:lnTo>
                    <a:lnTo>
                      <a:pt x="268" y="20"/>
                    </a:lnTo>
                    <a:lnTo>
                      <a:pt x="260" y="22"/>
                    </a:lnTo>
                    <a:lnTo>
                      <a:pt x="254" y="22"/>
                    </a:lnTo>
                    <a:lnTo>
                      <a:pt x="246" y="18"/>
                    </a:lnTo>
                    <a:lnTo>
                      <a:pt x="240" y="18"/>
                    </a:lnTo>
                    <a:lnTo>
                      <a:pt x="236" y="20"/>
                    </a:lnTo>
                    <a:lnTo>
                      <a:pt x="236" y="20"/>
                    </a:lnTo>
                    <a:lnTo>
                      <a:pt x="224" y="22"/>
                    </a:lnTo>
                    <a:lnTo>
                      <a:pt x="216" y="22"/>
                    </a:lnTo>
                    <a:lnTo>
                      <a:pt x="206" y="20"/>
                    </a:lnTo>
                    <a:lnTo>
                      <a:pt x="206" y="20"/>
                    </a:lnTo>
                    <a:lnTo>
                      <a:pt x="202" y="18"/>
                    </a:lnTo>
                    <a:lnTo>
                      <a:pt x="202" y="16"/>
                    </a:lnTo>
                    <a:lnTo>
                      <a:pt x="200" y="14"/>
                    </a:lnTo>
                    <a:lnTo>
                      <a:pt x="194" y="14"/>
                    </a:lnTo>
                    <a:lnTo>
                      <a:pt x="194" y="14"/>
                    </a:lnTo>
                    <a:lnTo>
                      <a:pt x="186" y="12"/>
                    </a:lnTo>
                    <a:lnTo>
                      <a:pt x="184" y="10"/>
                    </a:lnTo>
                    <a:lnTo>
                      <a:pt x="182" y="8"/>
                    </a:lnTo>
                    <a:lnTo>
                      <a:pt x="176" y="6"/>
                    </a:lnTo>
                    <a:lnTo>
                      <a:pt x="176" y="6"/>
                    </a:lnTo>
                    <a:lnTo>
                      <a:pt x="172" y="6"/>
                    </a:lnTo>
                    <a:lnTo>
                      <a:pt x="170" y="6"/>
                    </a:lnTo>
                    <a:lnTo>
                      <a:pt x="164" y="2"/>
                    </a:lnTo>
                    <a:lnTo>
                      <a:pt x="162" y="0"/>
                    </a:lnTo>
                    <a:lnTo>
                      <a:pt x="160" y="0"/>
                    </a:lnTo>
                    <a:lnTo>
                      <a:pt x="156" y="2"/>
                    </a:lnTo>
                    <a:lnTo>
                      <a:pt x="156" y="2"/>
                    </a:lnTo>
                    <a:lnTo>
                      <a:pt x="150" y="4"/>
                    </a:lnTo>
                    <a:lnTo>
                      <a:pt x="140" y="4"/>
                    </a:lnTo>
                    <a:lnTo>
                      <a:pt x="130" y="4"/>
                    </a:lnTo>
                    <a:lnTo>
                      <a:pt x="126" y="4"/>
                    </a:lnTo>
                    <a:lnTo>
                      <a:pt x="122" y="8"/>
                    </a:lnTo>
                    <a:lnTo>
                      <a:pt x="122" y="8"/>
                    </a:lnTo>
                    <a:lnTo>
                      <a:pt x="112" y="10"/>
                    </a:lnTo>
                    <a:lnTo>
                      <a:pt x="106" y="12"/>
                    </a:lnTo>
                    <a:lnTo>
                      <a:pt x="98" y="14"/>
                    </a:lnTo>
                    <a:lnTo>
                      <a:pt x="92" y="20"/>
                    </a:lnTo>
                    <a:lnTo>
                      <a:pt x="92" y="20"/>
                    </a:lnTo>
                    <a:lnTo>
                      <a:pt x="86" y="22"/>
                    </a:lnTo>
                    <a:lnTo>
                      <a:pt x="82" y="22"/>
                    </a:lnTo>
                    <a:lnTo>
                      <a:pt x="68" y="20"/>
                    </a:lnTo>
                    <a:lnTo>
                      <a:pt x="58" y="18"/>
                    </a:lnTo>
                    <a:lnTo>
                      <a:pt x="52" y="18"/>
                    </a:lnTo>
                    <a:lnTo>
                      <a:pt x="50" y="20"/>
                    </a:lnTo>
                    <a:lnTo>
                      <a:pt x="50" y="20"/>
                    </a:lnTo>
                    <a:lnTo>
                      <a:pt x="48" y="24"/>
                    </a:lnTo>
                    <a:lnTo>
                      <a:pt x="50" y="24"/>
                    </a:lnTo>
                    <a:lnTo>
                      <a:pt x="54" y="26"/>
                    </a:lnTo>
                    <a:lnTo>
                      <a:pt x="62" y="26"/>
                    </a:lnTo>
                    <a:lnTo>
                      <a:pt x="72" y="28"/>
                    </a:lnTo>
                    <a:lnTo>
                      <a:pt x="72" y="28"/>
                    </a:lnTo>
                    <a:lnTo>
                      <a:pt x="56" y="30"/>
                    </a:lnTo>
                    <a:lnTo>
                      <a:pt x="52" y="32"/>
                    </a:lnTo>
                    <a:lnTo>
                      <a:pt x="52" y="32"/>
                    </a:lnTo>
                    <a:lnTo>
                      <a:pt x="54" y="32"/>
                    </a:lnTo>
                    <a:lnTo>
                      <a:pt x="54" y="32"/>
                    </a:lnTo>
                    <a:lnTo>
                      <a:pt x="54" y="34"/>
                    </a:lnTo>
                    <a:lnTo>
                      <a:pt x="54" y="34"/>
                    </a:lnTo>
                    <a:lnTo>
                      <a:pt x="46" y="36"/>
                    </a:lnTo>
                    <a:lnTo>
                      <a:pt x="38" y="36"/>
                    </a:lnTo>
                    <a:lnTo>
                      <a:pt x="32" y="34"/>
                    </a:lnTo>
                    <a:lnTo>
                      <a:pt x="32" y="34"/>
                    </a:lnTo>
                    <a:lnTo>
                      <a:pt x="30" y="34"/>
                    </a:lnTo>
                    <a:lnTo>
                      <a:pt x="28" y="36"/>
                    </a:lnTo>
                    <a:lnTo>
                      <a:pt x="24" y="36"/>
                    </a:lnTo>
                    <a:lnTo>
                      <a:pt x="22" y="36"/>
                    </a:lnTo>
                    <a:lnTo>
                      <a:pt x="22" y="36"/>
                    </a:lnTo>
                    <a:lnTo>
                      <a:pt x="20" y="34"/>
                    </a:lnTo>
                    <a:lnTo>
                      <a:pt x="16" y="36"/>
                    </a:lnTo>
                    <a:lnTo>
                      <a:pt x="8" y="42"/>
                    </a:lnTo>
                    <a:lnTo>
                      <a:pt x="8" y="42"/>
                    </a:lnTo>
                    <a:lnTo>
                      <a:pt x="0" y="42"/>
                    </a:lnTo>
                    <a:lnTo>
                      <a:pt x="0" y="44"/>
                    </a:lnTo>
                    <a:lnTo>
                      <a:pt x="0" y="46"/>
                    </a:lnTo>
                    <a:lnTo>
                      <a:pt x="0" y="46"/>
                    </a:lnTo>
                    <a:lnTo>
                      <a:pt x="0" y="52"/>
                    </a:lnTo>
                    <a:lnTo>
                      <a:pt x="0" y="54"/>
                    </a:lnTo>
                    <a:lnTo>
                      <a:pt x="2" y="54"/>
                    </a:lnTo>
                    <a:lnTo>
                      <a:pt x="10" y="54"/>
                    </a:lnTo>
                    <a:lnTo>
                      <a:pt x="10" y="54"/>
                    </a:lnTo>
                    <a:lnTo>
                      <a:pt x="4" y="56"/>
                    </a:lnTo>
                    <a:lnTo>
                      <a:pt x="6" y="60"/>
                    </a:lnTo>
                    <a:lnTo>
                      <a:pt x="10" y="60"/>
                    </a:lnTo>
                    <a:lnTo>
                      <a:pt x="10" y="62"/>
                    </a:lnTo>
                    <a:lnTo>
                      <a:pt x="10" y="62"/>
                    </a:lnTo>
                    <a:lnTo>
                      <a:pt x="10" y="62"/>
                    </a:lnTo>
                    <a:lnTo>
                      <a:pt x="10" y="64"/>
                    </a:lnTo>
                    <a:lnTo>
                      <a:pt x="12" y="66"/>
                    </a:lnTo>
                    <a:lnTo>
                      <a:pt x="12" y="66"/>
                    </a:lnTo>
                    <a:lnTo>
                      <a:pt x="12" y="68"/>
                    </a:lnTo>
                    <a:lnTo>
                      <a:pt x="12" y="68"/>
                    </a:lnTo>
                    <a:lnTo>
                      <a:pt x="10" y="68"/>
                    </a:lnTo>
                    <a:lnTo>
                      <a:pt x="10" y="70"/>
                    </a:lnTo>
                    <a:lnTo>
                      <a:pt x="12" y="72"/>
                    </a:lnTo>
                    <a:lnTo>
                      <a:pt x="14" y="74"/>
                    </a:lnTo>
                    <a:lnTo>
                      <a:pt x="12" y="74"/>
                    </a:lnTo>
                    <a:lnTo>
                      <a:pt x="12" y="74"/>
                    </a:lnTo>
                    <a:lnTo>
                      <a:pt x="10" y="76"/>
                    </a:lnTo>
                    <a:lnTo>
                      <a:pt x="10" y="78"/>
                    </a:lnTo>
                    <a:lnTo>
                      <a:pt x="8" y="74"/>
                    </a:lnTo>
                    <a:lnTo>
                      <a:pt x="8" y="74"/>
                    </a:lnTo>
                    <a:lnTo>
                      <a:pt x="6" y="72"/>
                    </a:lnTo>
                    <a:lnTo>
                      <a:pt x="4" y="74"/>
                    </a:lnTo>
                    <a:lnTo>
                      <a:pt x="2" y="76"/>
                    </a:lnTo>
                    <a:lnTo>
                      <a:pt x="4" y="78"/>
                    </a:lnTo>
                    <a:lnTo>
                      <a:pt x="4" y="78"/>
                    </a:lnTo>
                    <a:lnTo>
                      <a:pt x="6" y="82"/>
                    </a:lnTo>
                    <a:lnTo>
                      <a:pt x="6" y="86"/>
                    </a:lnTo>
                    <a:lnTo>
                      <a:pt x="6" y="88"/>
                    </a:lnTo>
                    <a:lnTo>
                      <a:pt x="8" y="88"/>
                    </a:lnTo>
                    <a:lnTo>
                      <a:pt x="8" y="88"/>
                    </a:lnTo>
                    <a:lnTo>
                      <a:pt x="10" y="86"/>
                    </a:lnTo>
                    <a:lnTo>
                      <a:pt x="14" y="86"/>
                    </a:lnTo>
                    <a:lnTo>
                      <a:pt x="18" y="90"/>
                    </a:lnTo>
                    <a:lnTo>
                      <a:pt x="18" y="90"/>
                    </a:lnTo>
                    <a:lnTo>
                      <a:pt x="22" y="92"/>
                    </a:lnTo>
                    <a:lnTo>
                      <a:pt x="24" y="94"/>
                    </a:lnTo>
                    <a:lnTo>
                      <a:pt x="22" y="98"/>
                    </a:lnTo>
                    <a:lnTo>
                      <a:pt x="22" y="100"/>
                    </a:lnTo>
                    <a:lnTo>
                      <a:pt x="22" y="102"/>
                    </a:lnTo>
                    <a:lnTo>
                      <a:pt x="24" y="102"/>
                    </a:lnTo>
                    <a:lnTo>
                      <a:pt x="24" y="102"/>
                    </a:lnTo>
                    <a:lnTo>
                      <a:pt x="28" y="102"/>
                    </a:lnTo>
                    <a:lnTo>
                      <a:pt x="30" y="104"/>
                    </a:lnTo>
                    <a:lnTo>
                      <a:pt x="32" y="106"/>
                    </a:lnTo>
                    <a:lnTo>
                      <a:pt x="34" y="106"/>
                    </a:lnTo>
                    <a:lnTo>
                      <a:pt x="34" y="106"/>
                    </a:lnTo>
                    <a:lnTo>
                      <a:pt x="36" y="106"/>
                    </a:lnTo>
                    <a:lnTo>
                      <a:pt x="38" y="108"/>
                    </a:lnTo>
                    <a:lnTo>
                      <a:pt x="36" y="110"/>
                    </a:lnTo>
                    <a:lnTo>
                      <a:pt x="34" y="110"/>
                    </a:lnTo>
                    <a:lnTo>
                      <a:pt x="34" y="110"/>
                    </a:lnTo>
                    <a:lnTo>
                      <a:pt x="32" y="110"/>
                    </a:lnTo>
                    <a:lnTo>
                      <a:pt x="32" y="112"/>
                    </a:lnTo>
                    <a:lnTo>
                      <a:pt x="32" y="114"/>
                    </a:lnTo>
                    <a:lnTo>
                      <a:pt x="32" y="114"/>
                    </a:lnTo>
                    <a:lnTo>
                      <a:pt x="40" y="114"/>
                    </a:lnTo>
                    <a:lnTo>
                      <a:pt x="46" y="114"/>
                    </a:lnTo>
                    <a:lnTo>
                      <a:pt x="46" y="114"/>
                    </a:lnTo>
                    <a:lnTo>
                      <a:pt x="44" y="116"/>
                    </a:lnTo>
                    <a:lnTo>
                      <a:pt x="38" y="118"/>
                    </a:lnTo>
                    <a:lnTo>
                      <a:pt x="34" y="118"/>
                    </a:lnTo>
                    <a:lnTo>
                      <a:pt x="32" y="120"/>
                    </a:lnTo>
                    <a:lnTo>
                      <a:pt x="34" y="120"/>
                    </a:lnTo>
                    <a:lnTo>
                      <a:pt x="34" y="120"/>
                    </a:lnTo>
                    <a:lnTo>
                      <a:pt x="36" y="122"/>
                    </a:lnTo>
                    <a:lnTo>
                      <a:pt x="40" y="120"/>
                    </a:lnTo>
                    <a:lnTo>
                      <a:pt x="42" y="120"/>
                    </a:lnTo>
                    <a:lnTo>
                      <a:pt x="46" y="122"/>
                    </a:lnTo>
                    <a:lnTo>
                      <a:pt x="46" y="122"/>
                    </a:lnTo>
                    <a:lnTo>
                      <a:pt x="52" y="122"/>
                    </a:lnTo>
                    <a:lnTo>
                      <a:pt x="56" y="120"/>
                    </a:lnTo>
                    <a:lnTo>
                      <a:pt x="58" y="118"/>
                    </a:lnTo>
                    <a:lnTo>
                      <a:pt x="58" y="118"/>
                    </a:lnTo>
                    <a:lnTo>
                      <a:pt x="60" y="120"/>
                    </a:lnTo>
                    <a:lnTo>
                      <a:pt x="66" y="120"/>
                    </a:lnTo>
                    <a:lnTo>
                      <a:pt x="68" y="122"/>
                    </a:lnTo>
                    <a:lnTo>
                      <a:pt x="70" y="122"/>
                    </a:lnTo>
                    <a:lnTo>
                      <a:pt x="68" y="122"/>
                    </a:lnTo>
                    <a:lnTo>
                      <a:pt x="68" y="122"/>
                    </a:lnTo>
                    <a:lnTo>
                      <a:pt x="68" y="124"/>
                    </a:lnTo>
                    <a:lnTo>
                      <a:pt x="68" y="126"/>
                    </a:lnTo>
                    <a:lnTo>
                      <a:pt x="72" y="130"/>
                    </a:lnTo>
                    <a:lnTo>
                      <a:pt x="78" y="134"/>
                    </a:lnTo>
                    <a:lnTo>
                      <a:pt x="80" y="134"/>
                    </a:lnTo>
                    <a:lnTo>
                      <a:pt x="82" y="132"/>
                    </a:lnTo>
                    <a:lnTo>
                      <a:pt x="82" y="132"/>
                    </a:lnTo>
                    <a:lnTo>
                      <a:pt x="84" y="130"/>
                    </a:lnTo>
                    <a:lnTo>
                      <a:pt x="92" y="130"/>
                    </a:lnTo>
                    <a:lnTo>
                      <a:pt x="96" y="126"/>
                    </a:lnTo>
                    <a:lnTo>
                      <a:pt x="98" y="124"/>
                    </a:lnTo>
                    <a:lnTo>
                      <a:pt x="98" y="122"/>
                    </a:lnTo>
                    <a:lnTo>
                      <a:pt x="98" y="122"/>
                    </a:lnTo>
                    <a:lnTo>
                      <a:pt x="98" y="118"/>
                    </a:lnTo>
                    <a:lnTo>
                      <a:pt x="102" y="118"/>
                    </a:lnTo>
                    <a:lnTo>
                      <a:pt x="106" y="118"/>
                    </a:lnTo>
                    <a:lnTo>
                      <a:pt x="112" y="120"/>
                    </a:lnTo>
                    <a:lnTo>
                      <a:pt x="112" y="120"/>
                    </a:lnTo>
                    <a:lnTo>
                      <a:pt x="118" y="122"/>
                    </a:lnTo>
                    <a:lnTo>
                      <a:pt x="122" y="124"/>
                    </a:lnTo>
                    <a:lnTo>
                      <a:pt x="128" y="128"/>
                    </a:lnTo>
                    <a:lnTo>
                      <a:pt x="134" y="134"/>
                    </a:lnTo>
                    <a:lnTo>
                      <a:pt x="134" y="134"/>
                    </a:lnTo>
                    <a:lnTo>
                      <a:pt x="140" y="134"/>
                    </a:lnTo>
                    <a:lnTo>
                      <a:pt x="146" y="134"/>
                    </a:lnTo>
                    <a:lnTo>
                      <a:pt x="156" y="132"/>
                    </a:lnTo>
                    <a:lnTo>
                      <a:pt x="156" y="132"/>
                    </a:lnTo>
                    <a:lnTo>
                      <a:pt x="158" y="132"/>
                    </a:lnTo>
                    <a:lnTo>
                      <a:pt x="160" y="130"/>
                    </a:lnTo>
                    <a:lnTo>
                      <a:pt x="160" y="126"/>
                    </a:lnTo>
                    <a:lnTo>
                      <a:pt x="166" y="120"/>
                    </a:lnTo>
                    <a:lnTo>
                      <a:pt x="166" y="120"/>
                    </a:lnTo>
                    <a:lnTo>
                      <a:pt x="172" y="116"/>
                    </a:lnTo>
                    <a:lnTo>
                      <a:pt x="176" y="118"/>
                    </a:lnTo>
                    <a:lnTo>
                      <a:pt x="180" y="120"/>
                    </a:lnTo>
                    <a:lnTo>
                      <a:pt x="188" y="122"/>
                    </a:lnTo>
                    <a:lnTo>
                      <a:pt x="188" y="122"/>
                    </a:lnTo>
                    <a:lnTo>
                      <a:pt x="190" y="120"/>
                    </a:lnTo>
                    <a:lnTo>
                      <a:pt x="192" y="118"/>
                    </a:lnTo>
                    <a:lnTo>
                      <a:pt x="194" y="118"/>
                    </a:lnTo>
                    <a:lnTo>
                      <a:pt x="196" y="120"/>
                    </a:lnTo>
                    <a:lnTo>
                      <a:pt x="196" y="120"/>
                    </a:lnTo>
                    <a:lnTo>
                      <a:pt x="198" y="124"/>
                    </a:lnTo>
                    <a:lnTo>
                      <a:pt x="196" y="126"/>
                    </a:lnTo>
                    <a:lnTo>
                      <a:pt x="194" y="128"/>
                    </a:lnTo>
                    <a:lnTo>
                      <a:pt x="192" y="130"/>
                    </a:lnTo>
                    <a:lnTo>
                      <a:pt x="194" y="132"/>
                    </a:lnTo>
                    <a:lnTo>
                      <a:pt x="194" y="132"/>
                    </a:lnTo>
                    <a:lnTo>
                      <a:pt x="202" y="134"/>
                    </a:lnTo>
                    <a:lnTo>
                      <a:pt x="208" y="130"/>
                    </a:lnTo>
                    <a:lnTo>
                      <a:pt x="208" y="130"/>
                    </a:lnTo>
                    <a:lnTo>
                      <a:pt x="206" y="124"/>
                    </a:lnTo>
                    <a:lnTo>
                      <a:pt x="206" y="114"/>
                    </a:lnTo>
                    <a:lnTo>
                      <a:pt x="206" y="114"/>
                    </a:lnTo>
                    <a:lnTo>
                      <a:pt x="212" y="116"/>
                    </a:lnTo>
                    <a:lnTo>
                      <a:pt x="218" y="116"/>
                    </a:lnTo>
                    <a:lnTo>
                      <a:pt x="226" y="116"/>
                    </a:lnTo>
                    <a:lnTo>
                      <a:pt x="234" y="112"/>
                    </a:lnTo>
                    <a:lnTo>
                      <a:pt x="234" y="112"/>
                    </a:lnTo>
                    <a:lnTo>
                      <a:pt x="242" y="114"/>
                    </a:lnTo>
                    <a:lnTo>
                      <a:pt x="250" y="114"/>
                    </a:lnTo>
                    <a:lnTo>
                      <a:pt x="258" y="114"/>
                    </a:lnTo>
                    <a:lnTo>
                      <a:pt x="264" y="112"/>
                    </a:lnTo>
                    <a:lnTo>
                      <a:pt x="278" y="106"/>
                    </a:lnTo>
                    <a:lnTo>
                      <a:pt x="288" y="104"/>
                    </a:lnTo>
                    <a:lnTo>
                      <a:pt x="298" y="104"/>
                    </a:lnTo>
                    <a:lnTo>
                      <a:pt x="298" y="104"/>
                    </a:lnTo>
                    <a:lnTo>
                      <a:pt x="308" y="102"/>
                    </a:lnTo>
                    <a:lnTo>
                      <a:pt x="312" y="100"/>
                    </a:lnTo>
                    <a:lnTo>
                      <a:pt x="316" y="100"/>
                    </a:lnTo>
                    <a:lnTo>
                      <a:pt x="320" y="104"/>
                    </a:lnTo>
                    <a:lnTo>
                      <a:pt x="320" y="104"/>
                    </a:lnTo>
                    <a:lnTo>
                      <a:pt x="324" y="100"/>
                    </a:lnTo>
                    <a:lnTo>
                      <a:pt x="328" y="98"/>
                    </a:lnTo>
                    <a:lnTo>
                      <a:pt x="334" y="98"/>
                    </a:lnTo>
                    <a:lnTo>
                      <a:pt x="334" y="98"/>
                    </a:lnTo>
                    <a:lnTo>
                      <a:pt x="344" y="100"/>
                    </a:lnTo>
                    <a:lnTo>
                      <a:pt x="348" y="102"/>
                    </a:lnTo>
                    <a:lnTo>
                      <a:pt x="352" y="102"/>
                    </a:lnTo>
                    <a:lnTo>
                      <a:pt x="356" y="104"/>
                    </a:lnTo>
                    <a:lnTo>
                      <a:pt x="356" y="104"/>
                    </a:lnTo>
                    <a:lnTo>
                      <a:pt x="360" y="104"/>
                    </a:lnTo>
                    <a:lnTo>
                      <a:pt x="362" y="104"/>
                    </a:lnTo>
                    <a:lnTo>
                      <a:pt x="364" y="108"/>
                    </a:lnTo>
                    <a:lnTo>
                      <a:pt x="366" y="110"/>
                    </a:lnTo>
                    <a:lnTo>
                      <a:pt x="374" y="106"/>
                    </a:lnTo>
                    <a:lnTo>
                      <a:pt x="374" y="106"/>
                    </a:lnTo>
                    <a:lnTo>
                      <a:pt x="374" y="104"/>
                    </a:lnTo>
                    <a:lnTo>
                      <a:pt x="372" y="102"/>
                    </a:lnTo>
                    <a:lnTo>
                      <a:pt x="372" y="102"/>
                    </a:lnTo>
                    <a:lnTo>
                      <a:pt x="370" y="100"/>
                    </a:lnTo>
                    <a:lnTo>
                      <a:pt x="368" y="96"/>
                    </a:lnTo>
                    <a:lnTo>
                      <a:pt x="368" y="92"/>
                    </a:lnTo>
                    <a:lnTo>
                      <a:pt x="366" y="92"/>
                    </a:lnTo>
                    <a:lnTo>
                      <a:pt x="366" y="92"/>
                    </a:lnTo>
                    <a:lnTo>
                      <a:pt x="362" y="92"/>
                    </a:lnTo>
                    <a:lnTo>
                      <a:pt x="358" y="88"/>
                    </a:lnTo>
                    <a:lnTo>
                      <a:pt x="354" y="82"/>
                    </a:lnTo>
                    <a:lnTo>
                      <a:pt x="354" y="78"/>
                    </a:lnTo>
                    <a:lnTo>
                      <a:pt x="354" y="78"/>
                    </a:lnTo>
                    <a:lnTo>
                      <a:pt x="354" y="74"/>
                    </a:lnTo>
                    <a:lnTo>
                      <a:pt x="352" y="72"/>
                    </a:lnTo>
                    <a:lnTo>
                      <a:pt x="350" y="70"/>
                    </a:lnTo>
                    <a:lnTo>
                      <a:pt x="348" y="66"/>
                    </a:lnTo>
                    <a:lnTo>
                      <a:pt x="348" y="66"/>
                    </a:lnTo>
                    <a:lnTo>
                      <a:pt x="346" y="56"/>
                    </a:lnTo>
                    <a:lnTo>
                      <a:pt x="346" y="54"/>
                    </a:lnTo>
                    <a:lnTo>
                      <a:pt x="350" y="54"/>
                    </a:lnTo>
                    <a:lnTo>
                      <a:pt x="350" y="54"/>
                    </a:lnTo>
                    <a:lnTo>
                      <a:pt x="354" y="54"/>
                    </a:lnTo>
                    <a:lnTo>
                      <a:pt x="354" y="52"/>
                    </a:lnTo>
                    <a:lnTo>
                      <a:pt x="354" y="50"/>
                    </a:lnTo>
                    <a:lnTo>
                      <a:pt x="356" y="46"/>
                    </a:lnTo>
                    <a:lnTo>
                      <a:pt x="356" y="46"/>
                    </a:lnTo>
                    <a:lnTo>
                      <a:pt x="352" y="42"/>
                    </a:lnTo>
                    <a:lnTo>
                      <a:pt x="350" y="40"/>
                    </a:lnTo>
                    <a:lnTo>
                      <a:pt x="348" y="38"/>
                    </a:lnTo>
                    <a:lnTo>
                      <a:pt x="340" y="36"/>
                    </a:lnTo>
                    <a:lnTo>
                      <a:pt x="340" y="36"/>
                    </a:lnTo>
                    <a:lnTo>
                      <a:pt x="334" y="34"/>
                    </a:lnTo>
                    <a:lnTo>
                      <a:pt x="332" y="34"/>
                    </a:lnTo>
                    <a:lnTo>
                      <a:pt x="332" y="32"/>
                    </a:lnTo>
                    <a:lnTo>
                      <a:pt x="332" y="28"/>
                    </a:lnTo>
                    <a:lnTo>
                      <a:pt x="332" y="24"/>
                    </a:lnTo>
                    <a:lnTo>
                      <a:pt x="332" y="22"/>
                    </a:lnTo>
                    <a:lnTo>
                      <a:pt x="328" y="18"/>
                    </a:lnTo>
                    <a:lnTo>
                      <a:pt x="328" y="18"/>
                    </a:lnTo>
                    <a:lnTo>
                      <a:pt x="322" y="18"/>
                    </a:lnTo>
                    <a:lnTo>
                      <a:pt x="320" y="16"/>
                    </a:lnTo>
                    <a:lnTo>
                      <a:pt x="318" y="14"/>
                    </a:lnTo>
                    <a:lnTo>
                      <a:pt x="320" y="10"/>
                    </a:lnTo>
                    <a:lnTo>
                      <a:pt x="320" y="8"/>
                    </a:lnTo>
                    <a:lnTo>
                      <a:pt x="320" y="6"/>
                    </a:lnTo>
                    <a:lnTo>
                      <a:pt x="316" y="8"/>
                    </a:lnTo>
                    <a:lnTo>
                      <a:pt x="316" y="8"/>
                    </a:lnTo>
                    <a:lnTo>
                      <a:pt x="306" y="10"/>
                    </a:lnTo>
                    <a:lnTo>
                      <a:pt x="296" y="8"/>
                    </a:lnTo>
                    <a:lnTo>
                      <a:pt x="290" y="6"/>
                    </a:lnTo>
                    <a:lnTo>
                      <a:pt x="282" y="6"/>
                    </a:lnTo>
                    <a:lnTo>
                      <a:pt x="282"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0" name="UAE">
                <a:extLst>
                  <a:ext uri="{FF2B5EF4-FFF2-40B4-BE49-F238E27FC236}">
                    <a16:creationId xmlns:a16="http://schemas.microsoft.com/office/drawing/2014/main" id="{BD73E4C1-8465-4888-A9CF-2507784C8012}"/>
                  </a:ext>
                </a:extLst>
              </p:cNvPr>
              <p:cNvSpPr>
                <a:spLocks/>
              </p:cNvSpPr>
              <p:nvPr/>
            </p:nvSpPr>
            <p:spPr bwMode="auto">
              <a:xfrm>
                <a:off x="5546698" y="1650028"/>
                <a:ext cx="149642" cy="148647"/>
              </a:xfrm>
              <a:custGeom>
                <a:avLst/>
                <a:gdLst/>
                <a:ahLst/>
                <a:cxnLst>
                  <a:cxn ang="0">
                    <a:pos x="104" y="32"/>
                  </a:cxn>
                  <a:cxn ang="0">
                    <a:pos x="100" y="18"/>
                  </a:cxn>
                  <a:cxn ang="0">
                    <a:pos x="98" y="14"/>
                  </a:cxn>
                  <a:cxn ang="0">
                    <a:pos x="96" y="14"/>
                  </a:cxn>
                  <a:cxn ang="0">
                    <a:pos x="96" y="8"/>
                  </a:cxn>
                  <a:cxn ang="0">
                    <a:pos x="96" y="2"/>
                  </a:cxn>
                  <a:cxn ang="0">
                    <a:pos x="94" y="0"/>
                  </a:cxn>
                  <a:cxn ang="0">
                    <a:pos x="88" y="4"/>
                  </a:cxn>
                  <a:cxn ang="0">
                    <a:pos x="82" y="10"/>
                  </a:cxn>
                  <a:cxn ang="0">
                    <a:pos x="78" y="16"/>
                  </a:cxn>
                  <a:cxn ang="0">
                    <a:pos x="72" y="26"/>
                  </a:cxn>
                  <a:cxn ang="0">
                    <a:pos x="60" y="36"/>
                  </a:cxn>
                  <a:cxn ang="0">
                    <a:pos x="58" y="42"/>
                  </a:cxn>
                  <a:cxn ang="0">
                    <a:pos x="56" y="44"/>
                  </a:cxn>
                  <a:cxn ang="0">
                    <a:pos x="54" y="44"/>
                  </a:cxn>
                  <a:cxn ang="0">
                    <a:pos x="52" y="46"/>
                  </a:cxn>
                  <a:cxn ang="0">
                    <a:pos x="50" y="46"/>
                  </a:cxn>
                  <a:cxn ang="0">
                    <a:pos x="46" y="46"/>
                  </a:cxn>
                  <a:cxn ang="0">
                    <a:pos x="40" y="48"/>
                  </a:cxn>
                  <a:cxn ang="0">
                    <a:pos x="36" y="48"/>
                  </a:cxn>
                  <a:cxn ang="0">
                    <a:pos x="30" y="48"/>
                  </a:cxn>
                  <a:cxn ang="0">
                    <a:pos x="16" y="48"/>
                  </a:cxn>
                  <a:cxn ang="0">
                    <a:pos x="12" y="50"/>
                  </a:cxn>
                  <a:cxn ang="0">
                    <a:pos x="6" y="42"/>
                  </a:cxn>
                  <a:cxn ang="0">
                    <a:pos x="2" y="38"/>
                  </a:cxn>
                  <a:cxn ang="0">
                    <a:pos x="0" y="44"/>
                  </a:cxn>
                  <a:cxn ang="0">
                    <a:pos x="4" y="54"/>
                  </a:cxn>
                  <a:cxn ang="0">
                    <a:pos x="12" y="66"/>
                  </a:cxn>
                  <a:cxn ang="0">
                    <a:pos x="14" y="78"/>
                  </a:cxn>
                  <a:cxn ang="0">
                    <a:pos x="66" y="102"/>
                  </a:cxn>
                  <a:cxn ang="0">
                    <a:pos x="78" y="96"/>
                  </a:cxn>
                  <a:cxn ang="0">
                    <a:pos x="80" y="86"/>
                  </a:cxn>
                  <a:cxn ang="0">
                    <a:pos x="86" y="78"/>
                  </a:cxn>
                  <a:cxn ang="0">
                    <a:pos x="86" y="74"/>
                  </a:cxn>
                  <a:cxn ang="0">
                    <a:pos x="82" y="68"/>
                  </a:cxn>
                  <a:cxn ang="0">
                    <a:pos x="82" y="68"/>
                  </a:cxn>
                  <a:cxn ang="0">
                    <a:pos x="90" y="64"/>
                  </a:cxn>
                  <a:cxn ang="0">
                    <a:pos x="96" y="60"/>
                  </a:cxn>
                  <a:cxn ang="0">
                    <a:pos x="96" y="58"/>
                  </a:cxn>
                  <a:cxn ang="0">
                    <a:pos x="90" y="52"/>
                  </a:cxn>
                  <a:cxn ang="0">
                    <a:pos x="90" y="44"/>
                  </a:cxn>
                  <a:cxn ang="0">
                    <a:pos x="92" y="36"/>
                  </a:cxn>
                  <a:cxn ang="0">
                    <a:pos x="100" y="34"/>
                  </a:cxn>
                  <a:cxn ang="0">
                    <a:pos x="104" y="32"/>
                  </a:cxn>
                </a:cxnLst>
                <a:rect l="0" t="0" r="r" b="b"/>
                <a:pathLst>
                  <a:path w="104" h="102">
                    <a:moveTo>
                      <a:pt x="104" y="32"/>
                    </a:moveTo>
                    <a:lnTo>
                      <a:pt x="104" y="32"/>
                    </a:lnTo>
                    <a:lnTo>
                      <a:pt x="100" y="24"/>
                    </a:lnTo>
                    <a:lnTo>
                      <a:pt x="100" y="18"/>
                    </a:lnTo>
                    <a:lnTo>
                      <a:pt x="100" y="14"/>
                    </a:lnTo>
                    <a:lnTo>
                      <a:pt x="98" y="14"/>
                    </a:lnTo>
                    <a:lnTo>
                      <a:pt x="98" y="14"/>
                    </a:lnTo>
                    <a:lnTo>
                      <a:pt x="96" y="14"/>
                    </a:lnTo>
                    <a:lnTo>
                      <a:pt x="94" y="12"/>
                    </a:lnTo>
                    <a:lnTo>
                      <a:pt x="96" y="8"/>
                    </a:lnTo>
                    <a:lnTo>
                      <a:pt x="98" y="2"/>
                    </a:lnTo>
                    <a:lnTo>
                      <a:pt x="96" y="2"/>
                    </a:lnTo>
                    <a:lnTo>
                      <a:pt x="94" y="0"/>
                    </a:lnTo>
                    <a:lnTo>
                      <a:pt x="94" y="0"/>
                    </a:lnTo>
                    <a:lnTo>
                      <a:pt x="90" y="0"/>
                    </a:lnTo>
                    <a:lnTo>
                      <a:pt x="88" y="4"/>
                    </a:lnTo>
                    <a:lnTo>
                      <a:pt x="88" y="6"/>
                    </a:lnTo>
                    <a:lnTo>
                      <a:pt x="82" y="10"/>
                    </a:lnTo>
                    <a:lnTo>
                      <a:pt x="82" y="10"/>
                    </a:lnTo>
                    <a:lnTo>
                      <a:pt x="78" y="16"/>
                    </a:lnTo>
                    <a:lnTo>
                      <a:pt x="76" y="20"/>
                    </a:lnTo>
                    <a:lnTo>
                      <a:pt x="72" y="26"/>
                    </a:lnTo>
                    <a:lnTo>
                      <a:pt x="60" y="36"/>
                    </a:lnTo>
                    <a:lnTo>
                      <a:pt x="60" y="36"/>
                    </a:lnTo>
                    <a:lnTo>
                      <a:pt x="58" y="40"/>
                    </a:lnTo>
                    <a:lnTo>
                      <a:pt x="58" y="42"/>
                    </a:lnTo>
                    <a:lnTo>
                      <a:pt x="58" y="44"/>
                    </a:lnTo>
                    <a:lnTo>
                      <a:pt x="56" y="44"/>
                    </a:lnTo>
                    <a:lnTo>
                      <a:pt x="56" y="44"/>
                    </a:lnTo>
                    <a:lnTo>
                      <a:pt x="54" y="44"/>
                    </a:lnTo>
                    <a:lnTo>
                      <a:pt x="52" y="44"/>
                    </a:lnTo>
                    <a:lnTo>
                      <a:pt x="52" y="46"/>
                    </a:lnTo>
                    <a:lnTo>
                      <a:pt x="50" y="46"/>
                    </a:lnTo>
                    <a:lnTo>
                      <a:pt x="50" y="46"/>
                    </a:lnTo>
                    <a:lnTo>
                      <a:pt x="46" y="46"/>
                    </a:lnTo>
                    <a:lnTo>
                      <a:pt x="46" y="46"/>
                    </a:lnTo>
                    <a:lnTo>
                      <a:pt x="44" y="48"/>
                    </a:lnTo>
                    <a:lnTo>
                      <a:pt x="40" y="48"/>
                    </a:lnTo>
                    <a:lnTo>
                      <a:pt x="40" y="48"/>
                    </a:lnTo>
                    <a:lnTo>
                      <a:pt x="36" y="48"/>
                    </a:lnTo>
                    <a:lnTo>
                      <a:pt x="30" y="48"/>
                    </a:lnTo>
                    <a:lnTo>
                      <a:pt x="30" y="48"/>
                    </a:lnTo>
                    <a:lnTo>
                      <a:pt x="20" y="48"/>
                    </a:lnTo>
                    <a:lnTo>
                      <a:pt x="16" y="48"/>
                    </a:lnTo>
                    <a:lnTo>
                      <a:pt x="12" y="50"/>
                    </a:lnTo>
                    <a:lnTo>
                      <a:pt x="12" y="50"/>
                    </a:lnTo>
                    <a:lnTo>
                      <a:pt x="8" y="46"/>
                    </a:lnTo>
                    <a:lnTo>
                      <a:pt x="6" y="42"/>
                    </a:lnTo>
                    <a:lnTo>
                      <a:pt x="4" y="38"/>
                    </a:lnTo>
                    <a:lnTo>
                      <a:pt x="2" y="38"/>
                    </a:lnTo>
                    <a:lnTo>
                      <a:pt x="2" y="38"/>
                    </a:lnTo>
                    <a:lnTo>
                      <a:pt x="0" y="44"/>
                    </a:lnTo>
                    <a:lnTo>
                      <a:pt x="2" y="48"/>
                    </a:lnTo>
                    <a:lnTo>
                      <a:pt x="4" y="54"/>
                    </a:lnTo>
                    <a:lnTo>
                      <a:pt x="6" y="56"/>
                    </a:lnTo>
                    <a:lnTo>
                      <a:pt x="12" y="66"/>
                    </a:lnTo>
                    <a:lnTo>
                      <a:pt x="14" y="72"/>
                    </a:lnTo>
                    <a:lnTo>
                      <a:pt x="14" y="78"/>
                    </a:lnTo>
                    <a:lnTo>
                      <a:pt x="66" y="102"/>
                    </a:lnTo>
                    <a:lnTo>
                      <a:pt x="66" y="102"/>
                    </a:lnTo>
                    <a:lnTo>
                      <a:pt x="78" y="96"/>
                    </a:lnTo>
                    <a:lnTo>
                      <a:pt x="78" y="96"/>
                    </a:lnTo>
                    <a:lnTo>
                      <a:pt x="78" y="88"/>
                    </a:lnTo>
                    <a:lnTo>
                      <a:pt x="80" y="86"/>
                    </a:lnTo>
                    <a:lnTo>
                      <a:pt x="82" y="84"/>
                    </a:lnTo>
                    <a:lnTo>
                      <a:pt x="86" y="78"/>
                    </a:lnTo>
                    <a:lnTo>
                      <a:pt x="86" y="78"/>
                    </a:lnTo>
                    <a:lnTo>
                      <a:pt x="86" y="74"/>
                    </a:lnTo>
                    <a:lnTo>
                      <a:pt x="84" y="70"/>
                    </a:lnTo>
                    <a:lnTo>
                      <a:pt x="82" y="68"/>
                    </a:lnTo>
                    <a:lnTo>
                      <a:pt x="82" y="68"/>
                    </a:lnTo>
                    <a:lnTo>
                      <a:pt x="82" y="68"/>
                    </a:lnTo>
                    <a:lnTo>
                      <a:pt x="86" y="64"/>
                    </a:lnTo>
                    <a:lnTo>
                      <a:pt x="90" y="64"/>
                    </a:lnTo>
                    <a:lnTo>
                      <a:pt x="92" y="64"/>
                    </a:lnTo>
                    <a:lnTo>
                      <a:pt x="96" y="60"/>
                    </a:lnTo>
                    <a:lnTo>
                      <a:pt x="96" y="60"/>
                    </a:lnTo>
                    <a:lnTo>
                      <a:pt x="96" y="58"/>
                    </a:lnTo>
                    <a:lnTo>
                      <a:pt x="94" y="56"/>
                    </a:lnTo>
                    <a:lnTo>
                      <a:pt x="90" y="52"/>
                    </a:lnTo>
                    <a:lnTo>
                      <a:pt x="90" y="44"/>
                    </a:lnTo>
                    <a:lnTo>
                      <a:pt x="90" y="44"/>
                    </a:lnTo>
                    <a:lnTo>
                      <a:pt x="90" y="40"/>
                    </a:lnTo>
                    <a:lnTo>
                      <a:pt x="92" y="36"/>
                    </a:lnTo>
                    <a:lnTo>
                      <a:pt x="96" y="34"/>
                    </a:lnTo>
                    <a:lnTo>
                      <a:pt x="100" y="34"/>
                    </a:lnTo>
                    <a:lnTo>
                      <a:pt x="102" y="34"/>
                    </a:lnTo>
                    <a:lnTo>
                      <a:pt x="104" y="32"/>
                    </a:lnTo>
                    <a:lnTo>
                      <a:pt x="104"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1" name="Ukraine">
                <a:extLst>
                  <a:ext uri="{FF2B5EF4-FFF2-40B4-BE49-F238E27FC236}">
                    <a16:creationId xmlns:a16="http://schemas.microsoft.com/office/drawing/2014/main" id="{6FA513E8-7A2F-4DF8-9250-55E9EBF87AAB}"/>
                  </a:ext>
                </a:extLst>
              </p:cNvPr>
              <p:cNvSpPr>
                <a:spLocks/>
              </p:cNvSpPr>
              <p:nvPr/>
            </p:nvSpPr>
            <p:spPr bwMode="auto">
              <a:xfrm>
                <a:off x="4605687" y="790212"/>
                <a:ext cx="463313" cy="250658"/>
              </a:xfrm>
              <a:custGeom>
                <a:avLst/>
                <a:gdLst/>
                <a:ahLst/>
                <a:cxnLst>
                  <a:cxn ang="0">
                    <a:pos x="0" y="88"/>
                  </a:cxn>
                  <a:cxn ang="0">
                    <a:pos x="2" y="74"/>
                  </a:cxn>
                  <a:cxn ang="0">
                    <a:pos x="8" y="64"/>
                  </a:cxn>
                  <a:cxn ang="0">
                    <a:pos x="22" y="48"/>
                  </a:cxn>
                  <a:cxn ang="0">
                    <a:pos x="22" y="42"/>
                  </a:cxn>
                  <a:cxn ang="0">
                    <a:pos x="20" y="26"/>
                  </a:cxn>
                  <a:cxn ang="0">
                    <a:pos x="80" y="30"/>
                  </a:cxn>
                  <a:cxn ang="0">
                    <a:pos x="104" y="28"/>
                  </a:cxn>
                  <a:cxn ang="0">
                    <a:pos x="120" y="20"/>
                  </a:cxn>
                  <a:cxn ang="0">
                    <a:pos x="146" y="24"/>
                  </a:cxn>
                  <a:cxn ang="0">
                    <a:pos x="146" y="2"/>
                  </a:cxn>
                  <a:cxn ang="0">
                    <a:pos x="178" y="0"/>
                  </a:cxn>
                  <a:cxn ang="0">
                    <a:pos x="204" y="6"/>
                  </a:cxn>
                  <a:cxn ang="0">
                    <a:pos x="218" y="20"/>
                  </a:cxn>
                  <a:cxn ang="0">
                    <a:pos x="230" y="36"/>
                  </a:cxn>
                  <a:cxn ang="0">
                    <a:pos x="248" y="50"/>
                  </a:cxn>
                  <a:cxn ang="0">
                    <a:pos x="282" y="54"/>
                  </a:cxn>
                  <a:cxn ang="0">
                    <a:pos x="314" y="58"/>
                  </a:cxn>
                  <a:cxn ang="0">
                    <a:pos x="314" y="72"/>
                  </a:cxn>
                  <a:cxn ang="0">
                    <a:pos x="320" y="84"/>
                  </a:cxn>
                  <a:cxn ang="0">
                    <a:pos x="306" y="102"/>
                  </a:cxn>
                  <a:cxn ang="0">
                    <a:pos x="292" y="120"/>
                  </a:cxn>
                  <a:cxn ang="0">
                    <a:pos x="274" y="128"/>
                  </a:cxn>
                  <a:cxn ang="0">
                    <a:pos x="252" y="134"/>
                  </a:cxn>
                  <a:cxn ang="0">
                    <a:pos x="244" y="136"/>
                  </a:cxn>
                  <a:cxn ang="0">
                    <a:pos x="230" y="138"/>
                  </a:cxn>
                  <a:cxn ang="0">
                    <a:pos x="232" y="140"/>
                  </a:cxn>
                  <a:cxn ang="0">
                    <a:pos x="248" y="152"/>
                  </a:cxn>
                  <a:cxn ang="0">
                    <a:pos x="272" y="152"/>
                  </a:cxn>
                  <a:cxn ang="0">
                    <a:pos x="280" y="156"/>
                  </a:cxn>
                  <a:cxn ang="0">
                    <a:pos x="262" y="158"/>
                  </a:cxn>
                  <a:cxn ang="0">
                    <a:pos x="246" y="164"/>
                  </a:cxn>
                  <a:cxn ang="0">
                    <a:pos x="226" y="168"/>
                  </a:cxn>
                  <a:cxn ang="0">
                    <a:pos x="224" y="158"/>
                  </a:cxn>
                  <a:cxn ang="0">
                    <a:pos x="208" y="152"/>
                  </a:cxn>
                  <a:cxn ang="0">
                    <a:pos x="220" y="138"/>
                  </a:cxn>
                  <a:cxn ang="0">
                    <a:pos x="212" y="138"/>
                  </a:cxn>
                  <a:cxn ang="0">
                    <a:pos x="192" y="134"/>
                  </a:cxn>
                  <a:cxn ang="0">
                    <a:pos x="190" y="128"/>
                  </a:cxn>
                  <a:cxn ang="0">
                    <a:pos x="196" y="126"/>
                  </a:cxn>
                  <a:cxn ang="0">
                    <a:pos x="176" y="130"/>
                  </a:cxn>
                  <a:cxn ang="0">
                    <a:pos x="160" y="130"/>
                  </a:cxn>
                  <a:cxn ang="0">
                    <a:pos x="158" y="140"/>
                  </a:cxn>
                  <a:cxn ang="0">
                    <a:pos x="152" y="150"/>
                  </a:cxn>
                  <a:cxn ang="0">
                    <a:pos x="132" y="156"/>
                  </a:cxn>
                  <a:cxn ang="0">
                    <a:pos x="126" y="150"/>
                  </a:cxn>
                  <a:cxn ang="0">
                    <a:pos x="138" y="138"/>
                  </a:cxn>
                  <a:cxn ang="0">
                    <a:pos x="146" y="140"/>
                  </a:cxn>
                  <a:cxn ang="0">
                    <a:pos x="146" y="128"/>
                  </a:cxn>
                  <a:cxn ang="0">
                    <a:pos x="140" y="114"/>
                  </a:cxn>
                  <a:cxn ang="0">
                    <a:pos x="138" y="100"/>
                  </a:cxn>
                  <a:cxn ang="0">
                    <a:pos x="126" y="94"/>
                  </a:cxn>
                  <a:cxn ang="0">
                    <a:pos x="116" y="90"/>
                  </a:cxn>
                  <a:cxn ang="0">
                    <a:pos x="92" y="92"/>
                  </a:cxn>
                  <a:cxn ang="0">
                    <a:pos x="70" y="92"/>
                  </a:cxn>
                  <a:cxn ang="0">
                    <a:pos x="46" y="94"/>
                  </a:cxn>
                  <a:cxn ang="0">
                    <a:pos x="30" y="98"/>
                  </a:cxn>
                  <a:cxn ang="0">
                    <a:pos x="18" y="98"/>
                  </a:cxn>
                </a:cxnLst>
                <a:rect l="0" t="0" r="r" b="b"/>
                <a:pathLst>
                  <a:path w="322" h="172">
                    <a:moveTo>
                      <a:pt x="6" y="98"/>
                    </a:moveTo>
                    <a:lnTo>
                      <a:pt x="6" y="98"/>
                    </a:lnTo>
                    <a:lnTo>
                      <a:pt x="4" y="96"/>
                    </a:lnTo>
                    <a:lnTo>
                      <a:pt x="0" y="92"/>
                    </a:lnTo>
                    <a:lnTo>
                      <a:pt x="0" y="92"/>
                    </a:lnTo>
                    <a:lnTo>
                      <a:pt x="0" y="88"/>
                    </a:lnTo>
                    <a:lnTo>
                      <a:pt x="0" y="88"/>
                    </a:lnTo>
                    <a:lnTo>
                      <a:pt x="0" y="86"/>
                    </a:lnTo>
                    <a:lnTo>
                      <a:pt x="0" y="86"/>
                    </a:lnTo>
                    <a:lnTo>
                      <a:pt x="0" y="84"/>
                    </a:lnTo>
                    <a:lnTo>
                      <a:pt x="2" y="80"/>
                    </a:lnTo>
                    <a:lnTo>
                      <a:pt x="2" y="80"/>
                    </a:lnTo>
                    <a:lnTo>
                      <a:pt x="2" y="76"/>
                    </a:lnTo>
                    <a:lnTo>
                      <a:pt x="2" y="74"/>
                    </a:lnTo>
                    <a:lnTo>
                      <a:pt x="2" y="74"/>
                    </a:lnTo>
                    <a:lnTo>
                      <a:pt x="6" y="74"/>
                    </a:lnTo>
                    <a:lnTo>
                      <a:pt x="6" y="74"/>
                    </a:lnTo>
                    <a:lnTo>
                      <a:pt x="8" y="70"/>
                    </a:lnTo>
                    <a:lnTo>
                      <a:pt x="8" y="70"/>
                    </a:lnTo>
                    <a:lnTo>
                      <a:pt x="8" y="66"/>
                    </a:lnTo>
                    <a:lnTo>
                      <a:pt x="8" y="64"/>
                    </a:lnTo>
                    <a:lnTo>
                      <a:pt x="10" y="62"/>
                    </a:lnTo>
                    <a:lnTo>
                      <a:pt x="16" y="56"/>
                    </a:lnTo>
                    <a:lnTo>
                      <a:pt x="16" y="56"/>
                    </a:lnTo>
                    <a:lnTo>
                      <a:pt x="18" y="52"/>
                    </a:lnTo>
                    <a:lnTo>
                      <a:pt x="22" y="50"/>
                    </a:lnTo>
                    <a:lnTo>
                      <a:pt x="24" y="50"/>
                    </a:lnTo>
                    <a:lnTo>
                      <a:pt x="22" y="48"/>
                    </a:lnTo>
                    <a:lnTo>
                      <a:pt x="22" y="48"/>
                    </a:lnTo>
                    <a:lnTo>
                      <a:pt x="22" y="44"/>
                    </a:lnTo>
                    <a:lnTo>
                      <a:pt x="24" y="44"/>
                    </a:lnTo>
                    <a:lnTo>
                      <a:pt x="26" y="46"/>
                    </a:lnTo>
                    <a:lnTo>
                      <a:pt x="26" y="44"/>
                    </a:lnTo>
                    <a:lnTo>
                      <a:pt x="26" y="44"/>
                    </a:lnTo>
                    <a:lnTo>
                      <a:pt x="22" y="42"/>
                    </a:lnTo>
                    <a:lnTo>
                      <a:pt x="18" y="40"/>
                    </a:lnTo>
                    <a:lnTo>
                      <a:pt x="14" y="36"/>
                    </a:lnTo>
                    <a:lnTo>
                      <a:pt x="10" y="28"/>
                    </a:lnTo>
                    <a:lnTo>
                      <a:pt x="10" y="28"/>
                    </a:lnTo>
                    <a:lnTo>
                      <a:pt x="16" y="24"/>
                    </a:lnTo>
                    <a:lnTo>
                      <a:pt x="18" y="24"/>
                    </a:lnTo>
                    <a:lnTo>
                      <a:pt x="20" y="26"/>
                    </a:lnTo>
                    <a:lnTo>
                      <a:pt x="30" y="22"/>
                    </a:lnTo>
                    <a:lnTo>
                      <a:pt x="30" y="22"/>
                    </a:lnTo>
                    <a:lnTo>
                      <a:pt x="40" y="20"/>
                    </a:lnTo>
                    <a:lnTo>
                      <a:pt x="48" y="20"/>
                    </a:lnTo>
                    <a:lnTo>
                      <a:pt x="62" y="24"/>
                    </a:lnTo>
                    <a:lnTo>
                      <a:pt x="74" y="28"/>
                    </a:lnTo>
                    <a:lnTo>
                      <a:pt x="80" y="30"/>
                    </a:lnTo>
                    <a:lnTo>
                      <a:pt x="88" y="28"/>
                    </a:lnTo>
                    <a:lnTo>
                      <a:pt x="88" y="28"/>
                    </a:lnTo>
                    <a:lnTo>
                      <a:pt x="96" y="24"/>
                    </a:lnTo>
                    <a:lnTo>
                      <a:pt x="98" y="26"/>
                    </a:lnTo>
                    <a:lnTo>
                      <a:pt x="98" y="26"/>
                    </a:lnTo>
                    <a:lnTo>
                      <a:pt x="100" y="28"/>
                    </a:lnTo>
                    <a:lnTo>
                      <a:pt x="104" y="28"/>
                    </a:lnTo>
                    <a:lnTo>
                      <a:pt x="104" y="28"/>
                    </a:lnTo>
                    <a:lnTo>
                      <a:pt x="110" y="26"/>
                    </a:lnTo>
                    <a:lnTo>
                      <a:pt x="110" y="26"/>
                    </a:lnTo>
                    <a:lnTo>
                      <a:pt x="112" y="28"/>
                    </a:lnTo>
                    <a:lnTo>
                      <a:pt x="116" y="24"/>
                    </a:lnTo>
                    <a:lnTo>
                      <a:pt x="116" y="24"/>
                    </a:lnTo>
                    <a:lnTo>
                      <a:pt x="120" y="20"/>
                    </a:lnTo>
                    <a:lnTo>
                      <a:pt x="122" y="20"/>
                    </a:lnTo>
                    <a:lnTo>
                      <a:pt x="124" y="22"/>
                    </a:lnTo>
                    <a:lnTo>
                      <a:pt x="130" y="22"/>
                    </a:lnTo>
                    <a:lnTo>
                      <a:pt x="130" y="22"/>
                    </a:lnTo>
                    <a:lnTo>
                      <a:pt x="136" y="22"/>
                    </a:lnTo>
                    <a:lnTo>
                      <a:pt x="142" y="24"/>
                    </a:lnTo>
                    <a:lnTo>
                      <a:pt x="146" y="24"/>
                    </a:lnTo>
                    <a:lnTo>
                      <a:pt x="148" y="22"/>
                    </a:lnTo>
                    <a:lnTo>
                      <a:pt x="148" y="20"/>
                    </a:lnTo>
                    <a:lnTo>
                      <a:pt x="148" y="20"/>
                    </a:lnTo>
                    <a:lnTo>
                      <a:pt x="146" y="14"/>
                    </a:lnTo>
                    <a:lnTo>
                      <a:pt x="144" y="8"/>
                    </a:lnTo>
                    <a:lnTo>
                      <a:pt x="144" y="4"/>
                    </a:lnTo>
                    <a:lnTo>
                      <a:pt x="146" y="2"/>
                    </a:lnTo>
                    <a:lnTo>
                      <a:pt x="150" y="2"/>
                    </a:lnTo>
                    <a:lnTo>
                      <a:pt x="158" y="2"/>
                    </a:lnTo>
                    <a:lnTo>
                      <a:pt x="158" y="2"/>
                    </a:lnTo>
                    <a:lnTo>
                      <a:pt x="160" y="2"/>
                    </a:lnTo>
                    <a:lnTo>
                      <a:pt x="162" y="0"/>
                    </a:lnTo>
                    <a:lnTo>
                      <a:pt x="166" y="0"/>
                    </a:lnTo>
                    <a:lnTo>
                      <a:pt x="178" y="0"/>
                    </a:lnTo>
                    <a:lnTo>
                      <a:pt x="178" y="0"/>
                    </a:lnTo>
                    <a:lnTo>
                      <a:pt x="192" y="0"/>
                    </a:lnTo>
                    <a:lnTo>
                      <a:pt x="196" y="2"/>
                    </a:lnTo>
                    <a:lnTo>
                      <a:pt x="196" y="4"/>
                    </a:lnTo>
                    <a:lnTo>
                      <a:pt x="200" y="6"/>
                    </a:lnTo>
                    <a:lnTo>
                      <a:pt x="200" y="6"/>
                    </a:lnTo>
                    <a:lnTo>
                      <a:pt x="204" y="6"/>
                    </a:lnTo>
                    <a:lnTo>
                      <a:pt x="204" y="10"/>
                    </a:lnTo>
                    <a:lnTo>
                      <a:pt x="202" y="16"/>
                    </a:lnTo>
                    <a:lnTo>
                      <a:pt x="200" y="20"/>
                    </a:lnTo>
                    <a:lnTo>
                      <a:pt x="202" y="20"/>
                    </a:lnTo>
                    <a:lnTo>
                      <a:pt x="206" y="20"/>
                    </a:lnTo>
                    <a:lnTo>
                      <a:pt x="206" y="20"/>
                    </a:lnTo>
                    <a:lnTo>
                      <a:pt x="218" y="20"/>
                    </a:lnTo>
                    <a:lnTo>
                      <a:pt x="218" y="22"/>
                    </a:lnTo>
                    <a:lnTo>
                      <a:pt x="224" y="26"/>
                    </a:lnTo>
                    <a:lnTo>
                      <a:pt x="224" y="26"/>
                    </a:lnTo>
                    <a:lnTo>
                      <a:pt x="228" y="28"/>
                    </a:lnTo>
                    <a:lnTo>
                      <a:pt x="230" y="32"/>
                    </a:lnTo>
                    <a:lnTo>
                      <a:pt x="230" y="34"/>
                    </a:lnTo>
                    <a:lnTo>
                      <a:pt x="230" y="36"/>
                    </a:lnTo>
                    <a:lnTo>
                      <a:pt x="228" y="40"/>
                    </a:lnTo>
                    <a:lnTo>
                      <a:pt x="228" y="40"/>
                    </a:lnTo>
                    <a:lnTo>
                      <a:pt x="232" y="42"/>
                    </a:lnTo>
                    <a:lnTo>
                      <a:pt x="232" y="42"/>
                    </a:lnTo>
                    <a:lnTo>
                      <a:pt x="242" y="46"/>
                    </a:lnTo>
                    <a:lnTo>
                      <a:pt x="244" y="50"/>
                    </a:lnTo>
                    <a:lnTo>
                      <a:pt x="248" y="50"/>
                    </a:lnTo>
                    <a:lnTo>
                      <a:pt x="256" y="46"/>
                    </a:lnTo>
                    <a:lnTo>
                      <a:pt x="256" y="46"/>
                    </a:lnTo>
                    <a:lnTo>
                      <a:pt x="262" y="44"/>
                    </a:lnTo>
                    <a:lnTo>
                      <a:pt x="264" y="44"/>
                    </a:lnTo>
                    <a:lnTo>
                      <a:pt x="270" y="46"/>
                    </a:lnTo>
                    <a:lnTo>
                      <a:pt x="278" y="52"/>
                    </a:lnTo>
                    <a:lnTo>
                      <a:pt x="282" y="54"/>
                    </a:lnTo>
                    <a:lnTo>
                      <a:pt x="288" y="54"/>
                    </a:lnTo>
                    <a:lnTo>
                      <a:pt x="288" y="54"/>
                    </a:lnTo>
                    <a:lnTo>
                      <a:pt x="296" y="54"/>
                    </a:lnTo>
                    <a:lnTo>
                      <a:pt x="300" y="56"/>
                    </a:lnTo>
                    <a:lnTo>
                      <a:pt x="304" y="58"/>
                    </a:lnTo>
                    <a:lnTo>
                      <a:pt x="314" y="58"/>
                    </a:lnTo>
                    <a:lnTo>
                      <a:pt x="314" y="58"/>
                    </a:lnTo>
                    <a:lnTo>
                      <a:pt x="320" y="60"/>
                    </a:lnTo>
                    <a:lnTo>
                      <a:pt x="320" y="60"/>
                    </a:lnTo>
                    <a:lnTo>
                      <a:pt x="316" y="66"/>
                    </a:lnTo>
                    <a:lnTo>
                      <a:pt x="312" y="70"/>
                    </a:lnTo>
                    <a:lnTo>
                      <a:pt x="310" y="70"/>
                    </a:lnTo>
                    <a:lnTo>
                      <a:pt x="314" y="72"/>
                    </a:lnTo>
                    <a:lnTo>
                      <a:pt x="314" y="72"/>
                    </a:lnTo>
                    <a:lnTo>
                      <a:pt x="316" y="72"/>
                    </a:lnTo>
                    <a:lnTo>
                      <a:pt x="316" y="74"/>
                    </a:lnTo>
                    <a:lnTo>
                      <a:pt x="314" y="78"/>
                    </a:lnTo>
                    <a:lnTo>
                      <a:pt x="314" y="80"/>
                    </a:lnTo>
                    <a:lnTo>
                      <a:pt x="316" y="80"/>
                    </a:lnTo>
                    <a:lnTo>
                      <a:pt x="316" y="80"/>
                    </a:lnTo>
                    <a:lnTo>
                      <a:pt x="320" y="84"/>
                    </a:lnTo>
                    <a:lnTo>
                      <a:pt x="322" y="86"/>
                    </a:lnTo>
                    <a:lnTo>
                      <a:pt x="322" y="88"/>
                    </a:lnTo>
                    <a:lnTo>
                      <a:pt x="320" y="92"/>
                    </a:lnTo>
                    <a:lnTo>
                      <a:pt x="316" y="96"/>
                    </a:lnTo>
                    <a:lnTo>
                      <a:pt x="310" y="100"/>
                    </a:lnTo>
                    <a:lnTo>
                      <a:pt x="310" y="100"/>
                    </a:lnTo>
                    <a:lnTo>
                      <a:pt x="306" y="102"/>
                    </a:lnTo>
                    <a:lnTo>
                      <a:pt x="300" y="106"/>
                    </a:lnTo>
                    <a:lnTo>
                      <a:pt x="298" y="110"/>
                    </a:lnTo>
                    <a:lnTo>
                      <a:pt x="298" y="118"/>
                    </a:lnTo>
                    <a:lnTo>
                      <a:pt x="298" y="118"/>
                    </a:lnTo>
                    <a:lnTo>
                      <a:pt x="296" y="120"/>
                    </a:lnTo>
                    <a:lnTo>
                      <a:pt x="292" y="120"/>
                    </a:lnTo>
                    <a:lnTo>
                      <a:pt x="292" y="120"/>
                    </a:lnTo>
                    <a:lnTo>
                      <a:pt x="288" y="122"/>
                    </a:lnTo>
                    <a:lnTo>
                      <a:pt x="286" y="122"/>
                    </a:lnTo>
                    <a:lnTo>
                      <a:pt x="284" y="122"/>
                    </a:lnTo>
                    <a:lnTo>
                      <a:pt x="280" y="126"/>
                    </a:lnTo>
                    <a:lnTo>
                      <a:pt x="280" y="126"/>
                    </a:lnTo>
                    <a:lnTo>
                      <a:pt x="276" y="130"/>
                    </a:lnTo>
                    <a:lnTo>
                      <a:pt x="274" y="128"/>
                    </a:lnTo>
                    <a:lnTo>
                      <a:pt x="272" y="128"/>
                    </a:lnTo>
                    <a:lnTo>
                      <a:pt x="268" y="132"/>
                    </a:lnTo>
                    <a:lnTo>
                      <a:pt x="268" y="132"/>
                    </a:lnTo>
                    <a:lnTo>
                      <a:pt x="264" y="136"/>
                    </a:lnTo>
                    <a:lnTo>
                      <a:pt x="258" y="134"/>
                    </a:lnTo>
                    <a:lnTo>
                      <a:pt x="258" y="134"/>
                    </a:lnTo>
                    <a:lnTo>
                      <a:pt x="252" y="134"/>
                    </a:lnTo>
                    <a:lnTo>
                      <a:pt x="248" y="136"/>
                    </a:lnTo>
                    <a:lnTo>
                      <a:pt x="244" y="138"/>
                    </a:lnTo>
                    <a:lnTo>
                      <a:pt x="238" y="138"/>
                    </a:lnTo>
                    <a:lnTo>
                      <a:pt x="238" y="138"/>
                    </a:lnTo>
                    <a:lnTo>
                      <a:pt x="236" y="138"/>
                    </a:lnTo>
                    <a:lnTo>
                      <a:pt x="236" y="138"/>
                    </a:lnTo>
                    <a:lnTo>
                      <a:pt x="244" y="136"/>
                    </a:lnTo>
                    <a:lnTo>
                      <a:pt x="244" y="136"/>
                    </a:lnTo>
                    <a:lnTo>
                      <a:pt x="246" y="136"/>
                    </a:lnTo>
                    <a:lnTo>
                      <a:pt x="244" y="134"/>
                    </a:lnTo>
                    <a:lnTo>
                      <a:pt x="238" y="136"/>
                    </a:lnTo>
                    <a:lnTo>
                      <a:pt x="238" y="136"/>
                    </a:lnTo>
                    <a:lnTo>
                      <a:pt x="232" y="138"/>
                    </a:lnTo>
                    <a:lnTo>
                      <a:pt x="230" y="138"/>
                    </a:lnTo>
                    <a:lnTo>
                      <a:pt x="228" y="136"/>
                    </a:lnTo>
                    <a:lnTo>
                      <a:pt x="228" y="136"/>
                    </a:lnTo>
                    <a:lnTo>
                      <a:pt x="228" y="138"/>
                    </a:lnTo>
                    <a:lnTo>
                      <a:pt x="228" y="140"/>
                    </a:lnTo>
                    <a:lnTo>
                      <a:pt x="230" y="140"/>
                    </a:lnTo>
                    <a:lnTo>
                      <a:pt x="232" y="140"/>
                    </a:lnTo>
                    <a:lnTo>
                      <a:pt x="232" y="140"/>
                    </a:lnTo>
                    <a:lnTo>
                      <a:pt x="236" y="140"/>
                    </a:lnTo>
                    <a:lnTo>
                      <a:pt x="238" y="142"/>
                    </a:lnTo>
                    <a:lnTo>
                      <a:pt x="238" y="142"/>
                    </a:lnTo>
                    <a:lnTo>
                      <a:pt x="246" y="146"/>
                    </a:lnTo>
                    <a:lnTo>
                      <a:pt x="250" y="148"/>
                    </a:lnTo>
                    <a:lnTo>
                      <a:pt x="250" y="150"/>
                    </a:lnTo>
                    <a:lnTo>
                      <a:pt x="248" y="152"/>
                    </a:lnTo>
                    <a:lnTo>
                      <a:pt x="248" y="152"/>
                    </a:lnTo>
                    <a:lnTo>
                      <a:pt x="254" y="152"/>
                    </a:lnTo>
                    <a:lnTo>
                      <a:pt x="258" y="152"/>
                    </a:lnTo>
                    <a:lnTo>
                      <a:pt x="262" y="154"/>
                    </a:lnTo>
                    <a:lnTo>
                      <a:pt x="266" y="152"/>
                    </a:lnTo>
                    <a:lnTo>
                      <a:pt x="266" y="152"/>
                    </a:lnTo>
                    <a:lnTo>
                      <a:pt x="272" y="152"/>
                    </a:lnTo>
                    <a:lnTo>
                      <a:pt x="280" y="152"/>
                    </a:lnTo>
                    <a:lnTo>
                      <a:pt x="280" y="152"/>
                    </a:lnTo>
                    <a:lnTo>
                      <a:pt x="282" y="154"/>
                    </a:lnTo>
                    <a:lnTo>
                      <a:pt x="282" y="154"/>
                    </a:lnTo>
                    <a:lnTo>
                      <a:pt x="280" y="154"/>
                    </a:lnTo>
                    <a:lnTo>
                      <a:pt x="280" y="156"/>
                    </a:lnTo>
                    <a:lnTo>
                      <a:pt x="280" y="156"/>
                    </a:lnTo>
                    <a:lnTo>
                      <a:pt x="278" y="158"/>
                    </a:lnTo>
                    <a:lnTo>
                      <a:pt x="278" y="158"/>
                    </a:lnTo>
                    <a:lnTo>
                      <a:pt x="276" y="158"/>
                    </a:lnTo>
                    <a:lnTo>
                      <a:pt x="276" y="158"/>
                    </a:lnTo>
                    <a:lnTo>
                      <a:pt x="272" y="160"/>
                    </a:lnTo>
                    <a:lnTo>
                      <a:pt x="268" y="158"/>
                    </a:lnTo>
                    <a:lnTo>
                      <a:pt x="262" y="158"/>
                    </a:lnTo>
                    <a:lnTo>
                      <a:pt x="260" y="158"/>
                    </a:lnTo>
                    <a:lnTo>
                      <a:pt x="258" y="160"/>
                    </a:lnTo>
                    <a:lnTo>
                      <a:pt x="258" y="160"/>
                    </a:lnTo>
                    <a:lnTo>
                      <a:pt x="256" y="162"/>
                    </a:lnTo>
                    <a:lnTo>
                      <a:pt x="248" y="164"/>
                    </a:lnTo>
                    <a:lnTo>
                      <a:pt x="248" y="164"/>
                    </a:lnTo>
                    <a:lnTo>
                      <a:pt x="246" y="164"/>
                    </a:lnTo>
                    <a:lnTo>
                      <a:pt x="244" y="166"/>
                    </a:lnTo>
                    <a:lnTo>
                      <a:pt x="242" y="170"/>
                    </a:lnTo>
                    <a:lnTo>
                      <a:pt x="240" y="172"/>
                    </a:lnTo>
                    <a:lnTo>
                      <a:pt x="238" y="172"/>
                    </a:lnTo>
                    <a:lnTo>
                      <a:pt x="228" y="170"/>
                    </a:lnTo>
                    <a:lnTo>
                      <a:pt x="228" y="170"/>
                    </a:lnTo>
                    <a:lnTo>
                      <a:pt x="226" y="168"/>
                    </a:lnTo>
                    <a:lnTo>
                      <a:pt x="226" y="168"/>
                    </a:lnTo>
                    <a:lnTo>
                      <a:pt x="228" y="164"/>
                    </a:lnTo>
                    <a:lnTo>
                      <a:pt x="230" y="160"/>
                    </a:lnTo>
                    <a:lnTo>
                      <a:pt x="228" y="160"/>
                    </a:lnTo>
                    <a:lnTo>
                      <a:pt x="226" y="160"/>
                    </a:lnTo>
                    <a:lnTo>
                      <a:pt x="226" y="160"/>
                    </a:lnTo>
                    <a:lnTo>
                      <a:pt x="224" y="158"/>
                    </a:lnTo>
                    <a:lnTo>
                      <a:pt x="222" y="158"/>
                    </a:lnTo>
                    <a:lnTo>
                      <a:pt x="222" y="154"/>
                    </a:lnTo>
                    <a:lnTo>
                      <a:pt x="218" y="152"/>
                    </a:lnTo>
                    <a:lnTo>
                      <a:pt x="212" y="154"/>
                    </a:lnTo>
                    <a:lnTo>
                      <a:pt x="212" y="154"/>
                    </a:lnTo>
                    <a:lnTo>
                      <a:pt x="210" y="154"/>
                    </a:lnTo>
                    <a:lnTo>
                      <a:pt x="208" y="152"/>
                    </a:lnTo>
                    <a:lnTo>
                      <a:pt x="210" y="148"/>
                    </a:lnTo>
                    <a:lnTo>
                      <a:pt x="210" y="148"/>
                    </a:lnTo>
                    <a:lnTo>
                      <a:pt x="216" y="144"/>
                    </a:lnTo>
                    <a:lnTo>
                      <a:pt x="224" y="140"/>
                    </a:lnTo>
                    <a:lnTo>
                      <a:pt x="224" y="140"/>
                    </a:lnTo>
                    <a:lnTo>
                      <a:pt x="220" y="140"/>
                    </a:lnTo>
                    <a:lnTo>
                      <a:pt x="220" y="138"/>
                    </a:lnTo>
                    <a:lnTo>
                      <a:pt x="220" y="138"/>
                    </a:lnTo>
                    <a:lnTo>
                      <a:pt x="220" y="138"/>
                    </a:lnTo>
                    <a:lnTo>
                      <a:pt x="218" y="140"/>
                    </a:lnTo>
                    <a:lnTo>
                      <a:pt x="216" y="140"/>
                    </a:lnTo>
                    <a:lnTo>
                      <a:pt x="214" y="140"/>
                    </a:lnTo>
                    <a:lnTo>
                      <a:pt x="214" y="140"/>
                    </a:lnTo>
                    <a:lnTo>
                      <a:pt x="212" y="138"/>
                    </a:lnTo>
                    <a:lnTo>
                      <a:pt x="210" y="138"/>
                    </a:lnTo>
                    <a:lnTo>
                      <a:pt x="206" y="138"/>
                    </a:lnTo>
                    <a:lnTo>
                      <a:pt x="200" y="136"/>
                    </a:lnTo>
                    <a:lnTo>
                      <a:pt x="200" y="136"/>
                    </a:lnTo>
                    <a:lnTo>
                      <a:pt x="194" y="134"/>
                    </a:lnTo>
                    <a:lnTo>
                      <a:pt x="192" y="134"/>
                    </a:lnTo>
                    <a:lnTo>
                      <a:pt x="192" y="134"/>
                    </a:lnTo>
                    <a:lnTo>
                      <a:pt x="190" y="132"/>
                    </a:lnTo>
                    <a:lnTo>
                      <a:pt x="190" y="132"/>
                    </a:lnTo>
                    <a:lnTo>
                      <a:pt x="194" y="132"/>
                    </a:lnTo>
                    <a:lnTo>
                      <a:pt x="198" y="130"/>
                    </a:lnTo>
                    <a:lnTo>
                      <a:pt x="194" y="130"/>
                    </a:lnTo>
                    <a:lnTo>
                      <a:pt x="194" y="130"/>
                    </a:lnTo>
                    <a:lnTo>
                      <a:pt x="190" y="128"/>
                    </a:lnTo>
                    <a:lnTo>
                      <a:pt x="194" y="128"/>
                    </a:lnTo>
                    <a:lnTo>
                      <a:pt x="194" y="128"/>
                    </a:lnTo>
                    <a:lnTo>
                      <a:pt x="206" y="128"/>
                    </a:lnTo>
                    <a:lnTo>
                      <a:pt x="206" y="128"/>
                    </a:lnTo>
                    <a:lnTo>
                      <a:pt x="206" y="128"/>
                    </a:lnTo>
                    <a:lnTo>
                      <a:pt x="196" y="126"/>
                    </a:lnTo>
                    <a:lnTo>
                      <a:pt x="196" y="126"/>
                    </a:lnTo>
                    <a:lnTo>
                      <a:pt x="190" y="124"/>
                    </a:lnTo>
                    <a:lnTo>
                      <a:pt x="188" y="126"/>
                    </a:lnTo>
                    <a:lnTo>
                      <a:pt x="186" y="126"/>
                    </a:lnTo>
                    <a:lnTo>
                      <a:pt x="182" y="128"/>
                    </a:lnTo>
                    <a:lnTo>
                      <a:pt x="182" y="128"/>
                    </a:lnTo>
                    <a:lnTo>
                      <a:pt x="178" y="128"/>
                    </a:lnTo>
                    <a:lnTo>
                      <a:pt x="176" y="130"/>
                    </a:lnTo>
                    <a:lnTo>
                      <a:pt x="172" y="132"/>
                    </a:lnTo>
                    <a:lnTo>
                      <a:pt x="168" y="134"/>
                    </a:lnTo>
                    <a:lnTo>
                      <a:pt x="168" y="134"/>
                    </a:lnTo>
                    <a:lnTo>
                      <a:pt x="164" y="134"/>
                    </a:lnTo>
                    <a:lnTo>
                      <a:pt x="164" y="132"/>
                    </a:lnTo>
                    <a:lnTo>
                      <a:pt x="164" y="132"/>
                    </a:lnTo>
                    <a:lnTo>
                      <a:pt x="160" y="130"/>
                    </a:lnTo>
                    <a:lnTo>
                      <a:pt x="160" y="130"/>
                    </a:lnTo>
                    <a:lnTo>
                      <a:pt x="162" y="132"/>
                    </a:lnTo>
                    <a:lnTo>
                      <a:pt x="162" y="132"/>
                    </a:lnTo>
                    <a:lnTo>
                      <a:pt x="164" y="136"/>
                    </a:lnTo>
                    <a:lnTo>
                      <a:pt x="162" y="138"/>
                    </a:lnTo>
                    <a:lnTo>
                      <a:pt x="162" y="138"/>
                    </a:lnTo>
                    <a:lnTo>
                      <a:pt x="158" y="140"/>
                    </a:lnTo>
                    <a:lnTo>
                      <a:pt x="154" y="144"/>
                    </a:lnTo>
                    <a:lnTo>
                      <a:pt x="154" y="144"/>
                    </a:lnTo>
                    <a:lnTo>
                      <a:pt x="154" y="146"/>
                    </a:lnTo>
                    <a:lnTo>
                      <a:pt x="154" y="148"/>
                    </a:lnTo>
                    <a:lnTo>
                      <a:pt x="154" y="148"/>
                    </a:lnTo>
                    <a:lnTo>
                      <a:pt x="152" y="150"/>
                    </a:lnTo>
                    <a:lnTo>
                      <a:pt x="152" y="150"/>
                    </a:lnTo>
                    <a:lnTo>
                      <a:pt x="146" y="148"/>
                    </a:lnTo>
                    <a:lnTo>
                      <a:pt x="142" y="150"/>
                    </a:lnTo>
                    <a:lnTo>
                      <a:pt x="140" y="150"/>
                    </a:lnTo>
                    <a:lnTo>
                      <a:pt x="134" y="152"/>
                    </a:lnTo>
                    <a:lnTo>
                      <a:pt x="134" y="152"/>
                    </a:lnTo>
                    <a:lnTo>
                      <a:pt x="134" y="154"/>
                    </a:lnTo>
                    <a:lnTo>
                      <a:pt x="132" y="156"/>
                    </a:lnTo>
                    <a:lnTo>
                      <a:pt x="128" y="154"/>
                    </a:lnTo>
                    <a:lnTo>
                      <a:pt x="122" y="150"/>
                    </a:lnTo>
                    <a:lnTo>
                      <a:pt x="122" y="150"/>
                    </a:lnTo>
                    <a:lnTo>
                      <a:pt x="124" y="150"/>
                    </a:lnTo>
                    <a:lnTo>
                      <a:pt x="124" y="150"/>
                    </a:lnTo>
                    <a:lnTo>
                      <a:pt x="126" y="150"/>
                    </a:lnTo>
                    <a:lnTo>
                      <a:pt x="126" y="150"/>
                    </a:lnTo>
                    <a:lnTo>
                      <a:pt x="130" y="148"/>
                    </a:lnTo>
                    <a:lnTo>
                      <a:pt x="130" y="144"/>
                    </a:lnTo>
                    <a:lnTo>
                      <a:pt x="132" y="136"/>
                    </a:lnTo>
                    <a:lnTo>
                      <a:pt x="132" y="136"/>
                    </a:lnTo>
                    <a:lnTo>
                      <a:pt x="134" y="136"/>
                    </a:lnTo>
                    <a:lnTo>
                      <a:pt x="136" y="138"/>
                    </a:lnTo>
                    <a:lnTo>
                      <a:pt x="138" y="138"/>
                    </a:lnTo>
                    <a:lnTo>
                      <a:pt x="140" y="138"/>
                    </a:lnTo>
                    <a:lnTo>
                      <a:pt x="140" y="138"/>
                    </a:lnTo>
                    <a:lnTo>
                      <a:pt x="140" y="138"/>
                    </a:lnTo>
                    <a:lnTo>
                      <a:pt x="142" y="140"/>
                    </a:lnTo>
                    <a:lnTo>
                      <a:pt x="144" y="140"/>
                    </a:lnTo>
                    <a:lnTo>
                      <a:pt x="146" y="140"/>
                    </a:lnTo>
                    <a:lnTo>
                      <a:pt x="146" y="140"/>
                    </a:lnTo>
                    <a:lnTo>
                      <a:pt x="150" y="138"/>
                    </a:lnTo>
                    <a:lnTo>
                      <a:pt x="152" y="138"/>
                    </a:lnTo>
                    <a:lnTo>
                      <a:pt x="150" y="138"/>
                    </a:lnTo>
                    <a:lnTo>
                      <a:pt x="150" y="138"/>
                    </a:lnTo>
                    <a:lnTo>
                      <a:pt x="148" y="134"/>
                    </a:lnTo>
                    <a:lnTo>
                      <a:pt x="148" y="132"/>
                    </a:lnTo>
                    <a:lnTo>
                      <a:pt x="146" y="128"/>
                    </a:lnTo>
                    <a:lnTo>
                      <a:pt x="144" y="124"/>
                    </a:lnTo>
                    <a:lnTo>
                      <a:pt x="144" y="124"/>
                    </a:lnTo>
                    <a:lnTo>
                      <a:pt x="144" y="122"/>
                    </a:lnTo>
                    <a:lnTo>
                      <a:pt x="144" y="120"/>
                    </a:lnTo>
                    <a:lnTo>
                      <a:pt x="142" y="118"/>
                    </a:lnTo>
                    <a:lnTo>
                      <a:pt x="140" y="114"/>
                    </a:lnTo>
                    <a:lnTo>
                      <a:pt x="140" y="114"/>
                    </a:lnTo>
                    <a:lnTo>
                      <a:pt x="138" y="108"/>
                    </a:lnTo>
                    <a:lnTo>
                      <a:pt x="138" y="106"/>
                    </a:lnTo>
                    <a:lnTo>
                      <a:pt x="138" y="104"/>
                    </a:lnTo>
                    <a:lnTo>
                      <a:pt x="138" y="102"/>
                    </a:lnTo>
                    <a:lnTo>
                      <a:pt x="138" y="102"/>
                    </a:lnTo>
                    <a:lnTo>
                      <a:pt x="136" y="100"/>
                    </a:lnTo>
                    <a:lnTo>
                      <a:pt x="138" y="100"/>
                    </a:lnTo>
                    <a:lnTo>
                      <a:pt x="136" y="98"/>
                    </a:lnTo>
                    <a:lnTo>
                      <a:pt x="134" y="98"/>
                    </a:lnTo>
                    <a:lnTo>
                      <a:pt x="134" y="98"/>
                    </a:lnTo>
                    <a:lnTo>
                      <a:pt x="132" y="96"/>
                    </a:lnTo>
                    <a:lnTo>
                      <a:pt x="130" y="96"/>
                    </a:lnTo>
                    <a:lnTo>
                      <a:pt x="128" y="94"/>
                    </a:lnTo>
                    <a:lnTo>
                      <a:pt x="126" y="94"/>
                    </a:lnTo>
                    <a:lnTo>
                      <a:pt x="126" y="94"/>
                    </a:lnTo>
                    <a:lnTo>
                      <a:pt x="124" y="94"/>
                    </a:lnTo>
                    <a:lnTo>
                      <a:pt x="122" y="92"/>
                    </a:lnTo>
                    <a:lnTo>
                      <a:pt x="122" y="92"/>
                    </a:lnTo>
                    <a:lnTo>
                      <a:pt x="120" y="92"/>
                    </a:lnTo>
                    <a:lnTo>
                      <a:pt x="120" y="92"/>
                    </a:lnTo>
                    <a:lnTo>
                      <a:pt x="116" y="90"/>
                    </a:lnTo>
                    <a:lnTo>
                      <a:pt x="112" y="88"/>
                    </a:lnTo>
                    <a:lnTo>
                      <a:pt x="108" y="86"/>
                    </a:lnTo>
                    <a:lnTo>
                      <a:pt x="102" y="90"/>
                    </a:lnTo>
                    <a:lnTo>
                      <a:pt x="102" y="90"/>
                    </a:lnTo>
                    <a:lnTo>
                      <a:pt x="96" y="92"/>
                    </a:lnTo>
                    <a:lnTo>
                      <a:pt x="92" y="92"/>
                    </a:lnTo>
                    <a:lnTo>
                      <a:pt x="92" y="92"/>
                    </a:lnTo>
                    <a:lnTo>
                      <a:pt x="88" y="92"/>
                    </a:lnTo>
                    <a:lnTo>
                      <a:pt x="88" y="92"/>
                    </a:lnTo>
                    <a:lnTo>
                      <a:pt x="86" y="92"/>
                    </a:lnTo>
                    <a:lnTo>
                      <a:pt x="80" y="92"/>
                    </a:lnTo>
                    <a:lnTo>
                      <a:pt x="76" y="90"/>
                    </a:lnTo>
                    <a:lnTo>
                      <a:pt x="70" y="92"/>
                    </a:lnTo>
                    <a:lnTo>
                      <a:pt x="70" y="92"/>
                    </a:lnTo>
                    <a:lnTo>
                      <a:pt x="68" y="94"/>
                    </a:lnTo>
                    <a:lnTo>
                      <a:pt x="62" y="94"/>
                    </a:lnTo>
                    <a:lnTo>
                      <a:pt x="56" y="94"/>
                    </a:lnTo>
                    <a:lnTo>
                      <a:pt x="52" y="96"/>
                    </a:lnTo>
                    <a:lnTo>
                      <a:pt x="52" y="96"/>
                    </a:lnTo>
                    <a:lnTo>
                      <a:pt x="50" y="96"/>
                    </a:lnTo>
                    <a:lnTo>
                      <a:pt x="46" y="94"/>
                    </a:lnTo>
                    <a:lnTo>
                      <a:pt x="42" y="94"/>
                    </a:lnTo>
                    <a:lnTo>
                      <a:pt x="38" y="96"/>
                    </a:lnTo>
                    <a:lnTo>
                      <a:pt x="38" y="96"/>
                    </a:lnTo>
                    <a:lnTo>
                      <a:pt x="36" y="98"/>
                    </a:lnTo>
                    <a:lnTo>
                      <a:pt x="36" y="98"/>
                    </a:lnTo>
                    <a:lnTo>
                      <a:pt x="34" y="96"/>
                    </a:lnTo>
                    <a:lnTo>
                      <a:pt x="30" y="98"/>
                    </a:lnTo>
                    <a:lnTo>
                      <a:pt x="30" y="98"/>
                    </a:lnTo>
                    <a:lnTo>
                      <a:pt x="26" y="98"/>
                    </a:lnTo>
                    <a:lnTo>
                      <a:pt x="24" y="96"/>
                    </a:lnTo>
                    <a:lnTo>
                      <a:pt x="22" y="96"/>
                    </a:lnTo>
                    <a:lnTo>
                      <a:pt x="20" y="98"/>
                    </a:lnTo>
                    <a:lnTo>
                      <a:pt x="20" y="98"/>
                    </a:lnTo>
                    <a:lnTo>
                      <a:pt x="18" y="98"/>
                    </a:lnTo>
                    <a:lnTo>
                      <a:pt x="16" y="96"/>
                    </a:lnTo>
                    <a:lnTo>
                      <a:pt x="12" y="96"/>
                    </a:lnTo>
                    <a:lnTo>
                      <a:pt x="6" y="98"/>
                    </a:lnTo>
                    <a:lnTo>
                      <a:pt x="6" y="9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2" name="United Kingdom">
                <a:extLst>
                  <a:ext uri="{FF2B5EF4-FFF2-40B4-BE49-F238E27FC236}">
                    <a16:creationId xmlns:a16="http://schemas.microsoft.com/office/drawing/2014/main" id="{490E8740-1FF8-4228-8E71-9C139A7A78CB}"/>
                  </a:ext>
                </a:extLst>
              </p:cNvPr>
              <p:cNvSpPr>
                <a:spLocks/>
              </p:cNvSpPr>
              <p:nvPr/>
            </p:nvSpPr>
            <p:spPr bwMode="auto">
              <a:xfrm>
                <a:off x="3840214" y="647395"/>
                <a:ext cx="218707" cy="224425"/>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3" name="United States">
                <a:extLst>
                  <a:ext uri="{FF2B5EF4-FFF2-40B4-BE49-F238E27FC236}">
                    <a16:creationId xmlns:a16="http://schemas.microsoft.com/office/drawing/2014/main" id="{BD53760F-64B6-4257-AF15-8B59C0FC25D2}"/>
                  </a:ext>
                </a:extLst>
              </p:cNvPr>
              <p:cNvSpPr>
                <a:spLocks/>
              </p:cNvSpPr>
              <p:nvPr/>
            </p:nvSpPr>
            <p:spPr bwMode="auto">
              <a:xfrm>
                <a:off x="-44700" y="376333"/>
                <a:ext cx="2293537" cy="1314500"/>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4" name="Vietnam">
                <a:extLst>
                  <a:ext uri="{FF2B5EF4-FFF2-40B4-BE49-F238E27FC236}">
                    <a16:creationId xmlns:a16="http://schemas.microsoft.com/office/drawing/2014/main" id="{50D1D608-52F6-4C97-8F73-DFDD4C89D8D5}"/>
                  </a:ext>
                </a:extLst>
              </p:cNvPr>
              <p:cNvSpPr>
                <a:spLocks/>
              </p:cNvSpPr>
              <p:nvPr/>
            </p:nvSpPr>
            <p:spPr bwMode="auto">
              <a:xfrm>
                <a:off x="7025845" y="1757872"/>
                <a:ext cx="305037" cy="530464"/>
              </a:xfrm>
              <a:custGeom>
                <a:avLst/>
                <a:gdLst/>
                <a:ahLst/>
                <a:cxnLst>
                  <a:cxn ang="0">
                    <a:pos x="118" y="330"/>
                  </a:cxn>
                  <a:cxn ang="0">
                    <a:pos x="118" y="356"/>
                  </a:cxn>
                  <a:cxn ang="0">
                    <a:pos x="118" y="364"/>
                  </a:cxn>
                  <a:cxn ang="0">
                    <a:pos x="130" y="362"/>
                  </a:cxn>
                  <a:cxn ang="0">
                    <a:pos x="136" y="354"/>
                  </a:cxn>
                  <a:cxn ang="0">
                    <a:pos x="146" y="350"/>
                  </a:cxn>
                  <a:cxn ang="0">
                    <a:pos x="152" y="344"/>
                  </a:cxn>
                  <a:cxn ang="0">
                    <a:pos x="148" y="332"/>
                  </a:cxn>
                  <a:cxn ang="0">
                    <a:pos x="158" y="344"/>
                  </a:cxn>
                  <a:cxn ang="0">
                    <a:pos x="162" y="330"/>
                  </a:cxn>
                  <a:cxn ang="0">
                    <a:pos x="162" y="326"/>
                  </a:cxn>
                  <a:cxn ang="0">
                    <a:pos x="182" y="312"/>
                  </a:cxn>
                  <a:cxn ang="0">
                    <a:pos x="198" y="300"/>
                  </a:cxn>
                  <a:cxn ang="0">
                    <a:pos x="206" y="290"/>
                  </a:cxn>
                  <a:cxn ang="0">
                    <a:pos x="210" y="280"/>
                  </a:cxn>
                  <a:cxn ang="0">
                    <a:pos x="208" y="274"/>
                  </a:cxn>
                  <a:cxn ang="0">
                    <a:pos x="208" y="260"/>
                  </a:cxn>
                  <a:cxn ang="0">
                    <a:pos x="208" y="254"/>
                  </a:cxn>
                  <a:cxn ang="0">
                    <a:pos x="206" y="242"/>
                  </a:cxn>
                  <a:cxn ang="0">
                    <a:pos x="202" y="230"/>
                  </a:cxn>
                  <a:cxn ang="0">
                    <a:pos x="188" y="198"/>
                  </a:cxn>
                  <a:cxn ang="0">
                    <a:pos x="184" y="190"/>
                  </a:cxn>
                  <a:cxn ang="0">
                    <a:pos x="168" y="178"/>
                  </a:cxn>
                  <a:cxn ang="0">
                    <a:pos x="136" y="148"/>
                  </a:cxn>
                  <a:cxn ang="0">
                    <a:pos x="118" y="124"/>
                  </a:cxn>
                  <a:cxn ang="0">
                    <a:pos x="104" y="108"/>
                  </a:cxn>
                  <a:cxn ang="0">
                    <a:pos x="106" y="78"/>
                  </a:cxn>
                  <a:cxn ang="0">
                    <a:pos x="116" y="62"/>
                  </a:cxn>
                  <a:cxn ang="0">
                    <a:pos x="124" y="56"/>
                  </a:cxn>
                  <a:cxn ang="0">
                    <a:pos x="132" y="44"/>
                  </a:cxn>
                  <a:cxn ang="0">
                    <a:pos x="120" y="38"/>
                  </a:cxn>
                  <a:cxn ang="0">
                    <a:pos x="108" y="36"/>
                  </a:cxn>
                  <a:cxn ang="0">
                    <a:pos x="106" y="22"/>
                  </a:cxn>
                  <a:cxn ang="0">
                    <a:pos x="100" y="12"/>
                  </a:cxn>
                  <a:cxn ang="0">
                    <a:pos x="84" y="4"/>
                  </a:cxn>
                  <a:cxn ang="0">
                    <a:pos x="68" y="4"/>
                  </a:cxn>
                  <a:cxn ang="0">
                    <a:pos x="62" y="16"/>
                  </a:cxn>
                  <a:cxn ang="0">
                    <a:pos x="46" y="18"/>
                  </a:cxn>
                  <a:cxn ang="0">
                    <a:pos x="32" y="18"/>
                  </a:cxn>
                  <a:cxn ang="0">
                    <a:pos x="24" y="12"/>
                  </a:cxn>
                  <a:cxn ang="0">
                    <a:pos x="24" y="24"/>
                  </a:cxn>
                  <a:cxn ang="0">
                    <a:pos x="10" y="18"/>
                  </a:cxn>
                  <a:cxn ang="0">
                    <a:pos x="18" y="40"/>
                  </a:cxn>
                  <a:cxn ang="0">
                    <a:pos x="26" y="52"/>
                  </a:cxn>
                  <a:cxn ang="0">
                    <a:pos x="50" y="62"/>
                  </a:cxn>
                  <a:cxn ang="0">
                    <a:pos x="86" y="74"/>
                  </a:cxn>
                  <a:cxn ang="0">
                    <a:pos x="80" y="88"/>
                  </a:cxn>
                  <a:cxn ang="0">
                    <a:pos x="62" y="94"/>
                  </a:cxn>
                  <a:cxn ang="0">
                    <a:pos x="88" y="108"/>
                  </a:cxn>
                  <a:cxn ang="0">
                    <a:pos x="98" y="118"/>
                  </a:cxn>
                  <a:cxn ang="0">
                    <a:pos x="114" y="142"/>
                  </a:cxn>
                  <a:cxn ang="0">
                    <a:pos x="126" y="162"/>
                  </a:cxn>
                  <a:cxn ang="0">
                    <a:pos x="152" y="176"/>
                  </a:cxn>
                  <a:cxn ang="0">
                    <a:pos x="164" y="196"/>
                  </a:cxn>
                  <a:cxn ang="0">
                    <a:pos x="180" y="232"/>
                  </a:cxn>
                  <a:cxn ang="0">
                    <a:pos x="172" y="266"/>
                  </a:cxn>
                  <a:cxn ang="0">
                    <a:pos x="174" y="284"/>
                  </a:cxn>
                  <a:cxn ang="0">
                    <a:pos x="152" y="292"/>
                  </a:cxn>
                  <a:cxn ang="0">
                    <a:pos x="134" y="300"/>
                  </a:cxn>
                  <a:cxn ang="0">
                    <a:pos x="146" y="312"/>
                  </a:cxn>
                  <a:cxn ang="0">
                    <a:pos x="142" y="316"/>
                  </a:cxn>
                  <a:cxn ang="0">
                    <a:pos x="130" y="312"/>
                  </a:cxn>
                  <a:cxn ang="0">
                    <a:pos x="108" y="324"/>
                  </a:cxn>
                </a:cxnLst>
                <a:rect l="0" t="0" r="r" b="b"/>
                <a:pathLst>
                  <a:path w="212" h="364">
                    <a:moveTo>
                      <a:pt x="108" y="324"/>
                    </a:moveTo>
                    <a:lnTo>
                      <a:pt x="108" y="324"/>
                    </a:lnTo>
                    <a:lnTo>
                      <a:pt x="114" y="326"/>
                    </a:lnTo>
                    <a:lnTo>
                      <a:pt x="116" y="328"/>
                    </a:lnTo>
                    <a:lnTo>
                      <a:pt x="118" y="330"/>
                    </a:lnTo>
                    <a:lnTo>
                      <a:pt x="122" y="330"/>
                    </a:lnTo>
                    <a:lnTo>
                      <a:pt x="122" y="330"/>
                    </a:lnTo>
                    <a:lnTo>
                      <a:pt x="118" y="340"/>
                    </a:lnTo>
                    <a:lnTo>
                      <a:pt x="118" y="346"/>
                    </a:lnTo>
                    <a:lnTo>
                      <a:pt x="118" y="356"/>
                    </a:lnTo>
                    <a:lnTo>
                      <a:pt x="120" y="360"/>
                    </a:lnTo>
                    <a:lnTo>
                      <a:pt x="120" y="362"/>
                    </a:lnTo>
                    <a:lnTo>
                      <a:pt x="120" y="362"/>
                    </a:lnTo>
                    <a:lnTo>
                      <a:pt x="120" y="362"/>
                    </a:lnTo>
                    <a:lnTo>
                      <a:pt x="118" y="364"/>
                    </a:lnTo>
                    <a:lnTo>
                      <a:pt x="124" y="364"/>
                    </a:lnTo>
                    <a:lnTo>
                      <a:pt x="124" y="364"/>
                    </a:lnTo>
                    <a:lnTo>
                      <a:pt x="128" y="364"/>
                    </a:lnTo>
                    <a:lnTo>
                      <a:pt x="128" y="362"/>
                    </a:lnTo>
                    <a:lnTo>
                      <a:pt x="130" y="362"/>
                    </a:lnTo>
                    <a:lnTo>
                      <a:pt x="132" y="360"/>
                    </a:lnTo>
                    <a:lnTo>
                      <a:pt x="132" y="360"/>
                    </a:lnTo>
                    <a:lnTo>
                      <a:pt x="134" y="360"/>
                    </a:lnTo>
                    <a:lnTo>
                      <a:pt x="134" y="356"/>
                    </a:lnTo>
                    <a:lnTo>
                      <a:pt x="136" y="354"/>
                    </a:lnTo>
                    <a:lnTo>
                      <a:pt x="142" y="354"/>
                    </a:lnTo>
                    <a:lnTo>
                      <a:pt x="142" y="354"/>
                    </a:lnTo>
                    <a:lnTo>
                      <a:pt x="146" y="352"/>
                    </a:lnTo>
                    <a:lnTo>
                      <a:pt x="146" y="352"/>
                    </a:lnTo>
                    <a:lnTo>
                      <a:pt x="146" y="350"/>
                    </a:lnTo>
                    <a:lnTo>
                      <a:pt x="148" y="350"/>
                    </a:lnTo>
                    <a:lnTo>
                      <a:pt x="148" y="350"/>
                    </a:lnTo>
                    <a:lnTo>
                      <a:pt x="152" y="350"/>
                    </a:lnTo>
                    <a:lnTo>
                      <a:pt x="152" y="348"/>
                    </a:lnTo>
                    <a:lnTo>
                      <a:pt x="152" y="344"/>
                    </a:lnTo>
                    <a:lnTo>
                      <a:pt x="148" y="340"/>
                    </a:lnTo>
                    <a:lnTo>
                      <a:pt x="148" y="340"/>
                    </a:lnTo>
                    <a:lnTo>
                      <a:pt x="146" y="336"/>
                    </a:lnTo>
                    <a:lnTo>
                      <a:pt x="146" y="334"/>
                    </a:lnTo>
                    <a:lnTo>
                      <a:pt x="148" y="332"/>
                    </a:lnTo>
                    <a:lnTo>
                      <a:pt x="148" y="334"/>
                    </a:lnTo>
                    <a:lnTo>
                      <a:pt x="148" y="334"/>
                    </a:lnTo>
                    <a:lnTo>
                      <a:pt x="152" y="342"/>
                    </a:lnTo>
                    <a:lnTo>
                      <a:pt x="156" y="344"/>
                    </a:lnTo>
                    <a:lnTo>
                      <a:pt x="158" y="344"/>
                    </a:lnTo>
                    <a:lnTo>
                      <a:pt x="158" y="344"/>
                    </a:lnTo>
                    <a:lnTo>
                      <a:pt x="158" y="340"/>
                    </a:lnTo>
                    <a:lnTo>
                      <a:pt x="158" y="338"/>
                    </a:lnTo>
                    <a:lnTo>
                      <a:pt x="160" y="334"/>
                    </a:lnTo>
                    <a:lnTo>
                      <a:pt x="162" y="330"/>
                    </a:lnTo>
                    <a:lnTo>
                      <a:pt x="162" y="330"/>
                    </a:lnTo>
                    <a:lnTo>
                      <a:pt x="162" y="328"/>
                    </a:lnTo>
                    <a:lnTo>
                      <a:pt x="162" y="326"/>
                    </a:lnTo>
                    <a:lnTo>
                      <a:pt x="160" y="326"/>
                    </a:lnTo>
                    <a:lnTo>
                      <a:pt x="162" y="326"/>
                    </a:lnTo>
                    <a:lnTo>
                      <a:pt x="162" y="326"/>
                    </a:lnTo>
                    <a:lnTo>
                      <a:pt x="166" y="324"/>
                    </a:lnTo>
                    <a:lnTo>
                      <a:pt x="174" y="320"/>
                    </a:lnTo>
                    <a:lnTo>
                      <a:pt x="182" y="312"/>
                    </a:lnTo>
                    <a:lnTo>
                      <a:pt x="182" y="312"/>
                    </a:lnTo>
                    <a:lnTo>
                      <a:pt x="186" y="312"/>
                    </a:lnTo>
                    <a:lnTo>
                      <a:pt x="190" y="308"/>
                    </a:lnTo>
                    <a:lnTo>
                      <a:pt x="190" y="308"/>
                    </a:lnTo>
                    <a:lnTo>
                      <a:pt x="196" y="304"/>
                    </a:lnTo>
                    <a:lnTo>
                      <a:pt x="198" y="300"/>
                    </a:lnTo>
                    <a:lnTo>
                      <a:pt x="200" y="296"/>
                    </a:lnTo>
                    <a:lnTo>
                      <a:pt x="200" y="296"/>
                    </a:lnTo>
                    <a:lnTo>
                      <a:pt x="200" y="292"/>
                    </a:lnTo>
                    <a:lnTo>
                      <a:pt x="202" y="290"/>
                    </a:lnTo>
                    <a:lnTo>
                      <a:pt x="206" y="290"/>
                    </a:lnTo>
                    <a:lnTo>
                      <a:pt x="208" y="292"/>
                    </a:lnTo>
                    <a:lnTo>
                      <a:pt x="208" y="288"/>
                    </a:lnTo>
                    <a:lnTo>
                      <a:pt x="208" y="288"/>
                    </a:lnTo>
                    <a:lnTo>
                      <a:pt x="210" y="284"/>
                    </a:lnTo>
                    <a:lnTo>
                      <a:pt x="210" y="280"/>
                    </a:lnTo>
                    <a:lnTo>
                      <a:pt x="212" y="278"/>
                    </a:lnTo>
                    <a:lnTo>
                      <a:pt x="208" y="278"/>
                    </a:lnTo>
                    <a:lnTo>
                      <a:pt x="208" y="278"/>
                    </a:lnTo>
                    <a:lnTo>
                      <a:pt x="204" y="278"/>
                    </a:lnTo>
                    <a:lnTo>
                      <a:pt x="208" y="274"/>
                    </a:lnTo>
                    <a:lnTo>
                      <a:pt x="208" y="274"/>
                    </a:lnTo>
                    <a:lnTo>
                      <a:pt x="208" y="270"/>
                    </a:lnTo>
                    <a:lnTo>
                      <a:pt x="208" y="264"/>
                    </a:lnTo>
                    <a:lnTo>
                      <a:pt x="206" y="262"/>
                    </a:lnTo>
                    <a:lnTo>
                      <a:pt x="208" y="260"/>
                    </a:lnTo>
                    <a:lnTo>
                      <a:pt x="208" y="260"/>
                    </a:lnTo>
                    <a:lnTo>
                      <a:pt x="212" y="260"/>
                    </a:lnTo>
                    <a:lnTo>
                      <a:pt x="212" y="260"/>
                    </a:lnTo>
                    <a:lnTo>
                      <a:pt x="208" y="254"/>
                    </a:lnTo>
                    <a:lnTo>
                      <a:pt x="208" y="254"/>
                    </a:lnTo>
                    <a:lnTo>
                      <a:pt x="206" y="250"/>
                    </a:lnTo>
                    <a:lnTo>
                      <a:pt x="208" y="248"/>
                    </a:lnTo>
                    <a:lnTo>
                      <a:pt x="208" y="246"/>
                    </a:lnTo>
                    <a:lnTo>
                      <a:pt x="206" y="242"/>
                    </a:lnTo>
                    <a:lnTo>
                      <a:pt x="206" y="242"/>
                    </a:lnTo>
                    <a:lnTo>
                      <a:pt x="202" y="238"/>
                    </a:lnTo>
                    <a:lnTo>
                      <a:pt x="202" y="236"/>
                    </a:lnTo>
                    <a:lnTo>
                      <a:pt x="204" y="234"/>
                    </a:lnTo>
                    <a:lnTo>
                      <a:pt x="202" y="230"/>
                    </a:lnTo>
                    <a:lnTo>
                      <a:pt x="202" y="230"/>
                    </a:lnTo>
                    <a:lnTo>
                      <a:pt x="200" y="226"/>
                    </a:lnTo>
                    <a:lnTo>
                      <a:pt x="200" y="220"/>
                    </a:lnTo>
                    <a:lnTo>
                      <a:pt x="196" y="212"/>
                    </a:lnTo>
                    <a:lnTo>
                      <a:pt x="188" y="198"/>
                    </a:lnTo>
                    <a:lnTo>
                      <a:pt x="188" y="198"/>
                    </a:lnTo>
                    <a:lnTo>
                      <a:pt x="186" y="194"/>
                    </a:lnTo>
                    <a:lnTo>
                      <a:pt x="186" y="192"/>
                    </a:lnTo>
                    <a:lnTo>
                      <a:pt x="186" y="190"/>
                    </a:lnTo>
                    <a:lnTo>
                      <a:pt x="184" y="190"/>
                    </a:lnTo>
                    <a:lnTo>
                      <a:pt x="184" y="190"/>
                    </a:lnTo>
                    <a:lnTo>
                      <a:pt x="182" y="190"/>
                    </a:lnTo>
                    <a:lnTo>
                      <a:pt x="180" y="190"/>
                    </a:lnTo>
                    <a:lnTo>
                      <a:pt x="174" y="182"/>
                    </a:lnTo>
                    <a:lnTo>
                      <a:pt x="174" y="182"/>
                    </a:lnTo>
                    <a:lnTo>
                      <a:pt x="168" y="178"/>
                    </a:lnTo>
                    <a:lnTo>
                      <a:pt x="160" y="172"/>
                    </a:lnTo>
                    <a:lnTo>
                      <a:pt x="154" y="168"/>
                    </a:lnTo>
                    <a:lnTo>
                      <a:pt x="146" y="158"/>
                    </a:lnTo>
                    <a:lnTo>
                      <a:pt x="146" y="158"/>
                    </a:lnTo>
                    <a:lnTo>
                      <a:pt x="136" y="148"/>
                    </a:lnTo>
                    <a:lnTo>
                      <a:pt x="128" y="140"/>
                    </a:lnTo>
                    <a:lnTo>
                      <a:pt x="120" y="132"/>
                    </a:lnTo>
                    <a:lnTo>
                      <a:pt x="118" y="128"/>
                    </a:lnTo>
                    <a:lnTo>
                      <a:pt x="118" y="124"/>
                    </a:lnTo>
                    <a:lnTo>
                      <a:pt x="118" y="124"/>
                    </a:lnTo>
                    <a:lnTo>
                      <a:pt x="118" y="120"/>
                    </a:lnTo>
                    <a:lnTo>
                      <a:pt x="116" y="118"/>
                    </a:lnTo>
                    <a:lnTo>
                      <a:pt x="110" y="116"/>
                    </a:lnTo>
                    <a:lnTo>
                      <a:pt x="104" y="108"/>
                    </a:lnTo>
                    <a:lnTo>
                      <a:pt x="104" y="108"/>
                    </a:lnTo>
                    <a:lnTo>
                      <a:pt x="96" y="96"/>
                    </a:lnTo>
                    <a:lnTo>
                      <a:pt x="96" y="92"/>
                    </a:lnTo>
                    <a:lnTo>
                      <a:pt x="100" y="88"/>
                    </a:lnTo>
                    <a:lnTo>
                      <a:pt x="100" y="88"/>
                    </a:lnTo>
                    <a:lnTo>
                      <a:pt x="106" y="78"/>
                    </a:lnTo>
                    <a:lnTo>
                      <a:pt x="112" y="74"/>
                    </a:lnTo>
                    <a:lnTo>
                      <a:pt x="114" y="72"/>
                    </a:lnTo>
                    <a:lnTo>
                      <a:pt x="116" y="66"/>
                    </a:lnTo>
                    <a:lnTo>
                      <a:pt x="116" y="66"/>
                    </a:lnTo>
                    <a:lnTo>
                      <a:pt x="116" y="62"/>
                    </a:lnTo>
                    <a:lnTo>
                      <a:pt x="118" y="60"/>
                    </a:lnTo>
                    <a:lnTo>
                      <a:pt x="120" y="60"/>
                    </a:lnTo>
                    <a:lnTo>
                      <a:pt x="124" y="60"/>
                    </a:lnTo>
                    <a:lnTo>
                      <a:pt x="126" y="58"/>
                    </a:lnTo>
                    <a:lnTo>
                      <a:pt x="124" y="56"/>
                    </a:lnTo>
                    <a:lnTo>
                      <a:pt x="124" y="56"/>
                    </a:lnTo>
                    <a:lnTo>
                      <a:pt x="124" y="54"/>
                    </a:lnTo>
                    <a:lnTo>
                      <a:pt x="126" y="54"/>
                    </a:lnTo>
                    <a:lnTo>
                      <a:pt x="130" y="52"/>
                    </a:lnTo>
                    <a:lnTo>
                      <a:pt x="132" y="44"/>
                    </a:lnTo>
                    <a:lnTo>
                      <a:pt x="132" y="42"/>
                    </a:lnTo>
                    <a:lnTo>
                      <a:pt x="132" y="42"/>
                    </a:lnTo>
                    <a:lnTo>
                      <a:pt x="128" y="42"/>
                    </a:lnTo>
                    <a:lnTo>
                      <a:pt x="126" y="42"/>
                    </a:lnTo>
                    <a:lnTo>
                      <a:pt x="120" y="38"/>
                    </a:lnTo>
                    <a:lnTo>
                      <a:pt x="116" y="34"/>
                    </a:lnTo>
                    <a:lnTo>
                      <a:pt x="114" y="34"/>
                    </a:lnTo>
                    <a:lnTo>
                      <a:pt x="112" y="34"/>
                    </a:lnTo>
                    <a:lnTo>
                      <a:pt x="112" y="34"/>
                    </a:lnTo>
                    <a:lnTo>
                      <a:pt x="108" y="36"/>
                    </a:lnTo>
                    <a:lnTo>
                      <a:pt x="106" y="32"/>
                    </a:lnTo>
                    <a:lnTo>
                      <a:pt x="106" y="32"/>
                    </a:lnTo>
                    <a:lnTo>
                      <a:pt x="100" y="28"/>
                    </a:lnTo>
                    <a:lnTo>
                      <a:pt x="102" y="26"/>
                    </a:lnTo>
                    <a:lnTo>
                      <a:pt x="106" y="22"/>
                    </a:lnTo>
                    <a:lnTo>
                      <a:pt x="106" y="22"/>
                    </a:lnTo>
                    <a:lnTo>
                      <a:pt x="112" y="20"/>
                    </a:lnTo>
                    <a:lnTo>
                      <a:pt x="114" y="16"/>
                    </a:lnTo>
                    <a:lnTo>
                      <a:pt x="108" y="14"/>
                    </a:lnTo>
                    <a:lnTo>
                      <a:pt x="100" y="12"/>
                    </a:lnTo>
                    <a:lnTo>
                      <a:pt x="100" y="12"/>
                    </a:lnTo>
                    <a:lnTo>
                      <a:pt x="92" y="12"/>
                    </a:lnTo>
                    <a:lnTo>
                      <a:pt x="88" y="10"/>
                    </a:lnTo>
                    <a:lnTo>
                      <a:pt x="86" y="6"/>
                    </a:lnTo>
                    <a:lnTo>
                      <a:pt x="84" y="4"/>
                    </a:lnTo>
                    <a:lnTo>
                      <a:pt x="82" y="0"/>
                    </a:lnTo>
                    <a:lnTo>
                      <a:pt x="82" y="0"/>
                    </a:lnTo>
                    <a:lnTo>
                      <a:pt x="78" y="0"/>
                    </a:lnTo>
                    <a:lnTo>
                      <a:pt x="78" y="0"/>
                    </a:lnTo>
                    <a:lnTo>
                      <a:pt x="68" y="4"/>
                    </a:lnTo>
                    <a:lnTo>
                      <a:pt x="64" y="6"/>
                    </a:lnTo>
                    <a:lnTo>
                      <a:pt x="62" y="10"/>
                    </a:lnTo>
                    <a:lnTo>
                      <a:pt x="62" y="10"/>
                    </a:lnTo>
                    <a:lnTo>
                      <a:pt x="64" y="16"/>
                    </a:lnTo>
                    <a:lnTo>
                      <a:pt x="62" y="16"/>
                    </a:lnTo>
                    <a:lnTo>
                      <a:pt x="58" y="16"/>
                    </a:lnTo>
                    <a:lnTo>
                      <a:pt x="52" y="18"/>
                    </a:lnTo>
                    <a:lnTo>
                      <a:pt x="52" y="18"/>
                    </a:lnTo>
                    <a:lnTo>
                      <a:pt x="48" y="18"/>
                    </a:lnTo>
                    <a:lnTo>
                      <a:pt x="46" y="18"/>
                    </a:lnTo>
                    <a:lnTo>
                      <a:pt x="44" y="16"/>
                    </a:lnTo>
                    <a:lnTo>
                      <a:pt x="38" y="16"/>
                    </a:lnTo>
                    <a:lnTo>
                      <a:pt x="38" y="16"/>
                    </a:lnTo>
                    <a:lnTo>
                      <a:pt x="36" y="18"/>
                    </a:lnTo>
                    <a:lnTo>
                      <a:pt x="32" y="18"/>
                    </a:lnTo>
                    <a:lnTo>
                      <a:pt x="30" y="14"/>
                    </a:lnTo>
                    <a:lnTo>
                      <a:pt x="28" y="12"/>
                    </a:lnTo>
                    <a:lnTo>
                      <a:pt x="26" y="10"/>
                    </a:lnTo>
                    <a:lnTo>
                      <a:pt x="24" y="12"/>
                    </a:lnTo>
                    <a:lnTo>
                      <a:pt x="24" y="12"/>
                    </a:lnTo>
                    <a:lnTo>
                      <a:pt x="22" y="16"/>
                    </a:lnTo>
                    <a:lnTo>
                      <a:pt x="22" y="20"/>
                    </a:lnTo>
                    <a:lnTo>
                      <a:pt x="24" y="22"/>
                    </a:lnTo>
                    <a:lnTo>
                      <a:pt x="24" y="24"/>
                    </a:lnTo>
                    <a:lnTo>
                      <a:pt x="24" y="24"/>
                    </a:lnTo>
                    <a:lnTo>
                      <a:pt x="20" y="24"/>
                    </a:lnTo>
                    <a:lnTo>
                      <a:pt x="18" y="22"/>
                    </a:lnTo>
                    <a:lnTo>
                      <a:pt x="14" y="18"/>
                    </a:lnTo>
                    <a:lnTo>
                      <a:pt x="10" y="18"/>
                    </a:lnTo>
                    <a:lnTo>
                      <a:pt x="10" y="18"/>
                    </a:lnTo>
                    <a:lnTo>
                      <a:pt x="0" y="20"/>
                    </a:lnTo>
                    <a:lnTo>
                      <a:pt x="0" y="20"/>
                    </a:lnTo>
                    <a:lnTo>
                      <a:pt x="4" y="26"/>
                    </a:lnTo>
                    <a:lnTo>
                      <a:pt x="8" y="32"/>
                    </a:lnTo>
                    <a:lnTo>
                      <a:pt x="18" y="40"/>
                    </a:lnTo>
                    <a:lnTo>
                      <a:pt x="26" y="44"/>
                    </a:lnTo>
                    <a:lnTo>
                      <a:pt x="26" y="46"/>
                    </a:lnTo>
                    <a:lnTo>
                      <a:pt x="26" y="50"/>
                    </a:lnTo>
                    <a:lnTo>
                      <a:pt x="26" y="50"/>
                    </a:lnTo>
                    <a:lnTo>
                      <a:pt x="26" y="52"/>
                    </a:lnTo>
                    <a:lnTo>
                      <a:pt x="28" y="54"/>
                    </a:lnTo>
                    <a:lnTo>
                      <a:pt x="32" y="58"/>
                    </a:lnTo>
                    <a:lnTo>
                      <a:pt x="40" y="60"/>
                    </a:lnTo>
                    <a:lnTo>
                      <a:pt x="50" y="62"/>
                    </a:lnTo>
                    <a:lnTo>
                      <a:pt x="50" y="62"/>
                    </a:lnTo>
                    <a:lnTo>
                      <a:pt x="70" y="62"/>
                    </a:lnTo>
                    <a:lnTo>
                      <a:pt x="76" y="64"/>
                    </a:lnTo>
                    <a:lnTo>
                      <a:pt x="80" y="66"/>
                    </a:lnTo>
                    <a:lnTo>
                      <a:pt x="80" y="66"/>
                    </a:lnTo>
                    <a:lnTo>
                      <a:pt x="86" y="74"/>
                    </a:lnTo>
                    <a:lnTo>
                      <a:pt x="88" y="78"/>
                    </a:lnTo>
                    <a:lnTo>
                      <a:pt x="88" y="78"/>
                    </a:lnTo>
                    <a:lnTo>
                      <a:pt x="86" y="84"/>
                    </a:lnTo>
                    <a:lnTo>
                      <a:pt x="84" y="88"/>
                    </a:lnTo>
                    <a:lnTo>
                      <a:pt x="80" y="88"/>
                    </a:lnTo>
                    <a:lnTo>
                      <a:pt x="76" y="88"/>
                    </a:lnTo>
                    <a:lnTo>
                      <a:pt x="76" y="88"/>
                    </a:lnTo>
                    <a:lnTo>
                      <a:pt x="70" y="88"/>
                    </a:lnTo>
                    <a:lnTo>
                      <a:pt x="64" y="92"/>
                    </a:lnTo>
                    <a:lnTo>
                      <a:pt x="62" y="94"/>
                    </a:lnTo>
                    <a:lnTo>
                      <a:pt x="62" y="96"/>
                    </a:lnTo>
                    <a:lnTo>
                      <a:pt x="66" y="100"/>
                    </a:lnTo>
                    <a:lnTo>
                      <a:pt x="72" y="102"/>
                    </a:lnTo>
                    <a:lnTo>
                      <a:pt x="72" y="102"/>
                    </a:lnTo>
                    <a:lnTo>
                      <a:pt x="88" y="108"/>
                    </a:lnTo>
                    <a:lnTo>
                      <a:pt x="92" y="112"/>
                    </a:lnTo>
                    <a:lnTo>
                      <a:pt x="94" y="114"/>
                    </a:lnTo>
                    <a:lnTo>
                      <a:pt x="96" y="116"/>
                    </a:lnTo>
                    <a:lnTo>
                      <a:pt x="96" y="116"/>
                    </a:lnTo>
                    <a:lnTo>
                      <a:pt x="98" y="118"/>
                    </a:lnTo>
                    <a:lnTo>
                      <a:pt x="98" y="120"/>
                    </a:lnTo>
                    <a:lnTo>
                      <a:pt x="100" y="128"/>
                    </a:lnTo>
                    <a:lnTo>
                      <a:pt x="104" y="136"/>
                    </a:lnTo>
                    <a:lnTo>
                      <a:pt x="108" y="140"/>
                    </a:lnTo>
                    <a:lnTo>
                      <a:pt x="114" y="142"/>
                    </a:lnTo>
                    <a:lnTo>
                      <a:pt x="114" y="142"/>
                    </a:lnTo>
                    <a:lnTo>
                      <a:pt x="120" y="146"/>
                    </a:lnTo>
                    <a:lnTo>
                      <a:pt x="122" y="150"/>
                    </a:lnTo>
                    <a:lnTo>
                      <a:pt x="124" y="158"/>
                    </a:lnTo>
                    <a:lnTo>
                      <a:pt x="126" y="162"/>
                    </a:lnTo>
                    <a:lnTo>
                      <a:pt x="128" y="168"/>
                    </a:lnTo>
                    <a:lnTo>
                      <a:pt x="134" y="170"/>
                    </a:lnTo>
                    <a:lnTo>
                      <a:pt x="142" y="174"/>
                    </a:lnTo>
                    <a:lnTo>
                      <a:pt x="142" y="174"/>
                    </a:lnTo>
                    <a:lnTo>
                      <a:pt x="152" y="176"/>
                    </a:lnTo>
                    <a:lnTo>
                      <a:pt x="158" y="180"/>
                    </a:lnTo>
                    <a:lnTo>
                      <a:pt x="162" y="182"/>
                    </a:lnTo>
                    <a:lnTo>
                      <a:pt x="164" y="186"/>
                    </a:lnTo>
                    <a:lnTo>
                      <a:pt x="164" y="194"/>
                    </a:lnTo>
                    <a:lnTo>
                      <a:pt x="164" y="196"/>
                    </a:lnTo>
                    <a:lnTo>
                      <a:pt x="166" y="200"/>
                    </a:lnTo>
                    <a:lnTo>
                      <a:pt x="166" y="200"/>
                    </a:lnTo>
                    <a:lnTo>
                      <a:pt x="174" y="214"/>
                    </a:lnTo>
                    <a:lnTo>
                      <a:pt x="178" y="224"/>
                    </a:lnTo>
                    <a:lnTo>
                      <a:pt x="180" y="232"/>
                    </a:lnTo>
                    <a:lnTo>
                      <a:pt x="180" y="232"/>
                    </a:lnTo>
                    <a:lnTo>
                      <a:pt x="178" y="240"/>
                    </a:lnTo>
                    <a:lnTo>
                      <a:pt x="174" y="250"/>
                    </a:lnTo>
                    <a:lnTo>
                      <a:pt x="172" y="260"/>
                    </a:lnTo>
                    <a:lnTo>
                      <a:pt x="172" y="266"/>
                    </a:lnTo>
                    <a:lnTo>
                      <a:pt x="174" y="270"/>
                    </a:lnTo>
                    <a:lnTo>
                      <a:pt x="174" y="270"/>
                    </a:lnTo>
                    <a:lnTo>
                      <a:pt x="180" y="276"/>
                    </a:lnTo>
                    <a:lnTo>
                      <a:pt x="178" y="282"/>
                    </a:lnTo>
                    <a:lnTo>
                      <a:pt x="174" y="284"/>
                    </a:lnTo>
                    <a:lnTo>
                      <a:pt x="168" y="284"/>
                    </a:lnTo>
                    <a:lnTo>
                      <a:pt x="168" y="284"/>
                    </a:lnTo>
                    <a:lnTo>
                      <a:pt x="164" y="282"/>
                    </a:lnTo>
                    <a:lnTo>
                      <a:pt x="160" y="284"/>
                    </a:lnTo>
                    <a:lnTo>
                      <a:pt x="152" y="292"/>
                    </a:lnTo>
                    <a:lnTo>
                      <a:pt x="152" y="292"/>
                    </a:lnTo>
                    <a:lnTo>
                      <a:pt x="144" y="298"/>
                    </a:lnTo>
                    <a:lnTo>
                      <a:pt x="140" y="300"/>
                    </a:lnTo>
                    <a:lnTo>
                      <a:pt x="138" y="298"/>
                    </a:lnTo>
                    <a:lnTo>
                      <a:pt x="134" y="300"/>
                    </a:lnTo>
                    <a:lnTo>
                      <a:pt x="134" y="300"/>
                    </a:lnTo>
                    <a:lnTo>
                      <a:pt x="134" y="302"/>
                    </a:lnTo>
                    <a:lnTo>
                      <a:pt x="136" y="304"/>
                    </a:lnTo>
                    <a:lnTo>
                      <a:pt x="140" y="308"/>
                    </a:lnTo>
                    <a:lnTo>
                      <a:pt x="146" y="312"/>
                    </a:lnTo>
                    <a:lnTo>
                      <a:pt x="146" y="314"/>
                    </a:lnTo>
                    <a:lnTo>
                      <a:pt x="146" y="316"/>
                    </a:lnTo>
                    <a:lnTo>
                      <a:pt x="146" y="316"/>
                    </a:lnTo>
                    <a:lnTo>
                      <a:pt x="144" y="316"/>
                    </a:lnTo>
                    <a:lnTo>
                      <a:pt x="142" y="316"/>
                    </a:lnTo>
                    <a:lnTo>
                      <a:pt x="140" y="312"/>
                    </a:lnTo>
                    <a:lnTo>
                      <a:pt x="136" y="310"/>
                    </a:lnTo>
                    <a:lnTo>
                      <a:pt x="132" y="310"/>
                    </a:lnTo>
                    <a:lnTo>
                      <a:pt x="130" y="312"/>
                    </a:lnTo>
                    <a:lnTo>
                      <a:pt x="130" y="312"/>
                    </a:lnTo>
                    <a:lnTo>
                      <a:pt x="120" y="316"/>
                    </a:lnTo>
                    <a:lnTo>
                      <a:pt x="114" y="318"/>
                    </a:lnTo>
                    <a:lnTo>
                      <a:pt x="112" y="320"/>
                    </a:lnTo>
                    <a:lnTo>
                      <a:pt x="108" y="324"/>
                    </a:lnTo>
                    <a:lnTo>
                      <a:pt x="108" y="32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5" name="Venezuela">
                <a:extLst>
                  <a:ext uri="{FF2B5EF4-FFF2-40B4-BE49-F238E27FC236}">
                    <a16:creationId xmlns:a16="http://schemas.microsoft.com/office/drawing/2014/main" id="{2A8DD263-7D9D-4D02-8E5E-03EFB541D867}"/>
                  </a:ext>
                </a:extLst>
              </p:cNvPr>
              <p:cNvSpPr>
                <a:spLocks/>
              </p:cNvSpPr>
              <p:nvPr/>
            </p:nvSpPr>
            <p:spPr bwMode="auto">
              <a:xfrm>
                <a:off x="1797037" y="2163005"/>
                <a:ext cx="408635" cy="434280"/>
              </a:xfrm>
              <a:custGeom>
                <a:avLst/>
                <a:gdLst/>
                <a:ahLst/>
                <a:cxnLst>
                  <a:cxn ang="0">
                    <a:pos x="266" y="94"/>
                  </a:cxn>
                  <a:cxn ang="0">
                    <a:pos x="270" y="84"/>
                  </a:cxn>
                  <a:cxn ang="0">
                    <a:pos x="266" y="80"/>
                  </a:cxn>
                  <a:cxn ang="0">
                    <a:pos x="262" y="70"/>
                  </a:cxn>
                  <a:cxn ang="0">
                    <a:pos x="236" y="56"/>
                  </a:cxn>
                  <a:cxn ang="0">
                    <a:pos x="226" y="40"/>
                  </a:cxn>
                  <a:cxn ang="0">
                    <a:pos x="242" y="36"/>
                  </a:cxn>
                  <a:cxn ang="0">
                    <a:pos x="226" y="32"/>
                  </a:cxn>
                  <a:cxn ang="0">
                    <a:pos x="202" y="34"/>
                  </a:cxn>
                  <a:cxn ang="0">
                    <a:pos x="204" y="42"/>
                  </a:cxn>
                  <a:cxn ang="0">
                    <a:pos x="166" y="44"/>
                  </a:cxn>
                  <a:cxn ang="0">
                    <a:pos x="148" y="36"/>
                  </a:cxn>
                  <a:cxn ang="0">
                    <a:pos x="116" y="30"/>
                  </a:cxn>
                  <a:cxn ang="0">
                    <a:pos x="106" y="18"/>
                  </a:cxn>
                  <a:cxn ang="0">
                    <a:pos x="86" y="12"/>
                  </a:cxn>
                  <a:cxn ang="0">
                    <a:pos x="74" y="6"/>
                  </a:cxn>
                  <a:cxn ang="0">
                    <a:pos x="84" y="12"/>
                  </a:cxn>
                  <a:cxn ang="0">
                    <a:pos x="78" y="16"/>
                  </a:cxn>
                  <a:cxn ang="0">
                    <a:pos x="54" y="32"/>
                  </a:cxn>
                  <a:cxn ang="0">
                    <a:pos x="48" y="46"/>
                  </a:cxn>
                  <a:cxn ang="0">
                    <a:pos x="54" y="54"/>
                  </a:cxn>
                  <a:cxn ang="0">
                    <a:pos x="42" y="76"/>
                  </a:cxn>
                  <a:cxn ang="0">
                    <a:pos x="30" y="64"/>
                  </a:cxn>
                  <a:cxn ang="0">
                    <a:pos x="40" y="50"/>
                  </a:cxn>
                  <a:cxn ang="0">
                    <a:pos x="46" y="38"/>
                  </a:cxn>
                  <a:cxn ang="0">
                    <a:pos x="40" y="18"/>
                  </a:cxn>
                  <a:cxn ang="0">
                    <a:pos x="48" y="10"/>
                  </a:cxn>
                  <a:cxn ang="0">
                    <a:pos x="14" y="46"/>
                  </a:cxn>
                  <a:cxn ang="0">
                    <a:pos x="2" y="74"/>
                  </a:cxn>
                  <a:cxn ang="0">
                    <a:pos x="6" y="82"/>
                  </a:cxn>
                  <a:cxn ang="0">
                    <a:pos x="12" y="90"/>
                  </a:cxn>
                  <a:cxn ang="0">
                    <a:pos x="16" y="124"/>
                  </a:cxn>
                  <a:cxn ang="0">
                    <a:pos x="42" y="140"/>
                  </a:cxn>
                  <a:cxn ang="0">
                    <a:pos x="68" y="144"/>
                  </a:cxn>
                  <a:cxn ang="0">
                    <a:pos x="100" y="160"/>
                  </a:cxn>
                  <a:cxn ang="0">
                    <a:pos x="116" y="162"/>
                  </a:cxn>
                  <a:cxn ang="0">
                    <a:pos x="112" y="174"/>
                  </a:cxn>
                  <a:cxn ang="0">
                    <a:pos x="108" y="196"/>
                  </a:cxn>
                  <a:cxn ang="0">
                    <a:pos x="120" y="220"/>
                  </a:cxn>
                  <a:cxn ang="0">
                    <a:pos x="118" y="246"/>
                  </a:cxn>
                  <a:cxn ang="0">
                    <a:pos x="132" y="290"/>
                  </a:cxn>
                  <a:cxn ang="0">
                    <a:pos x="152" y="298"/>
                  </a:cxn>
                  <a:cxn ang="0">
                    <a:pos x="170" y="292"/>
                  </a:cxn>
                  <a:cxn ang="0">
                    <a:pos x="186" y="280"/>
                  </a:cxn>
                  <a:cxn ang="0">
                    <a:pos x="194" y="266"/>
                  </a:cxn>
                  <a:cxn ang="0">
                    <a:pos x="202" y="252"/>
                  </a:cxn>
                  <a:cxn ang="0">
                    <a:pos x="190" y="228"/>
                  </a:cxn>
                  <a:cxn ang="0">
                    <a:pos x="180" y="208"/>
                  </a:cxn>
                  <a:cxn ang="0">
                    <a:pos x="208" y="212"/>
                  </a:cxn>
                  <a:cxn ang="0">
                    <a:pos x="232" y="212"/>
                  </a:cxn>
                  <a:cxn ang="0">
                    <a:pos x="236" y="208"/>
                  </a:cxn>
                  <a:cxn ang="0">
                    <a:pos x="260" y="194"/>
                  </a:cxn>
                  <a:cxn ang="0">
                    <a:pos x="256" y="162"/>
                  </a:cxn>
                  <a:cxn ang="0">
                    <a:pos x="260" y="144"/>
                  </a:cxn>
                  <a:cxn ang="0">
                    <a:pos x="274" y="130"/>
                  </a:cxn>
                  <a:cxn ang="0">
                    <a:pos x="264" y="124"/>
                  </a:cxn>
                  <a:cxn ang="0">
                    <a:pos x="268" y="112"/>
                  </a:cxn>
                  <a:cxn ang="0">
                    <a:pos x="284" y="106"/>
                  </a:cxn>
                </a:cxnLst>
                <a:rect l="0" t="0" r="r" b="b"/>
                <a:pathLst>
                  <a:path w="284" h="298">
                    <a:moveTo>
                      <a:pt x="284" y="100"/>
                    </a:moveTo>
                    <a:lnTo>
                      <a:pt x="284" y="100"/>
                    </a:lnTo>
                    <a:lnTo>
                      <a:pt x="278" y="92"/>
                    </a:lnTo>
                    <a:lnTo>
                      <a:pt x="274" y="92"/>
                    </a:lnTo>
                    <a:lnTo>
                      <a:pt x="270" y="94"/>
                    </a:lnTo>
                    <a:lnTo>
                      <a:pt x="266" y="94"/>
                    </a:lnTo>
                    <a:lnTo>
                      <a:pt x="260" y="92"/>
                    </a:lnTo>
                    <a:lnTo>
                      <a:pt x="260" y="92"/>
                    </a:lnTo>
                    <a:lnTo>
                      <a:pt x="268" y="92"/>
                    </a:lnTo>
                    <a:lnTo>
                      <a:pt x="270" y="90"/>
                    </a:lnTo>
                    <a:lnTo>
                      <a:pt x="272" y="88"/>
                    </a:lnTo>
                    <a:lnTo>
                      <a:pt x="270" y="84"/>
                    </a:lnTo>
                    <a:lnTo>
                      <a:pt x="270" y="84"/>
                    </a:lnTo>
                    <a:lnTo>
                      <a:pt x="270" y="82"/>
                    </a:lnTo>
                    <a:lnTo>
                      <a:pt x="268" y="82"/>
                    </a:lnTo>
                    <a:lnTo>
                      <a:pt x="266" y="82"/>
                    </a:lnTo>
                    <a:lnTo>
                      <a:pt x="266" y="80"/>
                    </a:lnTo>
                    <a:lnTo>
                      <a:pt x="266" y="80"/>
                    </a:lnTo>
                    <a:lnTo>
                      <a:pt x="268" y="80"/>
                    </a:lnTo>
                    <a:lnTo>
                      <a:pt x="266" y="78"/>
                    </a:lnTo>
                    <a:lnTo>
                      <a:pt x="264" y="78"/>
                    </a:lnTo>
                    <a:lnTo>
                      <a:pt x="264" y="76"/>
                    </a:lnTo>
                    <a:lnTo>
                      <a:pt x="264" y="76"/>
                    </a:lnTo>
                    <a:lnTo>
                      <a:pt x="262" y="70"/>
                    </a:lnTo>
                    <a:lnTo>
                      <a:pt x="258" y="66"/>
                    </a:lnTo>
                    <a:lnTo>
                      <a:pt x="250" y="60"/>
                    </a:lnTo>
                    <a:lnTo>
                      <a:pt x="250" y="60"/>
                    </a:lnTo>
                    <a:lnTo>
                      <a:pt x="244" y="54"/>
                    </a:lnTo>
                    <a:lnTo>
                      <a:pt x="240" y="54"/>
                    </a:lnTo>
                    <a:lnTo>
                      <a:pt x="236" y="56"/>
                    </a:lnTo>
                    <a:lnTo>
                      <a:pt x="236" y="56"/>
                    </a:lnTo>
                    <a:lnTo>
                      <a:pt x="232" y="48"/>
                    </a:lnTo>
                    <a:lnTo>
                      <a:pt x="230" y="42"/>
                    </a:lnTo>
                    <a:lnTo>
                      <a:pt x="228" y="40"/>
                    </a:lnTo>
                    <a:lnTo>
                      <a:pt x="226" y="40"/>
                    </a:lnTo>
                    <a:lnTo>
                      <a:pt x="226" y="40"/>
                    </a:lnTo>
                    <a:lnTo>
                      <a:pt x="222" y="40"/>
                    </a:lnTo>
                    <a:lnTo>
                      <a:pt x="220" y="40"/>
                    </a:lnTo>
                    <a:lnTo>
                      <a:pt x="222" y="38"/>
                    </a:lnTo>
                    <a:lnTo>
                      <a:pt x="228" y="38"/>
                    </a:lnTo>
                    <a:lnTo>
                      <a:pt x="228" y="38"/>
                    </a:lnTo>
                    <a:lnTo>
                      <a:pt x="242" y="36"/>
                    </a:lnTo>
                    <a:lnTo>
                      <a:pt x="246" y="36"/>
                    </a:lnTo>
                    <a:lnTo>
                      <a:pt x="248" y="34"/>
                    </a:lnTo>
                    <a:lnTo>
                      <a:pt x="248" y="34"/>
                    </a:lnTo>
                    <a:lnTo>
                      <a:pt x="232" y="34"/>
                    </a:lnTo>
                    <a:lnTo>
                      <a:pt x="232" y="34"/>
                    </a:lnTo>
                    <a:lnTo>
                      <a:pt x="226" y="32"/>
                    </a:lnTo>
                    <a:lnTo>
                      <a:pt x="224" y="34"/>
                    </a:lnTo>
                    <a:lnTo>
                      <a:pt x="220" y="34"/>
                    </a:lnTo>
                    <a:lnTo>
                      <a:pt x="214" y="34"/>
                    </a:lnTo>
                    <a:lnTo>
                      <a:pt x="214" y="34"/>
                    </a:lnTo>
                    <a:lnTo>
                      <a:pt x="206" y="32"/>
                    </a:lnTo>
                    <a:lnTo>
                      <a:pt x="202" y="34"/>
                    </a:lnTo>
                    <a:lnTo>
                      <a:pt x="202" y="34"/>
                    </a:lnTo>
                    <a:lnTo>
                      <a:pt x="204" y="34"/>
                    </a:lnTo>
                    <a:lnTo>
                      <a:pt x="212" y="36"/>
                    </a:lnTo>
                    <a:lnTo>
                      <a:pt x="212" y="36"/>
                    </a:lnTo>
                    <a:lnTo>
                      <a:pt x="206" y="38"/>
                    </a:lnTo>
                    <a:lnTo>
                      <a:pt x="204" y="42"/>
                    </a:lnTo>
                    <a:lnTo>
                      <a:pt x="202" y="44"/>
                    </a:lnTo>
                    <a:lnTo>
                      <a:pt x="192" y="46"/>
                    </a:lnTo>
                    <a:lnTo>
                      <a:pt x="192" y="46"/>
                    </a:lnTo>
                    <a:lnTo>
                      <a:pt x="178" y="48"/>
                    </a:lnTo>
                    <a:lnTo>
                      <a:pt x="170" y="46"/>
                    </a:lnTo>
                    <a:lnTo>
                      <a:pt x="166" y="44"/>
                    </a:lnTo>
                    <a:lnTo>
                      <a:pt x="166" y="40"/>
                    </a:lnTo>
                    <a:lnTo>
                      <a:pt x="166" y="40"/>
                    </a:lnTo>
                    <a:lnTo>
                      <a:pt x="166" y="40"/>
                    </a:lnTo>
                    <a:lnTo>
                      <a:pt x="166" y="38"/>
                    </a:lnTo>
                    <a:lnTo>
                      <a:pt x="160" y="36"/>
                    </a:lnTo>
                    <a:lnTo>
                      <a:pt x="148" y="36"/>
                    </a:lnTo>
                    <a:lnTo>
                      <a:pt x="136" y="36"/>
                    </a:lnTo>
                    <a:lnTo>
                      <a:pt x="136" y="36"/>
                    </a:lnTo>
                    <a:lnTo>
                      <a:pt x="124" y="38"/>
                    </a:lnTo>
                    <a:lnTo>
                      <a:pt x="116" y="36"/>
                    </a:lnTo>
                    <a:lnTo>
                      <a:pt x="114" y="32"/>
                    </a:lnTo>
                    <a:lnTo>
                      <a:pt x="116" y="30"/>
                    </a:lnTo>
                    <a:lnTo>
                      <a:pt x="116" y="30"/>
                    </a:lnTo>
                    <a:lnTo>
                      <a:pt x="118" y="28"/>
                    </a:lnTo>
                    <a:lnTo>
                      <a:pt x="116" y="24"/>
                    </a:lnTo>
                    <a:lnTo>
                      <a:pt x="108" y="18"/>
                    </a:lnTo>
                    <a:lnTo>
                      <a:pt x="108" y="18"/>
                    </a:lnTo>
                    <a:lnTo>
                      <a:pt x="106" y="18"/>
                    </a:lnTo>
                    <a:lnTo>
                      <a:pt x="104" y="18"/>
                    </a:lnTo>
                    <a:lnTo>
                      <a:pt x="102" y="18"/>
                    </a:lnTo>
                    <a:lnTo>
                      <a:pt x="98" y="16"/>
                    </a:lnTo>
                    <a:lnTo>
                      <a:pt x="98" y="16"/>
                    </a:lnTo>
                    <a:lnTo>
                      <a:pt x="88" y="14"/>
                    </a:lnTo>
                    <a:lnTo>
                      <a:pt x="86" y="12"/>
                    </a:lnTo>
                    <a:lnTo>
                      <a:pt x="86" y="8"/>
                    </a:lnTo>
                    <a:lnTo>
                      <a:pt x="86" y="8"/>
                    </a:lnTo>
                    <a:lnTo>
                      <a:pt x="84" y="2"/>
                    </a:lnTo>
                    <a:lnTo>
                      <a:pt x="80" y="0"/>
                    </a:lnTo>
                    <a:lnTo>
                      <a:pt x="76" y="2"/>
                    </a:lnTo>
                    <a:lnTo>
                      <a:pt x="74" y="6"/>
                    </a:lnTo>
                    <a:lnTo>
                      <a:pt x="74" y="6"/>
                    </a:lnTo>
                    <a:lnTo>
                      <a:pt x="74" y="12"/>
                    </a:lnTo>
                    <a:lnTo>
                      <a:pt x="76" y="12"/>
                    </a:lnTo>
                    <a:lnTo>
                      <a:pt x="80" y="12"/>
                    </a:lnTo>
                    <a:lnTo>
                      <a:pt x="80" y="12"/>
                    </a:lnTo>
                    <a:lnTo>
                      <a:pt x="84" y="12"/>
                    </a:lnTo>
                    <a:lnTo>
                      <a:pt x="84" y="14"/>
                    </a:lnTo>
                    <a:lnTo>
                      <a:pt x="84" y="16"/>
                    </a:lnTo>
                    <a:lnTo>
                      <a:pt x="80" y="16"/>
                    </a:lnTo>
                    <a:lnTo>
                      <a:pt x="80" y="16"/>
                    </a:lnTo>
                    <a:lnTo>
                      <a:pt x="78" y="16"/>
                    </a:lnTo>
                    <a:lnTo>
                      <a:pt x="78" y="16"/>
                    </a:lnTo>
                    <a:lnTo>
                      <a:pt x="76" y="20"/>
                    </a:lnTo>
                    <a:lnTo>
                      <a:pt x="72" y="22"/>
                    </a:lnTo>
                    <a:lnTo>
                      <a:pt x="72" y="22"/>
                    </a:lnTo>
                    <a:lnTo>
                      <a:pt x="62" y="24"/>
                    </a:lnTo>
                    <a:lnTo>
                      <a:pt x="54" y="32"/>
                    </a:lnTo>
                    <a:lnTo>
                      <a:pt x="54" y="32"/>
                    </a:lnTo>
                    <a:lnTo>
                      <a:pt x="52" y="36"/>
                    </a:lnTo>
                    <a:lnTo>
                      <a:pt x="50" y="40"/>
                    </a:lnTo>
                    <a:lnTo>
                      <a:pt x="50" y="42"/>
                    </a:lnTo>
                    <a:lnTo>
                      <a:pt x="50" y="44"/>
                    </a:lnTo>
                    <a:lnTo>
                      <a:pt x="50" y="44"/>
                    </a:lnTo>
                    <a:lnTo>
                      <a:pt x="48" y="46"/>
                    </a:lnTo>
                    <a:lnTo>
                      <a:pt x="50" y="48"/>
                    </a:lnTo>
                    <a:lnTo>
                      <a:pt x="52" y="48"/>
                    </a:lnTo>
                    <a:lnTo>
                      <a:pt x="52" y="52"/>
                    </a:lnTo>
                    <a:lnTo>
                      <a:pt x="52" y="52"/>
                    </a:lnTo>
                    <a:lnTo>
                      <a:pt x="54" y="52"/>
                    </a:lnTo>
                    <a:lnTo>
                      <a:pt x="54" y="54"/>
                    </a:lnTo>
                    <a:lnTo>
                      <a:pt x="56" y="62"/>
                    </a:lnTo>
                    <a:lnTo>
                      <a:pt x="56" y="70"/>
                    </a:lnTo>
                    <a:lnTo>
                      <a:pt x="56" y="70"/>
                    </a:lnTo>
                    <a:lnTo>
                      <a:pt x="54" y="74"/>
                    </a:lnTo>
                    <a:lnTo>
                      <a:pt x="48" y="76"/>
                    </a:lnTo>
                    <a:lnTo>
                      <a:pt x="42" y="76"/>
                    </a:lnTo>
                    <a:lnTo>
                      <a:pt x="40" y="74"/>
                    </a:lnTo>
                    <a:lnTo>
                      <a:pt x="40" y="72"/>
                    </a:lnTo>
                    <a:lnTo>
                      <a:pt x="40" y="72"/>
                    </a:lnTo>
                    <a:lnTo>
                      <a:pt x="38" y="68"/>
                    </a:lnTo>
                    <a:lnTo>
                      <a:pt x="34" y="66"/>
                    </a:lnTo>
                    <a:lnTo>
                      <a:pt x="30" y="64"/>
                    </a:lnTo>
                    <a:lnTo>
                      <a:pt x="30" y="62"/>
                    </a:lnTo>
                    <a:lnTo>
                      <a:pt x="30" y="58"/>
                    </a:lnTo>
                    <a:lnTo>
                      <a:pt x="30" y="58"/>
                    </a:lnTo>
                    <a:lnTo>
                      <a:pt x="32" y="56"/>
                    </a:lnTo>
                    <a:lnTo>
                      <a:pt x="34" y="54"/>
                    </a:lnTo>
                    <a:lnTo>
                      <a:pt x="40" y="50"/>
                    </a:lnTo>
                    <a:lnTo>
                      <a:pt x="44" y="46"/>
                    </a:lnTo>
                    <a:lnTo>
                      <a:pt x="46" y="44"/>
                    </a:lnTo>
                    <a:lnTo>
                      <a:pt x="44" y="42"/>
                    </a:lnTo>
                    <a:lnTo>
                      <a:pt x="44" y="42"/>
                    </a:lnTo>
                    <a:lnTo>
                      <a:pt x="42" y="38"/>
                    </a:lnTo>
                    <a:lnTo>
                      <a:pt x="46" y="38"/>
                    </a:lnTo>
                    <a:lnTo>
                      <a:pt x="48" y="38"/>
                    </a:lnTo>
                    <a:lnTo>
                      <a:pt x="46" y="32"/>
                    </a:lnTo>
                    <a:lnTo>
                      <a:pt x="46" y="32"/>
                    </a:lnTo>
                    <a:lnTo>
                      <a:pt x="40" y="24"/>
                    </a:lnTo>
                    <a:lnTo>
                      <a:pt x="38" y="20"/>
                    </a:lnTo>
                    <a:lnTo>
                      <a:pt x="40" y="18"/>
                    </a:lnTo>
                    <a:lnTo>
                      <a:pt x="42" y="16"/>
                    </a:lnTo>
                    <a:lnTo>
                      <a:pt x="42" y="16"/>
                    </a:lnTo>
                    <a:lnTo>
                      <a:pt x="48" y="12"/>
                    </a:lnTo>
                    <a:lnTo>
                      <a:pt x="48" y="12"/>
                    </a:lnTo>
                    <a:lnTo>
                      <a:pt x="48" y="10"/>
                    </a:lnTo>
                    <a:lnTo>
                      <a:pt x="48" y="10"/>
                    </a:lnTo>
                    <a:lnTo>
                      <a:pt x="34" y="18"/>
                    </a:lnTo>
                    <a:lnTo>
                      <a:pt x="22" y="40"/>
                    </a:lnTo>
                    <a:lnTo>
                      <a:pt x="22" y="40"/>
                    </a:lnTo>
                    <a:lnTo>
                      <a:pt x="20" y="40"/>
                    </a:lnTo>
                    <a:lnTo>
                      <a:pt x="14" y="46"/>
                    </a:lnTo>
                    <a:lnTo>
                      <a:pt x="14" y="46"/>
                    </a:lnTo>
                    <a:lnTo>
                      <a:pt x="12" y="52"/>
                    </a:lnTo>
                    <a:lnTo>
                      <a:pt x="12" y="54"/>
                    </a:lnTo>
                    <a:lnTo>
                      <a:pt x="12" y="58"/>
                    </a:lnTo>
                    <a:lnTo>
                      <a:pt x="10" y="62"/>
                    </a:lnTo>
                    <a:lnTo>
                      <a:pt x="10" y="62"/>
                    </a:lnTo>
                    <a:lnTo>
                      <a:pt x="2" y="74"/>
                    </a:lnTo>
                    <a:lnTo>
                      <a:pt x="0" y="80"/>
                    </a:lnTo>
                    <a:lnTo>
                      <a:pt x="0" y="80"/>
                    </a:lnTo>
                    <a:lnTo>
                      <a:pt x="0" y="80"/>
                    </a:lnTo>
                    <a:lnTo>
                      <a:pt x="2" y="80"/>
                    </a:lnTo>
                    <a:lnTo>
                      <a:pt x="4" y="80"/>
                    </a:lnTo>
                    <a:lnTo>
                      <a:pt x="6" y="82"/>
                    </a:lnTo>
                    <a:lnTo>
                      <a:pt x="6" y="82"/>
                    </a:lnTo>
                    <a:lnTo>
                      <a:pt x="8" y="84"/>
                    </a:lnTo>
                    <a:lnTo>
                      <a:pt x="10" y="82"/>
                    </a:lnTo>
                    <a:lnTo>
                      <a:pt x="12" y="84"/>
                    </a:lnTo>
                    <a:lnTo>
                      <a:pt x="12" y="90"/>
                    </a:lnTo>
                    <a:lnTo>
                      <a:pt x="12" y="90"/>
                    </a:lnTo>
                    <a:lnTo>
                      <a:pt x="16" y="106"/>
                    </a:lnTo>
                    <a:lnTo>
                      <a:pt x="16" y="112"/>
                    </a:lnTo>
                    <a:lnTo>
                      <a:pt x="16" y="118"/>
                    </a:lnTo>
                    <a:lnTo>
                      <a:pt x="16" y="118"/>
                    </a:lnTo>
                    <a:lnTo>
                      <a:pt x="16" y="120"/>
                    </a:lnTo>
                    <a:lnTo>
                      <a:pt x="16" y="124"/>
                    </a:lnTo>
                    <a:lnTo>
                      <a:pt x="22" y="128"/>
                    </a:lnTo>
                    <a:lnTo>
                      <a:pt x="28" y="132"/>
                    </a:lnTo>
                    <a:lnTo>
                      <a:pt x="34" y="136"/>
                    </a:lnTo>
                    <a:lnTo>
                      <a:pt x="34" y="136"/>
                    </a:lnTo>
                    <a:lnTo>
                      <a:pt x="38" y="138"/>
                    </a:lnTo>
                    <a:lnTo>
                      <a:pt x="42" y="140"/>
                    </a:lnTo>
                    <a:lnTo>
                      <a:pt x="48" y="138"/>
                    </a:lnTo>
                    <a:lnTo>
                      <a:pt x="54" y="136"/>
                    </a:lnTo>
                    <a:lnTo>
                      <a:pt x="58" y="138"/>
                    </a:lnTo>
                    <a:lnTo>
                      <a:pt x="62" y="140"/>
                    </a:lnTo>
                    <a:lnTo>
                      <a:pt x="62" y="140"/>
                    </a:lnTo>
                    <a:lnTo>
                      <a:pt x="68" y="144"/>
                    </a:lnTo>
                    <a:lnTo>
                      <a:pt x="72" y="144"/>
                    </a:lnTo>
                    <a:lnTo>
                      <a:pt x="78" y="152"/>
                    </a:lnTo>
                    <a:lnTo>
                      <a:pt x="78" y="152"/>
                    </a:lnTo>
                    <a:lnTo>
                      <a:pt x="86" y="158"/>
                    </a:lnTo>
                    <a:lnTo>
                      <a:pt x="92" y="160"/>
                    </a:lnTo>
                    <a:lnTo>
                      <a:pt x="100" y="160"/>
                    </a:lnTo>
                    <a:lnTo>
                      <a:pt x="110" y="156"/>
                    </a:lnTo>
                    <a:lnTo>
                      <a:pt x="110" y="156"/>
                    </a:lnTo>
                    <a:lnTo>
                      <a:pt x="116" y="156"/>
                    </a:lnTo>
                    <a:lnTo>
                      <a:pt x="118" y="156"/>
                    </a:lnTo>
                    <a:lnTo>
                      <a:pt x="118" y="158"/>
                    </a:lnTo>
                    <a:lnTo>
                      <a:pt x="116" y="162"/>
                    </a:lnTo>
                    <a:lnTo>
                      <a:pt x="116" y="162"/>
                    </a:lnTo>
                    <a:lnTo>
                      <a:pt x="114" y="166"/>
                    </a:lnTo>
                    <a:lnTo>
                      <a:pt x="114" y="168"/>
                    </a:lnTo>
                    <a:lnTo>
                      <a:pt x="114" y="172"/>
                    </a:lnTo>
                    <a:lnTo>
                      <a:pt x="112" y="174"/>
                    </a:lnTo>
                    <a:lnTo>
                      <a:pt x="112" y="174"/>
                    </a:lnTo>
                    <a:lnTo>
                      <a:pt x="110" y="176"/>
                    </a:lnTo>
                    <a:lnTo>
                      <a:pt x="112" y="180"/>
                    </a:lnTo>
                    <a:lnTo>
                      <a:pt x="112" y="184"/>
                    </a:lnTo>
                    <a:lnTo>
                      <a:pt x="110" y="190"/>
                    </a:lnTo>
                    <a:lnTo>
                      <a:pt x="110" y="190"/>
                    </a:lnTo>
                    <a:lnTo>
                      <a:pt x="108" y="196"/>
                    </a:lnTo>
                    <a:lnTo>
                      <a:pt x="110" y="200"/>
                    </a:lnTo>
                    <a:lnTo>
                      <a:pt x="110" y="208"/>
                    </a:lnTo>
                    <a:lnTo>
                      <a:pt x="112" y="214"/>
                    </a:lnTo>
                    <a:lnTo>
                      <a:pt x="118" y="214"/>
                    </a:lnTo>
                    <a:lnTo>
                      <a:pt x="118" y="214"/>
                    </a:lnTo>
                    <a:lnTo>
                      <a:pt x="120" y="220"/>
                    </a:lnTo>
                    <a:lnTo>
                      <a:pt x="120" y="226"/>
                    </a:lnTo>
                    <a:lnTo>
                      <a:pt x="118" y="232"/>
                    </a:lnTo>
                    <a:lnTo>
                      <a:pt x="112" y="244"/>
                    </a:lnTo>
                    <a:lnTo>
                      <a:pt x="112" y="244"/>
                    </a:lnTo>
                    <a:lnTo>
                      <a:pt x="114" y="244"/>
                    </a:lnTo>
                    <a:lnTo>
                      <a:pt x="118" y="246"/>
                    </a:lnTo>
                    <a:lnTo>
                      <a:pt x="122" y="254"/>
                    </a:lnTo>
                    <a:lnTo>
                      <a:pt x="124" y="268"/>
                    </a:lnTo>
                    <a:lnTo>
                      <a:pt x="126" y="286"/>
                    </a:lnTo>
                    <a:lnTo>
                      <a:pt x="126" y="286"/>
                    </a:lnTo>
                    <a:lnTo>
                      <a:pt x="130" y="290"/>
                    </a:lnTo>
                    <a:lnTo>
                      <a:pt x="132" y="290"/>
                    </a:lnTo>
                    <a:lnTo>
                      <a:pt x="134" y="290"/>
                    </a:lnTo>
                    <a:lnTo>
                      <a:pt x="134" y="290"/>
                    </a:lnTo>
                    <a:lnTo>
                      <a:pt x="138" y="292"/>
                    </a:lnTo>
                    <a:lnTo>
                      <a:pt x="144" y="296"/>
                    </a:lnTo>
                    <a:lnTo>
                      <a:pt x="150" y="298"/>
                    </a:lnTo>
                    <a:lnTo>
                      <a:pt x="152" y="298"/>
                    </a:lnTo>
                    <a:lnTo>
                      <a:pt x="154" y="298"/>
                    </a:lnTo>
                    <a:lnTo>
                      <a:pt x="154" y="298"/>
                    </a:lnTo>
                    <a:lnTo>
                      <a:pt x="160" y="296"/>
                    </a:lnTo>
                    <a:lnTo>
                      <a:pt x="162" y="296"/>
                    </a:lnTo>
                    <a:lnTo>
                      <a:pt x="166" y="296"/>
                    </a:lnTo>
                    <a:lnTo>
                      <a:pt x="170" y="292"/>
                    </a:lnTo>
                    <a:lnTo>
                      <a:pt x="170" y="292"/>
                    </a:lnTo>
                    <a:lnTo>
                      <a:pt x="178" y="284"/>
                    </a:lnTo>
                    <a:lnTo>
                      <a:pt x="182" y="282"/>
                    </a:lnTo>
                    <a:lnTo>
                      <a:pt x="184" y="282"/>
                    </a:lnTo>
                    <a:lnTo>
                      <a:pt x="186" y="280"/>
                    </a:lnTo>
                    <a:lnTo>
                      <a:pt x="186" y="280"/>
                    </a:lnTo>
                    <a:lnTo>
                      <a:pt x="188" y="278"/>
                    </a:lnTo>
                    <a:lnTo>
                      <a:pt x="190" y="278"/>
                    </a:lnTo>
                    <a:lnTo>
                      <a:pt x="192" y="278"/>
                    </a:lnTo>
                    <a:lnTo>
                      <a:pt x="194" y="272"/>
                    </a:lnTo>
                    <a:lnTo>
                      <a:pt x="194" y="272"/>
                    </a:lnTo>
                    <a:lnTo>
                      <a:pt x="194" y="266"/>
                    </a:lnTo>
                    <a:lnTo>
                      <a:pt x="198" y="264"/>
                    </a:lnTo>
                    <a:lnTo>
                      <a:pt x="202" y="264"/>
                    </a:lnTo>
                    <a:lnTo>
                      <a:pt x="210" y="260"/>
                    </a:lnTo>
                    <a:lnTo>
                      <a:pt x="210" y="260"/>
                    </a:lnTo>
                    <a:lnTo>
                      <a:pt x="208" y="252"/>
                    </a:lnTo>
                    <a:lnTo>
                      <a:pt x="202" y="252"/>
                    </a:lnTo>
                    <a:lnTo>
                      <a:pt x="202" y="252"/>
                    </a:lnTo>
                    <a:lnTo>
                      <a:pt x="198" y="252"/>
                    </a:lnTo>
                    <a:lnTo>
                      <a:pt x="194" y="250"/>
                    </a:lnTo>
                    <a:lnTo>
                      <a:pt x="190" y="244"/>
                    </a:lnTo>
                    <a:lnTo>
                      <a:pt x="188" y="236"/>
                    </a:lnTo>
                    <a:lnTo>
                      <a:pt x="190" y="228"/>
                    </a:lnTo>
                    <a:lnTo>
                      <a:pt x="190" y="228"/>
                    </a:lnTo>
                    <a:lnTo>
                      <a:pt x="190" y="224"/>
                    </a:lnTo>
                    <a:lnTo>
                      <a:pt x="190" y="220"/>
                    </a:lnTo>
                    <a:lnTo>
                      <a:pt x="184" y="214"/>
                    </a:lnTo>
                    <a:lnTo>
                      <a:pt x="180" y="210"/>
                    </a:lnTo>
                    <a:lnTo>
                      <a:pt x="180" y="208"/>
                    </a:lnTo>
                    <a:lnTo>
                      <a:pt x="184" y="206"/>
                    </a:lnTo>
                    <a:lnTo>
                      <a:pt x="184" y="206"/>
                    </a:lnTo>
                    <a:lnTo>
                      <a:pt x="190" y="206"/>
                    </a:lnTo>
                    <a:lnTo>
                      <a:pt x="194" y="206"/>
                    </a:lnTo>
                    <a:lnTo>
                      <a:pt x="202" y="210"/>
                    </a:lnTo>
                    <a:lnTo>
                      <a:pt x="208" y="212"/>
                    </a:lnTo>
                    <a:lnTo>
                      <a:pt x="210" y="212"/>
                    </a:lnTo>
                    <a:lnTo>
                      <a:pt x="216" y="212"/>
                    </a:lnTo>
                    <a:lnTo>
                      <a:pt x="216" y="212"/>
                    </a:lnTo>
                    <a:lnTo>
                      <a:pt x="224" y="210"/>
                    </a:lnTo>
                    <a:lnTo>
                      <a:pt x="230" y="212"/>
                    </a:lnTo>
                    <a:lnTo>
                      <a:pt x="232" y="212"/>
                    </a:lnTo>
                    <a:lnTo>
                      <a:pt x="234" y="212"/>
                    </a:lnTo>
                    <a:lnTo>
                      <a:pt x="234" y="212"/>
                    </a:lnTo>
                    <a:lnTo>
                      <a:pt x="236" y="210"/>
                    </a:lnTo>
                    <a:lnTo>
                      <a:pt x="236" y="210"/>
                    </a:lnTo>
                    <a:lnTo>
                      <a:pt x="234" y="208"/>
                    </a:lnTo>
                    <a:lnTo>
                      <a:pt x="236" y="208"/>
                    </a:lnTo>
                    <a:lnTo>
                      <a:pt x="236" y="208"/>
                    </a:lnTo>
                    <a:lnTo>
                      <a:pt x="242" y="206"/>
                    </a:lnTo>
                    <a:lnTo>
                      <a:pt x="248" y="204"/>
                    </a:lnTo>
                    <a:lnTo>
                      <a:pt x="256" y="198"/>
                    </a:lnTo>
                    <a:lnTo>
                      <a:pt x="256" y="198"/>
                    </a:lnTo>
                    <a:lnTo>
                      <a:pt x="260" y="194"/>
                    </a:lnTo>
                    <a:lnTo>
                      <a:pt x="264" y="192"/>
                    </a:lnTo>
                    <a:lnTo>
                      <a:pt x="266" y="190"/>
                    </a:lnTo>
                    <a:lnTo>
                      <a:pt x="268" y="182"/>
                    </a:lnTo>
                    <a:lnTo>
                      <a:pt x="268" y="182"/>
                    </a:lnTo>
                    <a:lnTo>
                      <a:pt x="258" y="168"/>
                    </a:lnTo>
                    <a:lnTo>
                      <a:pt x="256" y="162"/>
                    </a:lnTo>
                    <a:lnTo>
                      <a:pt x="254" y="158"/>
                    </a:lnTo>
                    <a:lnTo>
                      <a:pt x="254" y="158"/>
                    </a:lnTo>
                    <a:lnTo>
                      <a:pt x="256" y="154"/>
                    </a:lnTo>
                    <a:lnTo>
                      <a:pt x="258" y="150"/>
                    </a:lnTo>
                    <a:lnTo>
                      <a:pt x="262" y="148"/>
                    </a:lnTo>
                    <a:lnTo>
                      <a:pt x="260" y="144"/>
                    </a:lnTo>
                    <a:lnTo>
                      <a:pt x="260" y="144"/>
                    </a:lnTo>
                    <a:lnTo>
                      <a:pt x="260" y="140"/>
                    </a:lnTo>
                    <a:lnTo>
                      <a:pt x="260" y="138"/>
                    </a:lnTo>
                    <a:lnTo>
                      <a:pt x="270" y="132"/>
                    </a:lnTo>
                    <a:lnTo>
                      <a:pt x="270" y="132"/>
                    </a:lnTo>
                    <a:lnTo>
                      <a:pt x="274" y="130"/>
                    </a:lnTo>
                    <a:lnTo>
                      <a:pt x="274" y="126"/>
                    </a:lnTo>
                    <a:lnTo>
                      <a:pt x="272" y="124"/>
                    </a:lnTo>
                    <a:lnTo>
                      <a:pt x="268" y="124"/>
                    </a:lnTo>
                    <a:lnTo>
                      <a:pt x="268" y="124"/>
                    </a:lnTo>
                    <a:lnTo>
                      <a:pt x="264" y="126"/>
                    </a:lnTo>
                    <a:lnTo>
                      <a:pt x="264" y="124"/>
                    </a:lnTo>
                    <a:lnTo>
                      <a:pt x="266" y="122"/>
                    </a:lnTo>
                    <a:lnTo>
                      <a:pt x="266" y="118"/>
                    </a:lnTo>
                    <a:lnTo>
                      <a:pt x="266" y="118"/>
                    </a:lnTo>
                    <a:lnTo>
                      <a:pt x="266" y="116"/>
                    </a:lnTo>
                    <a:lnTo>
                      <a:pt x="266" y="114"/>
                    </a:lnTo>
                    <a:lnTo>
                      <a:pt x="268" y="112"/>
                    </a:lnTo>
                    <a:lnTo>
                      <a:pt x="270" y="110"/>
                    </a:lnTo>
                    <a:lnTo>
                      <a:pt x="270" y="110"/>
                    </a:lnTo>
                    <a:lnTo>
                      <a:pt x="272" y="108"/>
                    </a:lnTo>
                    <a:lnTo>
                      <a:pt x="274" y="106"/>
                    </a:lnTo>
                    <a:lnTo>
                      <a:pt x="280" y="106"/>
                    </a:lnTo>
                    <a:lnTo>
                      <a:pt x="284" y="106"/>
                    </a:lnTo>
                    <a:lnTo>
                      <a:pt x="284" y="104"/>
                    </a:lnTo>
                    <a:lnTo>
                      <a:pt x="284" y="100"/>
                    </a:lnTo>
                    <a:lnTo>
                      <a:pt x="284" y="10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6" name="Freeform 19">
                <a:extLst>
                  <a:ext uri="{FF2B5EF4-FFF2-40B4-BE49-F238E27FC236}">
                    <a16:creationId xmlns:a16="http://schemas.microsoft.com/office/drawing/2014/main" id="{BD17DBD7-2E12-44E3-A946-7F9AF383733A}"/>
                  </a:ext>
                </a:extLst>
              </p:cNvPr>
              <p:cNvSpPr>
                <a:spLocks/>
              </p:cNvSpPr>
              <p:nvPr/>
            </p:nvSpPr>
            <p:spPr bwMode="auto">
              <a:xfrm>
                <a:off x="2379116" y="2411153"/>
                <a:ext cx="97841" cy="14864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87" name="Freeform 19">
                <a:extLst>
                  <a:ext uri="{FF2B5EF4-FFF2-40B4-BE49-F238E27FC236}">
                    <a16:creationId xmlns:a16="http://schemas.microsoft.com/office/drawing/2014/main" id="{4BB034E7-EE23-4B16-A6E2-CF82B3A021E2}"/>
                  </a:ext>
                </a:extLst>
              </p:cNvPr>
              <p:cNvSpPr>
                <a:spLocks/>
              </p:cNvSpPr>
              <p:nvPr/>
            </p:nvSpPr>
            <p:spPr bwMode="auto">
              <a:xfrm>
                <a:off x="2361069" y="2402004"/>
                <a:ext cx="97841" cy="14864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88" name="Montenegro">
                <a:extLst>
                  <a:ext uri="{FF2B5EF4-FFF2-40B4-BE49-F238E27FC236}">
                    <a16:creationId xmlns:a16="http://schemas.microsoft.com/office/drawing/2014/main" id="{B5D02FA2-30DE-42E8-B4AC-17AA92F016DD}"/>
                  </a:ext>
                </a:extLst>
              </p:cNvPr>
              <p:cNvSpPr>
                <a:spLocks/>
              </p:cNvSpPr>
              <p:nvPr/>
            </p:nvSpPr>
            <p:spPr bwMode="auto">
              <a:xfrm>
                <a:off x="4538451" y="1071507"/>
                <a:ext cx="43312" cy="49219"/>
              </a:xfrm>
              <a:custGeom>
                <a:avLst/>
                <a:gdLst>
                  <a:gd name="T0" fmla="*/ 744 w 744"/>
                  <a:gd name="T1" fmla="*/ 364 h 834"/>
                  <a:gd name="T2" fmla="*/ 654 w 744"/>
                  <a:gd name="T3" fmla="*/ 258 h 834"/>
                  <a:gd name="T4" fmla="*/ 586 w 744"/>
                  <a:gd name="T5" fmla="*/ 208 h 834"/>
                  <a:gd name="T6" fmla="*/ 529 w 744"/>
                  <a:gd name="T7" fmla="*/ 208 h 834"/>
                  <a:gd name="T8" fmla="*/ 517 w 744"/>
                  <a:gd name="T9" fmla="*/ 178 h 834"/>
                  <a:gd name="T10" fmla="*/ 435 w 744"/>
                  <a:gd name="T11" fmla="*/ 133 h 834"/>
                  <a:gd name="T12" fmla="*/ 317 w 744"/>
                  <a:gd name="T13" fmla="*/ 0 h 834"/>
                  <a:gd name="T14" fmla="*/ 220 w 744"/>
                  <a:gd name="T15" fmla="*/ 0 h 834"/>
                  <a:gd name="T16" fmla="*/ 272 w 744"/>
                  <a:gd name="T17" fmla="*/ 114 h 834"/>
                  <a:gd name="T18" fmla="*/ 208 w 744"/>
                  <a:gd name="T19" fmla="*/ 126 h 834"/>
                  <a:gd name="T20" fmla="*/ 182 w 744"/>
                  <a:gd name="T21" fmla="*/ 55 h 834"/>
                  <a:gd name="T22" fmla="*/ 102 w 744"/>
                  <a:gd name="T23" fmla="*/ 107 h 834"/>
                  <a:gd name="T24" fmla="*/ 106 w 744"/>
                  <a:gd name="T25" fmla="*/ 234 h 834"/>
                  <a:gd name="T26" fmla="*/ 57 w 744"/>
                  <a:gd name="T27" fmla="*/ 234 h 834"/>
                  <a:gd name="T28" fmla="*/ 19 w 744"/>
                  <a:gd name="T29" fmla="*/ 364 h 834"/>
                  <a:gd name="T30" fmla="*/ 87 w 744"/>
                  <a:gd name="T31" fmla="*/ 447 h 834"/>
                  <a:gd name="T32" fmla="*/ 7 w 744"/>
                  <a:gd name="T33" fmla="*/ 473 h 834"/>
                  <a:gd name="T34" fmla="*/ 26 w 744"/>
                  <a:gd name="T35" fmla="*/ 579 h 834"/>
                  <a:gd name="T36" fmla="*/ 0 w 744"/>
                  <a:gd name="T37" fmla="*/ 603 h 834"/>
                  <a:gd name="T38" fmla="*/ 0 w 744"/>
                  <a:gd name="T39" fmla="*/ 612 h 834"/>
                  <a:gd name="T40" fmla="*/ 45 w 744"/>
                  <a:gd name="T41" fmla="*/ 612 h 834"/>
                  <a:gd name="T42" fmla="*/ 135 w 744"/>
                  <a:gd name="T43" fmla="*/ 699 h 834"/>
                  <a:gd name="T44" fmla="*/ 224 w 744"/>
                  <a:gd name="T45" fmla="*/ 744 h 834"/>
                  <a:gd name="T46" fmla="*/ 314 w 744"/>
                  <a:gd name="T47" fmla="*/ 789 h 834"/>
                  <a:gd name="T48" fmla="*/ 359 w 744"/>
                  <a:gd name="T49" fmla="*/ 834 h 834"/>
                  <a:gd name="T50" fmla="*/ 366 w 744"/>
                  <a:gd name="T51" fmla="*/ 827 h 834"/>
                  <a:gd name="T52" fmla="*/ 361 w 744"/>
                  <a:gd name="T53" fmla="*/ 747 h 834"/>
                  <a:gd name="T54" fmla="*/ 359 w 744"/>
                  <a:gd name="T55" fmla="*/ 744 h 834"/>
                  <a:gd name="T56" fmla="*/ 359 w 744"/>
                  <a:gd name="T57" fmla="*/ 699 h 834"/>
                  <a:gd name="T58" fmla="*/ 340 w 744"/>
                  <a:gd name="T59" fmla="*/ 699 h 834"/>
                  <a:gd name="T60" fmla="*/ 503 w 744"/>
                  <a:gd name="T61" fmla="*/ 409 h 834"/>
                  <a:gd name="T62" fmla="*/ 529 w 744"/>
                  <a:gd name="T63" fmla="*/ 536 h 834"/>
                  <a:gd name="T64" fmla="*/ 616 w 744"/>
                  <a:gd name="T65" fmla="*/ 492 h 834"/>
                  <a:gd name="T66" fmla="*/ 616 w 744"/>
                  <a:gd name="T67" fmla="*/ 435 h 834"/>
                  <a:gd name="T68" fmla="*/ 616 w 744"/>
                  <a:gd name="T69" fmla="*/ 364 h 834"/>
                  <a:gd name="T70" fmla="*/ 706 w 744"/>
                  <a:gd name="T71" fmla="*/ 364 h 834"/>
                  <a:gd name="T72" fmla="*/ 744 w 744"/>
                  <a:gd name="T73" fmla="*/ 36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4" h="834">
                    <a:moveTo>
                      <a:pt x="744" y="364"/>
                    </a:moveTo>
                    <a:lnTo>
                      <a:pt x="654" y="258"/>
                    </a:lnTo>
                    <a:lnTo>
                      <a:pt x="586" y="208"/>
                    </a:lnTo>
                    <a:lnTo>
                      <a:pt x="529" y="208"/>
                    </a:lnTo>
                    <a:lnTo>
                      <a:pt x="517" y="178"/>
                    </a:lnTo>
                    <a:lnTo>
                      <a:pt x="435" y="133"/>
                    </a:lnTo>
                    <a:lnTo>
                      <a:pt x="317" y="0"/>
                    </a:lnTo>
                    <a:lnTo>
                      <a:pt x="220" y="0"/>
                    </a:lnTo>
                    <a:lnTo>
                      <a:pt x="272" y="114"/>
                    </a:lnTo>
                    <a:lnTo>
                      <a:pt x="208" y="126"/>
                    </a:lnTo>
                    <a:lnTo>
                      <a:pt x="182" y="55"/>
                    </a:lnTo>
                    <a:lnTo>
                      <a:pt x="102" y="107"/>
                    </a:lnTo>
                    <a:lnTo>
                      <a:pt x="106" y="234"/>
                    </a:lnTo>
                    <a:lnTo>
                      <a:pt x="57" y="234"/>
                    </a:lnTo>
                    <a:lnTo>
                      <a:pt x="19" y="364"/>
                    </a:lnTo>
                    <a:lnTo>
                      <a:pt x="87" y="447"/>
                    </a:lnTo>
                    <a:lnTo>
                      <a:pt x="7" y="473"/>
                    </a:lnTo>
                    <a:lnTo>
                      <a:pt x="26" y="579"/>
                    </a:lnTo>
                    <a:lnTo>
                      <a:pt x="0" y="603"/>
                    </a:lnTo>
                    <a:lnTo>
                      <a:pt x="0" y="612"/>
                    </a:lnTo>
                    <a:lnTo>
                      <a:pt x="45" y="612"/>
                    </a:lnTo>
                    <a:lnTo>
                      <a:pt x="135" y="699"/>
                    </a:lnTo>
                    <a:lnTo>
                      <a:pt x="224" y="744"/>
                    </a:lnTo>
                    <a:lnTo>
                      <a:pt x="314" y="789"/>
                    </a:lnTo>
                    <a:lnTo>
                      <a:pt x="359" y="834"/>
                    </a:lnTo>
                    <a:lnTo>
                      <a:pt x="366" y="827"/>
                    </a:lnTo>
                    <a:lnTo>
                      <a:pt x="361" y="747"/>
                    </a:lnTo>
                    <a:lnTo>
                      <a:pt x="359" y="744"/>
                    </a:lnTo>
                    <a:lnTo>
                      <a:pt x="359" y="699"/>
                    </a:lnTo>
                    <a:lnTo>
                      <a:pt x="340" y="699"/>
                    </a:lnTo>
                    <a:lnTo>
                      <a:pt x="503" y="409"/>
                    </a:lnTo>
                    <a:lnTo>
                      <a:pt x="529" y="536"/>
                    </a:lnTo>
                    <a:lnTo>
                      <a:pt x="616" y="492"/>
                    </a:lnTo>
                    <a:lnTo>
                      <a:pt x="616" y="435"/>
                    </a:lnTo>
                    <a:lnTo>
                      <a:pt x="616" y="364"/>
                    </a:lnTo>
                    <a:lnTo>
                      <a:pt x="706" y="364"/>
                    </a:lnTo>
                    <a:lnTo>
                      <a:pt x="744" y="364"/>
                    </a:lnTo>
                    <a:close/>
                  </a:path>
                </a:pathLst>
              </a:custGeom>
              <a:grpFill/>
              <a:ln w="3175">
                <a:solidFill>
                  <a:schemeClr val="bg1">
                    <a:lumMod val="65000"/>
                  </a:schemeClr>
                </a:solidFill>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89" name="Monaco">
                <a:extLst>
                  <a:ext uri="{FF2B5EF4-FFF2-40B4-BE49-F238E27FC236}">
                    <a16:creationId xmlns:a16="http://schemas.microsoft.com/office/drawing/2014/main" id="{824F1344-EC98-4ADE-B27D-CB2DE0122D25}"/>
                  </a:ext>
                </a:extLst>
              </p:cNvPr>
              <p:cNvSpPr>
                <a:spLocks/>
              </p:cNvSpPr>
              <p:nvPr/>
            </p:nvSpPr>
            <p:spPr bwMode="auto">
              <a:xfrm>
                <a:off x="4212235" y="1054512"/>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0" name="Eritrea">
                <a:extLst>
                  <a:ext uri="{FF2B5EF4-FFF2-40B4-BE49-F238E27FC236}">
                    <a16:creationId xmlns:a16="http://schemas.microsoft.com/office/drawing/2014/main" id="{1486D40A-2E33-4D8B-9ED3-F1291AA3DEFC}"/>
                  </a:ext>
                </a:extLst>
              </p:cNvPr>
              <p:cNvSpPr>
                <a:spLocks/>
              </p:cNvSpPr>
              <p:nvPr/>
            </p:nvSpPr>
            <p:spPr bwMode="auto">
              <a:xfrm>
                <a:off x="5119735" y="1935791"/>
                <a:ext cx="230217" cy="225499"/>
              </a:xfrm>
              <a:custGeom>
                <a:avLst/>
                <a:gdLst/>
                <a:ahLst/>
                <a:cxnLst/>
                <a:rect l="l" t="t" r="r" b="b"/>
                <a:pathLst>
                  <a:path w="243012" h="234798">
                    <a:moveTo>
                      <a:pt x="238480" y="223855"/>
                    </a:moveTo>
                    <a:lnTo>
                      <a:pt x="243012" y="230648"/>
                    </a:lnTo>
                    <a:lnTo>
                      <a:pt x="243012" y="234798"/>
                    </a:lnTo>
                    <a:close/>
                    <a:moveTo>
                      <a:pt x="60753" y="0"/>
                    </a:moveTo>
                    <a:lnTo>
                      <a:pt x="85054" y="36418"/>
                    </a:lnTo>
                    <a:lnTo>
                      <a:pt x="91130" y="51592"/>
                    </a:lnTo>
                    <a:lnTo>
                      <a:pt x="97205" y="75871"/>
                    </a:lnTo>
                    <a:lnTo>
                      <a:pt x="103280" y="97115"/>
                    </a:lnTo>
                    <a:lnTo>
                      <a:pt x="109356" y="109254"/>
                    </a:lnTo>
                    <a:lnTo>
                      <a:pt x="112393" y="109254"/>
                    </a:lnTo>
                    <a:lnTo>
                      <a:pt x="115431" y="109254"/>
                    </a:lnTo>
                    <a:lnTo>
                      <a:pt x="118469" y="106219"/>
                    </a:lnTo>
                    <a:lnTo>
                      <a:pt x="121506" y="112289"/>
                    </a:lnTo>
                    <a:lnTo>
                      <a:pt x="127582" y="118359"/>
                    </a:lnTo>
                    <a:lnTo>
                      <a:pt x="130619" y="121394"/>
                    </a:lnTo>
                    <a:lnTo>
                      <a:pt x="136694" y="124428"/>
                    </a:lnTo>
                    <a:lnTo>
                      <a:pt x="142770" y="127463"/>
                    </a:lnTo>
                    <a:lnTo>
                      <a:pt x="148845" y="130498"/>
                    </a:lnTo>
                    <a:lnTo>
                      <a:pt x="151883" y="133533"/>
                    </a:lnTo>
                    <a:lnTo>
                      <a:pt x="157958" y="133533"/>
                    </a:lnTo>
                    <a:lnTo>
                      <a:pt x="160996" y="136568"/>
                    </a:lnTo>
                    <a:lnTo>
                      <a:pt x="167071" y="139603"/>
                    </a:lnTo>
                    <a:lnTo>
                      <a:pt x="176184" y="151742"/>
                    </a:lnTo>
                    <a:lnTo>
                      <a:pt x="185297" y="163881"/>
                    </a:lnTo>
                    <a:lnTo>
                      <a:pt x="197447" y="176021"/>
                    </a:lnTo>
                    <a:lnTo>
                      <a:pt x="206560" y="185125"/>
                    </a:lnTo>
                    <a:lnTo>
                      <a:pt x="209598" y="194230"/>
                    </a:lnTo>
                    <a:lnTo>
                      <a:pt x="209598" y="197264"/>
                    </a:lnTo>
                    <a:lnTo>
                      <a:pt x="212636" y="200299"/>
                    </a:lnTo>
                    <a:lnTo>
                      <a:pt x="218711" y="200299"/>
                    </a:lnTo>
                    <a:lnTo>
                      <a:pt x="218711" y="203334"/>
                    </a:lnTo>
                    <a:lnTo>
                      <a:pt x="227824" y="215473"/>
                    </a:lnTo>
                    <a:lnTo>
                      <a:pt x="231091" y="217649"/>
                    </a:lnTo>
                    <a:lnTo>
                      <a:pt x="210412" y="209084"/>
                    </a:lnTo>
                    <a:cubicBezTo>
                      <a:pt x="207930" y="209084"/>
                      <a:pt x="205505" y="209325"/>
                      <a:pt x="203576" y="211916"/>
                    </a:cubicBezTo>
                    <a:lnTo>
                      <a:pt x="194410" y="197264"/>
                    </a:lnTo>
                    <a:lnTo>
                      <a:pt x="173146" y="176021"/>
                    </a:lnTo>
                    <a:lnTo>
                      <a:pt x="164033" y="166916"/>
                    </a:lnTo>
                    <a:lnTo>
                      <a:pt x="151883" y="157812"/>
                    </a:lnTo>
                    <a:lnTo>
                      <a:pt x="139732" y="154777"/>
                    </a:lnTo>
                    <a:lnTo>
                      <a:pt x="124544" y="154777"/>
                    </a:lnTo>
                    <a:lnTo>
                      <a:pt x="112393" y="154777"/>
                    </a:lnTo>
                    <a:lnTo>
                      <a:pt x="106318" y="154777"/>
                    </a:lnTo>
                    <a:lnTo>
                      <a:pt x="100243" y="154777"/>
                    </a:lnTo>
                    <a:lnTo>
                      <a:pt x="91130" y="157812"/>
                    </a:lnTo>
                    <a:lnTo>
                      <a:pt x="82017" y="157812"/>
                    </a:lnTo>
                    <a:lnTo>
                      <a:pt x="72904" y="157812"/>
                    </a:lnTo>
                    <a:lnTo>
                      <a:pt x="66829" y="154777"/>
                    </a:lnTo>
                    <a:lnTo>
                      <a:pt x="63791" y="151742"/>
                    </a:lnTo>
                    <a:lnTo>
                      <a:pt x="57716" y="145672"/>
                    </a:lnTo>
                    <a:lnTo>
                      <a:pt x="57716" y="142637"/>
                    </a:lnTo>
                    <a:lnTo>
                      <a:pt x="51640" y="142637"/>
                    </a:lnTo>
                    <a:lnTo>
                      <a:pt x="48603" y="145672"/>
                    </a:lnTo>
                    <a:lnTo>
                      <a:pt x="45565" y="151742"/>
                    </a:lnTo>
                    <a:lnTo>
                      <a:pt x="42527" y="160846"/>
                    </a:lnTo>
                    <a:lnTo>
                      <a:pt x="36452" y="163881"/>
                    </a:lnTo>
                    <a:lnTo>
                      <a:pt x="33414" y="163881"/>
                    </a:lnTo>
                    <a:lnTo>
                      <a:pt x="33414" y="160846"/>
                    </a:lnTo>
                    <a:lnTo>
                      <a:pt x="30377" y="157812"/>
                    </a:lnTo>
                    <a:lnTo>
                      <a:pt x="27339" y="154777"/>
                    </a:lnTo>
                    <a:lnTo>
                      <a:pt x="21264" y="154777"/>
                    </a:lnTo>
                    <a:lnTo>
                      <a:pt x="0" y="160846"/>
                    </a:lnTo>
                    <a:lnTo>
                      <a:pt x="6076" y="121394"/>
                    </a:lnTo>
                    <a:lnTo>
                      <a:pt x="15188" y="66767"/>
                    </a:lnTo>
                    <a:lnTo>
                      <a:pt x="18226" y="48557"/>
                    </a:lnTo>
                    <a:lnTo>
                      <a:pt x="21264" y="39453"/>
                    </a:lnTo>
                    <a:lnTo>
                      <a:pt x="27339" y="30348"/>
                    </a:lnTo>
                    <a:lnTo>
                      <a:pt x="33414" y="27314"/>
                    </a:lnTo>
                    <a:lnTo>
                      <a:pt x="45565" y="18209"/>
                    </a:lnTo>
                    <a:lnTo>
                      <a:pt x="54678" y="9105"/>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1" name="Djibouti">
                <a:extLst>
                  <a:ext uri="{FF2B5EF4-FFF2-40B4-BE49-F238E27FC236}">
                    <a16:creationId xmlns:a16="http://schemas.microsoft.com/office/drawing/2014/main" id="{4FEFC675-224A-478E-998F-4E5B388895C2}"/>
                  </a:ext>
                </a:extLst>
              </p:cNvPr>
              <p:cNvSpPr/>
              <p:nvPr/>
            </p:nvSpPr>
            <p:spPr bwMode="auto">
              <a:xfrm>
                <a:off x="5298153" y="2136594"/>
                <a:ext cx="51797" cy="64428"/>
              </a:xfrm>
              <a:custGeom>
                <a:avLst/>
                <a:gdLst/>
                <a:ahLst/>
                <a:cxnLst/>
                <a:rect l="l" t="t" r="r" b="b"/>
                <a:pathLst>
                  <a:path w="54677" h="67086">
                    <a:moveTo>
                      <a:pt x="22077" y="0"/>
                    </a:moveTo>
                    <a:lnTo>
                      <a:pt x="42756" y="8565"/>
                    </a:lnTo>
                    <a:lnTo>
                      <a:pt x="48602" y="12459"/>
                    </a:lnTo>
                    <a:lnTo>
                      <a:pt x="50145" y="14771"/>
                    </a:lnTo>
                    <a:lnTo>
                      <a:pt x="54677" y="25714"/>
                    </a:lnTo>
                    <a:lnTo>
                      <a:pt x="54677" y="27633"/>
                    </a:lnTo>
                    <a:lnTo>
                      <a:pt x="54677" y="33703"/>
                    </a:lnTo>
                    <a:lnTo>
                      <a:pt x="51640" y="42807"/>
                    </a:lnTo>
                    <a:lnTo>
                      <a:pt x="45564" y="45842"/>
                    </a:lnTo>
                    <a:lnTo>
                      <a:pt x="39489" y="48877"/>
                    </a:lnTo>
                    <a:lnTo>
                      <a:pt x="33414" y="48877"/>
                    </a:lnTo>
                    <a:lnTo>
                      <a:pt x="21263" y="54947"/>
                    </a:lnTo>
                    <a:lnTo>
                      <a:pt x="27338" y="54947"/>
                    </a:lnTo>
                    <a:lnTo>
                      <a:pt x="39489" y="51912"/>
                    </a:lnTo>
                    <a:lnTo>
                      <a:pt x="42527" y="51912"/>
                    </a:lnTo>
                    <a:lnTo>
                      <a:pt x="45564" y="54947"/>
                    </a:lnTo>
                    <a:lnTo>
                      <a:pt x="33414" y="67086"/>
                    </a:lnTo>
                    <a:lnTo>
                      <a:pt x="27338" y="64051"/>
                    </a:lnTo>
                    <a:lnTo>
                      <a:pt x="21263" y="64051"/>
                    </a:lnTo>
                    <a:lnTo>
                      <a:pt x="15188" y="67086"/>
                    </a:lnTo>
                    <a:lnTo>
                      <a:pt x="9112" y="67086"/>
                    </a:lnTo>
                    <a:lnTo>
                      <a:pt x="6075" y="67086"/>
                    </a:lnTo>
                    <a:lnTo>
                      <a:pt x="3037" y="61016"/>
                    </a:lnTo>
                    <a:lnTo>
                      <a:pt x="0" y="57982"/>
                    </a:lnTo>
                    <a:lnTo>
                      <a:pt x="0" y="45842"/>
                    </a:lnTo>
                    <a:lnTo>
                      <a:pt x="6075" y="24598"/>
                    </a:lnTo>
                    <a:lnTo>
                      <a:pt x="9112" y="15494"/>
                    </a:lnTo>
                    <a:lnTo>
                      <a:pt x="15188" y="12459"/>
                    </a:lnTo>
                    <a:lnTo>
                      <a:pt x="21263" y="12459"/>
                    </a:lnTo>
                    <a:lnTo>
                      <a:pt x="15241" y="2832"/>
                    </a:lnTo>
                    <a:cubicBezTo>
                      <a:pt x="17170" y="241"/>
                      <a:pt x="19595" y="0"/>
                      <a:pt x="22077" y="0"/>
                    </a:cubicBezTo>
                    <a:close/>
                  </a:path>
                </a:pathLst>
              </a:custGeom>
              <a:grpFill/>
              <a:ln w="3175">
                <a:solidFill>
                  <a:schemeClr val="bg1">
                    <a:lumMod val="65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9970" tIns="34985" rIns="69970" bIns="34985" numCol="1" rtlCol="0" anchor="ctr" anchorCtr="0" compatLnSpc="1">
                <a:prstTxWarp prst="textNoShape">
                  <a:avLst/>
                </a:prstTxWarp>
              </a:bodyPr>
              <a:lstStyle/>
              <a:p>
                <a:pPr algn="ctr" defTabSz="699496"/>
                <a:endParaRPr lang="en-US" sz="1734">
                  <a:solidFill>
                    <a:srgbClr val="FFFFFF">
                      <a:alpha val="98824"/>
                    </a:srgbClr>
                  </a:solidFill>
                  <a:ea typeface="Segoe UI" pitchFamily="34" charset="0"/>
                  <a:cs typeface="Segoe UI" pitchFamily="34" charset="0"/>
                </a:endParaRPr>
              </a:p>
            </p:txBody>
          </p:sp>
          <p:sp>
            <p:nvSpPr>
              <p:cNvPr id="192" name="Luxembourg">
                <a:extLst>
                  <a:ext uri="{FF2B5EF4-FFF2-40B4-BE49-F238E27FC236}">
                    <a16:creationId xmlns:a16="http://schemas.microsoft.com/office/drawing/2014/main" id="{CAF87507-AA4B-4E23-9439-125E57B26AB4}"/>
                  </a:ext>
                </a:extLst>
              </p:cNvPr>
              <p:cNvSpPr>
                <a:spLocks/>
              </p:cNvSpPr>
              <p:nvPr/>
            </p:nvSpPr>
            <p:spPr bwMode="auto">
              <a:xfrm>
                <a:off x="4169347" y="880692"/>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3" name="Bahrain">
                <a:extLst>
                  <a:ext uri="{FF2B5EF4-FFF2-40B4-BE49-F238E27FC236}">
                    <a16:creationId xmlns:a16="http://schemas.microsoft.com/office/drawing/2014/main" id="{1DA5CD77-A8C4-4F94-8CCE-2FAF46F9E5CB}"/>
                  </a:ext>
                </a:extLst>
              </p:cNvPr>
              <p:cNvSpPr>
                <a:spLocks/>
              </p:cNvSpPr>
              <p:nvPr/>
            </p:nvSpPr>
            <p:spPr bwMode="auto">
              <a:xfrm rot="16200000">
                <a:off x="5502349" y="1633111"/>
                <a:ext cx="14587" cy="11500"/>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4" name="Bahrain">
                <a:extLst>
                  <a:ext uri="{FF2B5EF4-FFF2-40B4-BE49-F238E27FC236}">
                    <a16:creationId xmlns:a16="http://schemas.microsoft.com/office/drawing/2014/main" id="{E513D691-52EA-448E-BCDD-761C95360768}"/>
                  </a:ext>
                </a:extLst>
              </p:cNvPr>
              <p:cNvSpPr>
                <a:spLocks/>
              </p:cNvSpPr>
              <p:nvPr/>
            </p:nvSpPr>
            <p:spPr bwMode="auto">
              <a:xfrm rot="16200000">
                <a:off x="5502365" y="1633125"/>
                <a:ext cx="14587" cy="11500"/>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5" name="Bosnia and Herzegovina">
                <a:extLst>
                  <a:ext uri="{FF2B5EF4-FFF2-40B4-BE49-F238E27FC236}">
                    <a16:creationId xmlns:a16="http://schemas.microsoft.com/office/drawing/2014/main" id="{9B8A84C9-CE24-4756-8243-28C3D8419B9E}"/>
                  </a:ext>
                </a:extLst>
              </p:cNvPr>
              <p:cNvSpPr>
                <a:spLocks/>
              </p:cNvSpPr>
              <p:nvPr/>
            </p:nvSpPr>
            <p:spPr bwMode="auto">
              <a:xfrm>
                <a:off x="4483596" y="1021179"/>
                <a:ext cx="85946" cy="84616"/>
              </a:xfrm>
              <a:custGeom>
                <a:avLst/>
                <a:gdLst>
                  <a:gd name="T0" fmla="*/ 435 w 832"/>
                  <a:gd name="T1" fmla="*/ 694 h 808"/>
                  <a:gd name="T2" fmla="*/ 350 w 832"/>
                  <a:gd name="T3" fmla="*/ 600 h 808"/>
                  <a:gd name="T4" fmla="*/ 350 w 832"/>
                  <a:gd name="T5" fmla="*/ 529 h 808"/>
                  <a:gd name="T6" fmla="*/ 265 w 832"/>
                  <a:gd name="T7" fmla="*/ 498 h 808"/>
                  <a:gd name="T8" fmla="*/ 102 w 832"/>
                  <a:gd name="T9" fmla="*/ 302 h 808"/>
                  <a:gd name="T10" fmla="*/ 71 w 832"/>
                  <a:gd name="T11" fmla="*/ 196 h 808"/>
                  <a:gd name="T12" fmla="*/ 71 w 832"/>
                  <a:gd name="T13" fmla="*/ 158 h 808"/>
                  <a:gd name="T14" fmla="*/ 0 w 832"/>
                  <a:gd name="T15" fmla="*/ 158 h 808"/>
                  <a:gd name="T16" fmla="*/ 0 w 832"/>
                  <a:gd name="T17" fmla="*/ 0 h 808"/>
                  <a:gd name="T18" fmla="*/ 128 w 832"/>
                  <a:gd name="T19" fmla="*/ 57 h 808"/>
                  <a:gd name="T20" fmla="*/ 177 w 832"/>
                  <a:gd name="T21" fmla="*/ 0 h 808"/>
                  <a:gd name="T22" fmla="*/ 260 w 832"/>
                  <a:gd name="T23" fmla="*/ 0 h 808"/>
                  <a:gd name="T24" fmla="*/ 350 w 832"/>
                  <a:gd name="T25" fmla="*/ 57 h 808"/>
                  <a:gd name="T26" fmla="*/ 480 w 832"/>
                  <a:gd name="T27" fmla="*/ 71 h 808"/>
                  <a:gd name="T28" fmla="*/ 508 w 832"/>
                  <a:gd name="T29" fmla="*/ 38 h 808"/>
                  <a:gd name="T30" fmla="*/ 643 w 832"/>
                  <a:gd name="T31" fmla="*/ 52 h 808"/>
                  <a:gd name="T32" fmla="*/ 699 w 832"/>
                  <a:gd name="T33" fmla="*/ 109 h 808"/>
                  <a:gd name="T34" fmla="*/ 782 w 832"/>
                  <a:gd name="T35" fmla="*/ 113 h 808"/>
                  <a:gd name="T36" fmla="*/ 782 w 832"/>
                  <a:gd name="T37" fmla="*/ 203 h 808"/>
                  <a:gd name="T38" fmla="*/ 732 w 832"/>
                  <a:gd name="T39" fmla="*/ 246 h 808"/>
                  <a:gd name="T40" fmla="*/ 832 w 832"/>
                  <a:gd name="T41" fmla="*/ 347 h 808"/>
                  <a:gd name="T42" fmla="*/ 832 w 832"/>
                  <a:gd name="T43" fmla="*/ 409 h 808"/>
                  <a:gd name="T44" fmla="*/ 789 w 832"/>
                  <a:gd name="T45" fmla="*/ 409 h 808"/>
                  <a:gd name="T46" fmla="*/ 832 w 832"/>
                  <a:gd name="T47" fmla="*/ 479 h 808"/>
                  <a:gd name="T48" fmla="*/ 832 w 832"/>
                  <a:gd name="T49" fmla="*/ 510 h 808"/>
                  <a:gd name="T50" fmla="*/ 763 w 832"/>
                  <a:gd name="T51" fmla="*/ 491 h 808"/>
                  <a:gd name="T52" fmla="*/ 695 w 832"/>
                  <a:gd name="T53" fmla="*/ 505 h 808"/>
                  <a:gd name="T54" fmla="*/ 732 w 832"/>
                  <a:gd name="T55" fmla="*/ 581 h 808"/>
                  <a:gd name="T56" fmla="*/ 688 w 832"/>
                  <a:gd name="T57" fmla="*/ 567 h 808"/>
                  <a:gd name="T58" fmla="*/ 643 w 832"/>
                  <a:gd name="T59" fmla="*/ 605 h 808"/>
                  <a:gd name="T60" fmla="*/ 650 w 832"/>
                  <a:gd name="T61" fmla="*/ 650 h 808"/>
                  <a:gd name="T62" fmla="*/ 612 w 832"/>
                  <a:gd name="T63" fmla="*/ 650 h 808"/>
                  <a:gd name="T64" fmla="*/ 593 w 832"/>
                  <a:gd name="T65" fmla="*/ 737 h 808"/>
                  <a:gd name="T66" fmla="*/ 612 w 832"/>
                  <a:gd name="T67" fmla="*/ 808 h 808"/>
                  <a:gd name="T68" fmla="*/ 555 w 832"/>
                  <a:gd name="T69" fmla="*/ 808 h 808"/>
                  <a:gd name="T70" fmla="*/ 435 w 832"/>
                  <a:gd name="T71" fmla="*/ 69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2" h="808">
                    <a:moveTo>
                      <a:pt x="435" y="694"/>
                    </a:moveTo>
                    <a:lnTo>
                      <a:pt x="350" y="600"/>
                    </a:lnTo>
                    <a:lnTo>
                      <a:pt x="350" y="529"/>
                    </a:lnTo>
                    <a:lnTo>
                      <a:pt x="265" y="498"/>
                    </a:lnTo>
                    <a:lnTo>
                      <a:pt x="102" y="302"/>
                    </a:lnTo>
                    <a:lnTo>
                      <a:pt x="71" y="196"/>
                    </a:lnTo>
                    <a:lnTo>
                      <a:pt x="71" y="158"/>
                    </a:lnTo>
                    <a:lnTo>
                      <a:pt x="0" y="158"/>
                    </a:lnTo>
                    <a:lnTo>
                      <a:pt x="0" y="0"/>
                    </a:lnTo>
                    <a:lnTo>
                      <a:pt x="128" y="57"/>
                    </a:lnTo>
                    <a:lnTo>
                      <a:pt x="177" y="0"/>
                    </a:lnTo>
                    <a:lnTo>
                      <a:pt x="260" y="0"/>
                    </a:lnTo>
                    <a:lnTo>
                      <a:pt x="350" y="57"/>
                    </a:lnTo>
                    <a:lnTo>
                      <a:pt x="480" y="71"/>
                    </a:lnTo>
                    <a:lnTo>
                      <a:pt x="508" y="38"/>
                    </a:lnTo>
                    <a:lnTo>
                      <a:pt x="643" y="52"/>
                    </a:lnTo>
                    <a:lnTo>
                      <a:pt x="699" y="109"/>
                    </a:lnTo>
                    <a:lnTo>
                      <a:pt x="782" y="113"/>
                    </a:lnTo>
                    <a:lnTo>
                      <a:pt x="782" y="203"/>
                    </a:lnTo>
                    <a:lnTo>
                      <a:pt x="732" y="246"/>
                    </a:lnTo>
                    <a:lnTo>
                      <a:pt x="832" y="347"/>
                    </a:lnTo>
                    <a:lnTo>
                      <a:pt x="832" y="409"/>
                    </a:lnTo>
                    <a:lnTo>
                      <a:pt x="789" y="409"/>
                    </a:lnTo>
                    <a:lnTo>
                      <a:pt x="832" y="479"/>
                    </a:lnTo>
                    <a:lnTo>
                      <a:pt x="832" y="510"/>
                    </a:lnTo>
                    <a:lnTo>
                      <a:pt x="763" y="491"/>
                    </a:lnTo>
                    <a:lnTo>
                      <a:pt x="695" y="505"/>
                    </a:lnTo>
                    <a:lnTo>
                      <a:pt x="732" y="581"/>
                    </a:lnTo>
                    <a:lnTo>
                      <a:pt x="688" y="567"/>
                    </a:lnTo>
                    <a:lnTo>
                      <a:pt x="643" y="605"/>
                    </a:lnTo>
                    <a:lnTo>
                      <a:pt x="650" y="650"/>
                    </a:lnTo>
                    <a:lnTo>
                      <a:pt x="612" y="650"/>
                    </a:lnTo>
                    <a:lnTo>
                      <a:pt x="593" y="737"/>
                    </a:lnTo>
                    <a:lnTo>
                      <a:pt x="612" y="808"/>
                    </a:lnTo>
                    <a:lnTo>
                      <a:pt x="555" y="808"/>
                    </a:lnTo>
                    <a:lnTo>
                      <a:pt x="435" y="694"/>
                    </a:lnTo>
                    <a:close/>
                  </a:path>
                </a:pathLst>
              </a:custGeom>
              <a:grpFill/>
              <a:ln w="3175" cap="flat">
                <a:solidFill>
                  <a:schemeClr val="bg1">
                    <a:lumMod val="65000"/>
                  </a:schemeClr>
                </a:solidFill>
                <a:prstDash val="solid"/>
                <a:miter lim="800000"/>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6" name="Andora">
                <a:extLst>
                  <a:ext uri="{FF2B5EF4-FFF2-40B4-BE49-F238E27FC236}">
                    <a16:creationId xmlns:a16="http://schemas.microsoft.com/office/drawing/2014/main" id="{2B5B3D83-ABB7-4E8B-96A6-1A2641BCA4B7}"/>
                  </a:ext>
                </a:extLst>
              </p:cNvPr>
              <p:cNvSpPr>
                <a:spLocks/>
              </p:cNvSpPr>
              <p:nvPr/>
            </p:nvSpPr>
            <p:spPr bwMode="auto">
              <a:xfrm>
                <a:off x="4044877" y="1093875"/>
                <a:ext cx="17266" cy="14572"/>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grpSp>
            <p:nvGrpSpPr>
              <p:cNvPr id="197" name="Group 196">
                <a:extLst>
                  <a:ext uri="{FF2B5EF4-FFF2-40B4-BE49-F238E27FC236}">
                    <a16:creationId xmlns:a16="http://schemas.microsoft.com/office/drawing/2014/main" id="{5231961C-3E02-4028-B953-1D01D8EEEB2C}"/>
                  </a:ext>
                </a:extLst>
              </p:cNvPr>
              <p:cNvGrpSpPr/>
              <p:nvPr/>
            </p:nvGrpSpPr>
            <p:grpSpPr>
              <a:xfrm>
                <a:off x="1512142" y="915540"/>
                <a:ext cx="7171265" cy="3558773"/>
                <a:chOff x="1512124" y="915545"/>
                <a:chExt cx="7171182" cy="3558792"/>
              </a:xfrm>
              <a:grpFill/>
            </p:grpSpPr>
            <p:grpSp>
              <p:nvGrpSpPr>
                <p:cNvPr id="206" name="Group 205">
                  <a:extLst>
                    <a:ext uri="{FF2B5EF4-FFF2-40B4-BE49-F238E27FC236}">
                      <a16:creationId xmlns:a16="http://schemas.microsoft.com/office/drawing/2014/main" id="{3D401497-82F9-407C-8B06-8F0B29547222}"/>
                    </a:ext>
                  </a:extLst>
                </p:cNvPr>
                <p:cNvGrpSpPr/>
                <p:nvPr/>
              </p:nvGrpSpPr>
              <p:grpSpPr>
                <a:xfrm>
                  <a:off x="2214278" y="4398555"/>
                  <a:ext cx="172663" cy="75782"/>
                  <a:chOff x="2214278" y="4398555"/>
                  <a:chExt cx="172663" cy="75782"/>
                </a:xfrm>
                <a:grpFill/>
              </p:grpSpPr>
              <p:sp>
                <p:nvSpPr>
                  <p:cNvPr id="219" name="Freeform 8">
                    <a:extLst>
                      <a:ext uri="{FF2B5EF4-FFF2-40B4-BE49-F238E27FC236}">
                        <a16:creationId xmlns:a16="http://schemas.microsoft.com/office/drawing/2014/main" id="{5DE5E230-340E-418A-8E91-93FC9ADBCA72}"/>
                      </a:ext>
                    </a:extLst>
                  </p:cNvPr>
                  <p:cNvSpPr>
                    <a:spLocks/>
                  </p:cNvSpPr>
                  <p:nvPr/>
                </p:nvSpPr>
                <p:spPr bwMode="auto">
                  <a:xfrm>
                    <a:off x="2274710" y="4407300"/>
                    <a:ext cx="112231" cy="58294"/>
                  </a:xfrm>
                  <a:custGeom>
                    <a:avLst/>
                    <a:gdLst/>
                    <a:ahLst/>
                    <a:cxnLst>
                      <a:cxn ang="0">
                        <a:pos x="0" y="0"/>
                      </a:cxn>
                      <a:cxn ang="0">
                        <a:pos x="10" y="4"/>
                      </a:cxn>
                      <a:cxn ang="0">
                        <a:pos x="12" y="6"/>
                      </a:cxn>
                      <a:cxn ang="0">
                        <a:pos x="8" y="6"/>
                      </a:cxn>
                      <a:cxn ang="0">
                        <a:pos x="10" y="8"/>
                      </a:cxn>
                      <a:cxn ang="0">
                        <a:pos x="14" y="8"/>
                      </a:cxn>
                      <a:cxn ang="0">
                        <a:pos x="16" y="10"/>
                      </a:cxn>
                      <a:cxn ang="0">
                        <a:pos x="20" y="14"/>
                      </a:cxn>
                      <a:cxn ang="0">
                        <a:pos x="26" y="16"/>
                      </a:cxn>
                      <a:cxn ang="0">
                        <a:pos x="32" y="20"/>
                      </a:cxn>
                      <a:cxn ang="0">
                        <a:pos x="38" y="22"/>
                      </a:cxn>
                      <a:cxn ang="0">
                        <a:pos x="42" y="24"/>
                      </a:cxn>
                      <a:cxn ang="0">
                        <a:pos x="50" y="26"/>
                      </a:cxn>
                      <a:cxn ang="0">
                        <a:pos x="52" y="26"/>
                      </a:cxn>
                      <a:cxn ang="0">
                        <a:pos x="58" y="30"/>
                      </a:cxn>
                      <a:cxn ang="0">
                        <a:pos x="64" y="32"/>
                      </a:cxn>
                      <a:cxn ang="0">
                        <a:pos x="68" y="34"/>
                      </a:cxn>
                      <a:cxn ang="0">
                        <a:pos x="74" y="34"/>
                      </a:cxn>
                      <a:cxn ang="0">
                        <a:pos x="78" y="34"/>
                      </a:cxn>
                      <a:cxn ang="0">
                        <a:pos x="78" y="36"/>
                      </a:cxn>
                      <a:cxn ang="0">
                        <a:pos x="76" y="38"/>
                      </a:cxn>
                      <a:cxn ang="0">
                        <a:pos x="72" y="38"/>
                      </a:cxn>
                      <a:cxn ang="0">
                        <a:pos x="66" y="40"/>
                      </a:cxn>
                      <a:cxn ang="0">
                        <a:pos x="64" y="40"/>
                      </a:cxn>
                      <a:cxn ang="0">
                        <a:pos x="60" y="40"/>
                      </a:cxn>
                      <a:cxn ang="0">
                        <a:pos x="56" y="40"/>
                      </a:cxn>
                      <a:cxn ang="0">
                        <a:pos x="46" y="38"/>
                      </a:cxn>
                      <a:cxn ang="0">
                        <a:pos x="38" y="40"/>
                      </a:cxn>
                      <a:cxn ang="0">
                        <a:pos x="32" y="38"/>
                      </a:cxn>
                      <a:cxn ang="0">
                        <a:pos x="24" y="36"/>
                      </a:cxn>
                      <a:cxn ang="0">
                        <a:pos x="24" y="38"/>
                      </a:cxn>
                      <a:cxn ang="0">
                        <a:pos x="20" y="38"/>
                      </a:cxn>
                    </a:cxnLst>
                    <a:rect l="0" t="0" r="r" b="b"/>
                    <a:pathLst>
                      <a:path w="78" h="40">
                        <a:moveTo>
                          <a:pt x="20" y="38"/>
                        </a:moveTo>
                        <a:lnTo>
                          <a:pt x="0" y="0"/>
                        </a:lnTo>
                        <a:lnTo>
                          <a:pt x="0" y="0"/>
                        </a:lnTo>
                        <a:lnTo>
                          <a:pt x="10" y="4"/>
                        </a:lnTo>
                        <a:lnTo>
                          <a:pt x="10" y="4"/>
                        </a:lnTo>
                        <a:lnTo>
                          <a:pt x="12" y="6"/>
                        </a:lnTo>
                        <a:lnTo>
                          <a:pt x="8" y="6"/>
                        </a:lnTo>
                        <a:lnTo>
                          <a:pt x="8" y="6"/>
                        </a:lnTo>
                        <a:lnTo>
                          <a:pt x="6" y="8"/>
                        </a:lnTo>
                        <a:lnTo>
                          <a:pt x="10" y="8"/>
                        </a:lnTo>
                        <a:lnTo>
                          <a:pt x="10" y="8"/>
                        </a:lnTo>
                        <a:lnTo>
                          <a:pt x="14" y="8"/>
                        </a:lnTo>
                        <a:lnTo>
                          <a:pt x="14" y="8"/>
                        </a:lnTo>
                        <a:lnTo>
                          <a:pt x="16" y="10"/>
                        </a:lnTo>
                        <a:lnTo>
                          <a:pt x="16" y="10"/>
                        </a:lnTo>
                        <a:lnTo>
                          <a:pt x="20" y="14"/>
                        </a:lnTo>
                        <a:lnTo>
                          <a:pt x="26" y="16"/>
                        </a:lnTo>
                        <a:lnTo>
                          <a:pt x="26" y="16"/>
                        </a:lnTo>
                        <a:lnTo>
                          <a:pt x="28" y="18"/>
                        </a:lnTo>
                        <a:lnTo>
                          <a:pt x="32" y="20"/>
                        </a:lnTo>
                        <a:lnTo>
                          <a:pt x="32" y="20"/>
                        </a:lnTo>
                        <a:lnTo>
                          <a:pt x="38" y="22"/>
                        </a:lnTo>
                        <a:lnTo>
                          <a:pt x="42" y="24"/>
                        </a:lnTo>
                        <a:lnTo>
                          <a:pt x="42" y="24"/>
                        </a:lnTo>
                        <a:lnTo>
                          <a:pt x="46" y="26"/>
                        </a:lnTo>
                        <a:lnTo>
                          <a:pt x="50" y="26"/>
                        </a:lnTo>
                        <a:lnTo>
                          <a:pt x="50" y="26"/>
                        </a:lnTo>
                        <a:lnTo>
                          <a:pt x="52" y="26"/>
                        </a:lnTo>
                        <a:lnTo>
                          <a:pt x="52" y="26"/>
                        </a:lnTo>
                        <a:lnTo>
                          <a:pt x="58" y="30"/>
                        </a:lnTo>
                        <a:lnTo>
                          <a:pt x="58" y="30"/>
                        </a:lnTo>
                        <a:lnTo>
                          <a:pt x="64" y="32"/>
                        </a:lnTo>
                        <a:lnTo>
                          <a:pt x="68" y="34"/>
                        </a:lnTo>
                        <a:lnTo>
                          <a:pt x="68" y="34"/>
                        </a:lnTo>
                        <a:lnTo>
                          <a:pt x="72" y="34"/>
                        </a:lnTo>
                        <a:lnTo>
                          <a:pt x="74" y="34"/>
                        </a:lnTo>
                        <a:lnTo>
                          <a:pt x="74" y="34"/>
                        </a:lnTo>
                        <a:lnTo>
                          <a:pt x="78" y="34"/>
                        </a:lnTo>
                        <a:lnTo>
                          <a:pt x="78" y="34"/>
                        </a:lnTo>
                        <a:lnTo>
                          <a:pt x="78" y="36"/>
                        </a:lnTo>
                        <a:lnTo>
                          <a:pt x="78" y="36"/>
                        </a:lnTo>
                        <a:lnTo>
                          <a:pt x="76" y="38"/>
                        </a:lnTo>
                        <a:lnTo>
                          <a:pt x="72" y="38"/>
                        </a:lnTo>
                        <a:lnTo>
                          <a:pt x="72" y="38"/>
                        </a:lnTo>
                        <a:lnTo>
                          <a:pt x="70" y="40"/>
                        </a:lnTo>
                        <a:lnTo>
                          <a:pt x="66" y="40"/>
                        </a:lnTo>
                        <a:lnTo>
                          <a:pt x="66" y="40"/>
                        </a:lnTo>
                        <a:lnTo>
                          <a:pt x="64" y="40"/>
                        </a:lnTo>
                        <a:lnTo>
                          <a:pt x="62" y="40"/>
                        </a:lnTo>
                        <a:lnTo>
                          <a:pt x="60" y="40"/>
                        </a:lnTo>
                        <a:lnTo>
                          <a:pt x="56" y="40"/>
                        </a:lnTo>
                        <a:lnTo>
                          <a:pt x="56" y="40"/>
                        </a:lnTo>
                        <a:lnTo>
                          <a:pt x="50" y="38"/>
                        </a:lnTo>
                        <a:lnTo>
                          <a:pt x="46" y="38"/>
                        </a:lnTo>
                        <a:lnTo>
                          <a:pt x="46" y="38"/>
                        </a:lnTo>
                        <a:lnTo>
                          <a:pt x="38" y="40"/>
                        </a:lnTo>
                        <a:lnTo>
                          <a:pt x="32" y="38"/>
                        </a:lnTo>
                        <a:lnTo>
                          <a:pt x="32" y="38"/>
                        </a:lnTo>
                        <a:lnTo>
                          <a:pt x="28" y="36"/>
                        </a:lnTo>
                        <a:lnTo>
                          <a:pt x="24" y="36"/>
                        </a:lnTo>
                        <a:lnTo>
                          <a:pt x="24" y="38"/>
                        </a:lnTo>
                        <a:lnTo>
                          <a:pt x="24" y="38"/>
                        </a:lnTo>
                        <a:lnTo>
                          <a:pt x="20" y="38"/>
                        </a:lnTo>
                        <a:lnTo>
                          <a:pt x="20" y="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20" name="Freeform 24">
                    <a:extLst>
                      <a:ext uri="{FF2B5EF4-FFF2-40B4-BE49-F238E27FC236}">
                        <a16:creationId xmlns:a16="http://schemas.microsoft.com/office/drawing/2014/main" id="{0D4CE4BF-ED93-4702-BBC2-A0008F0254A8}"/>
                      </a:ext>
                    </a:extLst>
                  </p:cNvPr>
                  <p:cNvSpPr>
                    <a:spLocks/>
                  </p:cNvSpPr>
                  <p:nvPr/>
                </p:nvSpPr>
                <p:spPr bwMode="auto">
                  <a:xfrm>
                    <a:off x="2214278" y="4398555"/>
                    <a:ext cx="89209" cy="75782"/>
                  </a:xfrm>
                  <a:custGeom>
                    <a:avLst/>
                    <a:gdLst/>
                    <a:ahLst/>
                    <a:cxnLst>
                      <a:cxn ang="0">
                        <a:pos x="52" y="44"/>
                      </a:cxn>
                      <a:cxn ang="0">
                        <a:pos x="40" y="40"/>
                      </a:cxn>
                      <a:cxn ang="0">
                        <a:pos x="34" y="40"/>
                      </a:cxn>
                      <a:cxn ang="0">
                        <a:pos x="30" y="42"/>
                      </a:cxn>
                      <a:cxn ang="0">
                        <a:pos x="30" y="46"/>
                      </a:cxn>
                      <a:cxn ang="0">
                        <a:pos x="34" y="48"/>
                      </a:cxn>
                      <a:cxn ang="0">
                        <a:pos x="38" y="52"/>
                      </a:cxn>
                      <a:cxn ang="0">
                        <a:pos x="32" y="50"/>
                      </a:cxn>
                      <a:cxn ang="0">
                        <a:pos x="22" y="48"/>
                      </a:cxn>
                      <a:cxn ang="0">
                        <a:pos x="24" y="44"/>
                      </a:cxn>
                      <a:cxn ang="0">
                        <a:pos x="26" y="44"/>
                      </a:cxn>
                      <a:cxn ang="0">
                        <a:pos x="18" y="42"/>
                      </a:cxn>
                      <a:cxn ang="0">
                        <a:pos x="16" y="38"/>
                      </a:cxn>
                      <a:cxn ang="0">
                        <a:pos x="10" y="40"/>
                      </a:cxn>
                      <a:cxn ang="0">
                        <a:pos x="8" y="40"/>
                      </a:cxn>
                      <a:cxn ang="0">
                        <a:pos x="4" y="42"/>
                      </a:cxn>
                      <a:cxn ang="0">
                        <a:pos x="0" y="38"/>
                      </a:cxn>
                      <a:cxn ang="0">
                        <a:pos x="6" y="34"/>
                      </a:cxn>
                      <a:cxn ang="0">
                        <a:pos x="14" y="34"/>
                      </a:cxn>
                      <a:cxn ang="0">
                        <a:pos x="20" y="36"/>
                      </a:cxn>
                      <a:cxn ang="0">
                        <a:pos x="22" y="36"/>
                      </a:cxn>
                      <a:cxn ang="0">
                        <a:pos x="16" y="28"/>
                      </a:cxn>
                      <a:cxn ang="0">
                        <a:pos x="14" y="26"/>
                      </a:cxn>
                      <a:cxn ang="0">
                        <a:pos x="16" y="24"/>
                      </a:cxn>
                      <a:cxn ang="0">
                        <a:pos x="14" y="20"/>
                      </a:cxn>
                      <a:cxn ang="0">
                        <a:pos x="20" y="24"/>
                      </a:cxn>
                      <a:cxn ang="0">
                        <a:pos x="20" y="28"/>
                      </a:cxn>
                      <a:cxn ang="0">
                        <a:pos x="24" y="32"/>
                      </a:cxn>
                      <a:cxn ang="0">
                        <a:pos x="26" y="32"/>
                      </a:cxn>
                      <a:cxn ang="0">
                        <a:pos x="30" y="36"/>
                      </a:cxn>
                      <a:cxn ang="0">
                        <a:pos x="30" y="32"/>
                      </a:cxn>
                      <a:cxn ang="0">
                        <a:pos x="34" y="32"/>
                      </a:cxn>
                      <a:cxn ang="0">
                        <a:pos x="38" y="30"/>
                      </a:cxn>
                      <a:cxn ang="0">
                        <a:pos x="42" y="32"/>
                      </a:cxn>
                      <a:cxn ang="0">
                        <a:pos x="46" y="32"/>
                      </a:cxn>
                      <a:cxn ang="0">
                        <a:pos x="50" y="32"/>
                      </a:cxn>
                      <a:cxn ang="0">
                        <a:pos x="30" y="26"/>
                      </a:cxn>
                      <a:cxn ang="0">
                        <a:pos x="26" y="20"/>
                      </a:cxn>
                      <a:cxn ang="0">
                        <a:pos x="36" y="16"/>
                      </a:cxn>
                      <a:cxn ang="0">
                        <a:pos x="24" y="16"/>
                      </a:cxn>
                      <a:cxn ang="0">
                        <a:pos x="18" y="14"/>
                      </a:cxn>
                      <a:cxn ang="0">
                        <a:pos x="18" y="10"/>
                      </a:cxn>
                      <a:cxn ang="0">
                        <a:pos x="16" y="6"/>
                      </a:cxn>
                      <a:cxn ang="0">
                        <a:pos x="24" y="8"/>
                      </a:cxn>
                      <a:cxn ang="0">
                        <a:pos x="26" y="2"/>
                      </a:cxn>
                      <a:cxn ang="0">
                        <a:pos x="32" y="2"/>
                      </a:cxn>
                      <a:cxn ang="0">
                        <a:pos x="38" y="6"/>
                      </a:cxn>
                      <a:cxn ang="0">
                        <a:pos x="62" y="44"/>
                      </a:cxn>
                    </a:cxnLst>
                    <a:rect l="0" t="0" r="r" b="b"/>
                    <a:pathLst>
                      <a:path w="62" h="52">
                        <a:moveTo>
                          <a:pt x="62" y="44"/>
                        </a:moveTo>
                        <a:lnTo>
                          <a:pt x="62" y="44"/>
                        </a:lnTo>
                        <a:lnTo>
                          <a:pt x="56" y="46"/>
                        </a:lnTo>
                        <a:lnTo>
                          <a:pt x="52" y="44"/>
                        </a:lnTo>
                        <a:lnTo>
                          <a:pt x="52" y="44"/>
                        </a:lnTo>
                        <a:lnTo>
                          <a:pt x="46" y="40"/>
                        </a:lnTo>
                        <a:lnTo>
                          <a:pt x="42" y="40"/>
                        </a:lnTo>
                        <a:lnTo>
                          <a:pt x="40" y="40"/>
                        </a:lnTo>
                        <a:lnTo>
                          <a:pt x="40" y="40"/>
                        </a:lnTo>
                        <a:lnTo>
                          <a:pt x="38" y="42"/>
                        </a:lnTo>
                        <a:lnTo>
                          <a:pt x="34" y="40"/>
                        </a:lnTo>
                        <a:lnTo>
                          <a:pt x="34" y="40"/>
                        </a:lnTo>
                        <a:lnTo>
                          <a:pt x="28" y="40"/>
                        </a:lnTo>
                        <a:lnTo>
                          <a:pt x="26" y="42"/>
                        </a:lnTo>
                        <a:lnTo>
                          <a:pt x="26" y="42"/>
                        </a:lnTo>
                        <a:lnTo>
                          <a:pt x="30" y="42"/>
                        </a:lnTo>
                        <a:lnTo>
                          <a:pt x="32" y="42"/>
                        </a:lnTo>
                        <a:lnTo>
                          <a:pt x="32" y="44"/>
                        </a:lnTo>
                        <a:lnTo>
                          <a:pt x="32" y="44"/>
                        </a:lnTo>
                        <a:lnTo>
                          <a:pt x="30" y="46"/>
                        </a:lnTo>
                        <a:lnTo>
                          <a:pt x="30" y="46"/>
                        </a:lnTo>
                        <a:lnTo>
                          <a:pt x="30" y="46"/>
                        </a:lnTo>
                        <a:lnTo>
                          <a:pt x="30" y="48"/>
                        </a:lnTo>
                        <a:lnTo>
                          <a:pt x="34" y="48"/>
                        </a:lnTo>
                        <a:lnTo>
                          <a:pt x="36" y="50"/>
                        </a:lnTo>
                        <a:lnTo>
                          <a:pt x="38" y="52"/>
                        </a:lnTo>
                        <a:lnTo>
                          <a:pt x="38" y="52"/>
                        </a:lnTo>
                        <a:lnTo>
                          <a:pt x="38" y="52"/>
                        </a:lnTo>
                        <a:lnTo>
                          <a:pt x="36" y="52"/>
                        </a:lnTo>
                        <a:lnTo>
                          <a:pt x="34" y="50"/>
                        </a:lnTo>
                        <a:lnTo>
                          <a:pt x="32" y="50"/>
                        </a:lnTo>
                        <a:lnTo>
                          <a:pt x="32" y="50"/>
                        </a:lnTo>
                        <a:lnTo>
                          <a:pt x="30" y="52"/>
                        </a:lnTo>
                        <a:lnTo>
                          <a:pt x="24" y="50"/>
                        </a:lnTo>
                        <a:lnTo>
                          <a:pt x="24" y="50"/>
                        </a:lnTo>
                        <a:lnTo>
                          <a:pt x="22" y="48"/>
                        </a:lnTo>
                        <a:lnTo>
                          <a:pt x="22" y="46"/>
                        </a:lnTo>
                        <a:lnTo>
                          <a:pt x="22" y="46"/>
                        </a:lnTo>
                        <a:lnTo>
                          <a:pt x="24" y="44"/>
                        </a:lnTo>
                        <a:lnTo>
                          <a:pt x="24" y="44"/>
                        </a:lnTo>
                        <a:lnTo>
                          <a:pt x="24" y="46"/>
                        </a:lnTo>
                        <a:lnTo>
                          <a:pt x="26" y="46"/>
                        </a:lnTo>
                        <a:lnTo>
                          <a:pt x="26" y="46"/>
                        </a:lnTo>
                        <a:lnTo>
                          <a:pt x="26" y="44"/>
                        </a:lnTo>
                        <a:lnTo>
                          <a:pt x="24" y="42"/>
                        </a:lnTo>
                        <a:lnTo>
                          <a:pt x="20" y="40"/>
                        </a:lnTo>
                        <a:lnTo>
                          <a:pt x="20" y="40"/>
                        </a:lnTo>
                        <a:lnTo>
                          <a:pt x="18" y="42"/>
                        </a:lnTo>
                        <a:lnTo>
                          <a:pt x="16" y="42"/>
                        </a:lnTo>
                        <a:lnTo>
                          <a:pt x="16" y="40"/>
                        </a:lnTo>
                        <a:lnTo>
                          <a:pt x="16" y="40"/>
                        </a:lnTo>
                        <a:lnTo>
                          <a:pt x="16" y="38"/>
                        </a:lnTo>
                        <a:lnTo>
                          <a:pt x="14" y="38"/>
                        </a:lnTo>
                        <a:lnTo>
                          <a:pt x="12" y="40"/>
                        </a:lnTo>
                        <a:lnTo>
                          <a:pt x="12" y="40"/>
                        </a:lnTo>
                        <a:lnTo>
                          <a:pt x="10" y="40"/>
                        </a:lnTo>
                        <a:lnTo>
                          <a:pt x="10" y="40"/>
                        </a:lnTo>
                        <a:lnTo>
                          <a:pt x="8" y="36"/>
                        </a:lnTo>
                        <a:lnTo>
                          <a:pt x="8" y="36"/>
                        </a:lnTo>
                        <a:lnTo>
                          <a:pt x="8" y="40"/>
                        </a:lnTo>
                        <a:lnTo>
                          <a:pt x="8" y="42"/>
                        </a:lnTo>
                        <a:lnTo>
                          <a:pt x="6" y="42"/>
                        </a:lnTo>
                        <a:lnTo>
                          <a:pt x="6" y="42"/>
                        </a:lnTo>
                        <a:lnTo>
                          <a:pt x="4" y="42"/>
                        </a:lnTo>
                        <a:lnTo>
                          <a:pt x="2" y="40"/>
                        </a:lnTo>
                        <a:lnTo>
                          <a:pt x="2" y="40"/>
                        </a:lnTo>
                        <a:lnTo>
                          <a:pt x="0" y="40"/>
                        </a:lnTo>
                        <a:lnTo>
                          <a:pt x="0" y="38"/>
                        </a:lnTo>
                        <a:lnTo>
                          <a:pt x="0" y="38"/>
                        </a:lnTo>
                        <a:lnTo>
                          <a:pt x="4" y="36"/>
                        </a:lnTo>
                        <a:lnTo>
                          <a:pt x="6" y="34"/>
                        </a:lnTo>
                        <a:lnTo>
                          <a:pt x="6" y="34"/>
                        </a:lnTo>
                        <a:lnTo>
                          <a:pt x="8" y="34"/>
                        </a:lnTo>
                        <a:lnTo>
                          <a:pt x="10" y="34"/>
                        </a:lnTo>
                        <a:lnTo>
                          <a:pt x="10" y="34"/>
                        </a:lnTo>
                        <a:lnTo>
                          <a:pt x="14" y="34"/>
                        </a:lnTo>
                        <a:lnTo>
                          <a:pt x="18" y="34"/>
                        </a:lnTo>
                        <a:lnTo>
                          <a:pt x="18" y="34"/>
                        </a:lnTo>
                        <a:lnTo>
                          <a:pt x="18" y="36"/>
                        </a:lnTo>
                        <a:lnTo>
                          <a:pt x="20" y="36"/>
                        </a:lnTo>
                        <a:lnTo>
                          <a:pt x="20" y="36"/>
                        </a:lnTo>
                        <a:lnTo>
                          <a:pt x="20" y="36"/>
                        </a:lnTo>
                        <a:lnTo>
                          <a:pt x="22" y="36"/>
                        </a:lnTo>
                        <a:lnTo>
                          <a:pt x="22" y="36"/>
                        </a:lnTo>
                        <a:lnTo>
                          <a:pt x="22" y="34"/>
                        </a:lnTo>
                        <a:lnTo>
                          <a:pt x="22" y="34"/>
                        </a:lnTo>
                        <a:lnTo>
                          <a:pt x="18" y="30"/>
                        </a:lnTo>
                        <a:lnTo>
                          <a:pt x="16" y="28"/>
                        </a:lnTo>
                        <a:lnTo>
                          <a:pt x="16" y="28"/>
                        </a:lnTo>
                        <a:lnTo>
                          <a:pt x="16" y="28"/>
                        </a:lnTo>
                        <a:lnTo>
                          <a:pt x="16" y="28"/>
                        </a:lnTo>
                        <a:lnTo>
                          <a:pt x="14" y="26"/>
                        </a:lnTo>
                        <a:lnTo>
                          <a:pt x="14" y="24"/>
                        </a:lnTo>
                        <a:lnTo>
                          <a:pt x="16" y="24"/>
                        </a:lnTo>
                        <a:lnTo>
                          <a:pt x="16" y="24"/>
                        </a:lnTo>
                        <a:lnTo>
                          <a:pt x="16" y="24"/>
                        </a:lnTo>
                        <a:lnTo>
                          <a:pt x="16" y="22"/>
                        </a:lnTo>
                        <a:lnTo>
                          <a:pt x="14" y="20"/>
                        </a:lnTo>
                        <a:lnTo>
                          <a:pt x="14" y="20"/>
                        </a:lnTo>
                        <a:lnTo>
                          <a:pt x="14" y="20"/>
                        </a:lnTo>
                        <a:lnTo>
                          <a:pt x="16" y="18"/>
                        </a:lnTo>
                        <a:lnTo>
                          <a:pt x="18" y="22"/>
                        </a:lnTo>
                        <a:lnTo>
                          <a:pt x="18" y="22"/>
                        </a:lnTo>
                        <a:lnTo>
                          <a:pt x="20" y="24"/>
                        </a:lnTo>
                        <a:lnTo>
                          <a:pt x="20" y="26"/>
                        </a:lnTo>
                        <a:lnTo>
                          <a:pt x="20" y="26"/>
                        </a:lnTo>
                        <a:lnTo>
                          <a:pt x="20" y="28"/>
                        </a:lnTo>
                        <a:lnTo>
                          <a:pt x="20" y="28"/>
                        </a:lnTo>
                        <a:lnTo>
                          <a:pt x="22" y="30"/>
                        </a:lnTo>
                        <a:lnTo>
                          <a:pt x="22" y="30"/>
                        </a:lnTo>
                        <a:lnTo>
                          <a:pt x="24" y="32"/>
                        </a:lnTo>
                        <a:lnTo>
                          <a:pt x="24" y="32"/>
                        </a:lnTo>
                        <a:lnTo>
                          <a:pt x="26" y="32"/>
                        </a:lnTo>
                        <a:lnTo>
                          <a:pt x="26" y="32"/>
                        </a:lnTo>
                        <a:lnTo>
                          <a:pt x="26" y="32"/>
                        </a:lnTo>
                        <a:lnTo>
                          <a:pt x="26" y="32"/>
                        </a:lnTo>
                        <a:lnTo>
                          <a:pt x="28" y="34"/>
                        </a:lnTo>
                        <a:lnTo>
                          <a:pt x="28" y="36"/>
                        </a:lnTo>
                        <a:lnTo>
                          <a:pt x="30" y="36"/>
                        </a:lnTo>
                        <a:lnTo>
                          <a:pt x="30" y="36"/>
                        </a:lnTo>
                        <a:lnTo>
                          <a:pt x="30" y="36"/>
                        </a:lnTo>
                        <a:lnTo>
                          <a:pt x="30" y="36"/>
                        </a:lnTo>
                        <a:lnTo>
                          <a:pt x="30" y="34"/>
                        </a:lnTo>
                        <a:lnTo>
                          <a:pt x="30" y="32"/>
                        </a:lnTo>
                        <a:lnTo>
                          <a:pt x="30" y="32"/>
                        </a:lnTo>
                        <a:lnTo>
                          <a:pt x="32" y="30"/>
                        </a:lnTo>
                        <a:lnTo>
                          <a:pt x="34" y="30"/>
                        </a:lnTo>
                        <a:lnTo>
                          <a:pt x="34" y="32"/>
                        </a:lnTo>
                        <a:lnTo>
                          <a:pt x="34" y="32"/>
                        </a:lnTo>
                        <a:lnTo>
                          <a:pt x="36" y="32"/>
                        </a:lnTo>
                        <a:lnTo>
                          <a:pt x="36" y="32"/>
                        </a:lnTo>
                        <a:lnTo>
                          <a:pt x="38" y="30"/>
                        </a:lnTo>
                        <a:lnTo>
                          <a:pt x="40" y="30"/>
                        </a:lnTo>
                        <a:lnTo>
                          <a:pt x="40" y="30"/>
                        </a:lnTo>
                        <a:lnTo>
                          <a:pt x="42" y="32"/>
                        </a:lnTo>
                        <a:lnTo>
                          <a:pt x="42" y="32"/>
                        </a:lnTo>
                        <a:lnTo>
                          <a:pt x="44" y="30"/>
                        </a:lnTo>
                        <a:lnTo>
                          <a:pt x="44" y="30"/>
                        </a:lnTo>
                        <a:lnTo>
                          <a:pt x="46" y="32"/>
                        </a:lnTo>
                        <a:lnTo>
                          <a:pt x="46" y="32"/>
                        </a:lnTo>
                        <a:lnTo>
                          <a:pt x="46" y="36"/>
                        </a:lnTo>
                        <a:lnTo>
                          <a:pt x="46" y="36"/>
                        </a:lnTo>
                        <a:lnTo>
                          <a:pt x="48" y="32"/>
                        </a:lnTo>
                        <a:lnTo>
                          <a:pt x="50" y="32"/>
                        </a:lnTo>
                        <a:lnTo>
                          <a:pt x="50" y="32"/>
                        </a:lnTo>
                        <a:lnTo>
                          <a:pt x="40" y="28"/>
                        </a:lnTo>
                        <a:lnTo>
                          <a:pt x="30" y="26"/>
                        </a:lnTo>
                        <a:lnTo>
                          <a:pt x="30" y="26"/>
                        </a:lnTo>
                        <a:lnTo>
                          <a:pt x="26" y="26"/>
                        </a:lnTo>
                        <a:lnTo>
                          <a:pt x="26" y="24"/>
                        </a:lnTo>
                        <a:lnTo>
                          <a:pt x="24" y="22"/>
                        </a:lnTo>
                        <a:lnTo>
                          <a:pt x="26" y="20"/>
                        </a:lnTo>
                        <a:lnTo>
                          <a:pt x="26" y="20"/>
                        </a:lnTo>
                        <a:lnTo>
                          <a:pt x="30" y="18"/>
                        </a:lnTo>
                        <a:lnTo>
                          <a:pt x="32" y="18"/>
                        </a:lnTo>
                        <a:lnTo>
                          <a:pt x="36" y="16"/>
                        </a:lnTo>
                        <a:lnTo>
                          <a:pt x="36" y="16"/>
                        </a:lnTo>
                        <a:lnTo>
                          <a:pt x="34" y="16"/>
                        </a:lnTo>
                        <a:lnTo>
                          <a:pt x="32" y="16"/>
                        </a:lnTo>
                        <a:lnTo>
                          <a:pt x="24" y="16"/>
                        </a:lnTo>
                        <a:lnTo>
                          <a:pt x="24" y="16"/>
                        </a:lnTo>
                        <a:lnTo>
                          <a:pt x="20" y="16"/>
                        </a:lnTo>
                        <a:lnTo>
                          <a:pt x="18" y="14"/>
                        </a:lnTo>
                        <a:lnTo>
                          <a:pt x="18" y="14"/>
                        </a:lnTo>
                        <a:lnTo>
                          <a:pt x="18" y="12"/>
                        </a:lnTo>
                        <a:lnTo>
                          <a:pt x="18" y="12"/>
                        </a:lnTo>
                        <a:lnTo>
                          <a:pt x="18" y="10"/>
                        </a:lnTo>
                        <a:lnTo>
                          <a:pt x="18" y="10"/>
                        </a:lnTo>
                        <a:lnTo>
                          <a:pt x="20" y="10"/>
                        </a:lnTo>
                        <a:lnTo>
                          <a:pt x="18" y="8"/>
                        </a:lnTo>
                        <a:lnTo>
                          <a:pt x="18" y="8"/>
                        </a:lnTo>
                        <a:lnTo>
                          <a:pt x="16" y="6"/>
                        </a:lnTo>
                        <a:lnTo>
                          <a:pt x="18" y="6"/>
                        </a:lnTo>
                        <a:lnTo>
                          <a:pt x="18" y="6"/>
                        </a:lnTo>
                        <a:lnTo>
                          <a:pt x="22" y="6"/>
                        </a:lnTo>
                        <a:lnTo>
                          <a:pt x="24" y="8"/>
                        </a:lnTo>
                        <a:lnTo>
                          <a:pt x="24" y="6"/>
                        </a:lnTo>
                        <a:lnTo>
                          <a:pt x="24" y="6"/>
                        </a:lnTo>
                        <a:lnTo>
                          <a:pt x="26" y="6"/>
                        </a:lnTo>
                        <a:lnTo>
                          <a:pt x="26" y="2"/>
                        </a:lnTo>
                        <a:lnTo>
                          <a:pt x="26" y="2"/>
                        </a:lnTo>
                        <a:lnTo>
                          <a:pt x="28" y="0"/>
                        </a:lnTo>
                        <a:lnTo>
                          <a:pt x="30" y="0"/>
                        </a:lnTo>
                        <a:lnTo>
                          <a:pt x="32" y="2"/>
                        </a:lnTo>
                        <a:lnTo>
                          <a:pt x="32" y="2"/>
                        </a:lnTo>
                        <a:lnTo>
                          <a:pt x="34" y="6"/>
                        </a:lnTo>
                        <a:lnTo>
                          <a:pt x="36" y="6"/>
                        </a:lnTo>
                        <a:lnTo>
                          <a:pt x="38" y="6"/>
                        </a:lnTo>
                        <a:lnTo>
                          <a:pt x="38" y="6"/>
                        </a:lnTo>
                        <a:lnTo>
                          <a:pt x="40" y="4"/>
                        </a:lnTo>
                        <a:lnTo>
                          <a:pt x="42" y="6"/>
                        </a:lnTo>
                        <a:lnTo>
                          <a:pt x="62" y="44"/>
                        </a:lnTo>
                        <a:lnTo>
                          <a:pt x="62"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grpSp>
            <p:sp>
              <p:nvSpPr>
                <p:cNvPr id="207" name="Freeform 652">
                  <a:extLst>
                    <a:ext uri="{FF2B5EF4-FFF2-40B4-BE49-F238E27FC236}">
                      <a16:creationId xmlns:a16="http://schemas.microsoft.com/office/drawing/2014/main" id="{58BD11A4-0460-4A49-A5A7-F9FB6CEF01C7}"/>
                    </a:ext>
                  </a:extLst>
                </p:cNvPr>
                <p:cNvSpPr>
                  <a:spLocks/>
                </p:cNvSpPr>
                <p:nvPr/>
              </p:nvSpPr>
              <p:spPr bwMode="auto">
                <a:xfrm>
                  <a:off x="4674696" y="1769539"/>
                  <a:ext cx="500717" cy="702431"/>
                </a:xfrm>
                <a:custGeom>
                  <a:avLst/>
                  <a:gdLst/>
                  <a:ahLst/>
                  <a:cxnLst>
                    <a:cxn ang="0">
                      <a:pos x="306" y="14"/>
                    </a:cxn>
                    <a:cxn ang="0">
                      <a:pos x="310" y="24"/>
                    </a:cxn>
                    <a:cxn ang="0">
                      <a:pos x="320" y="48"/>
                    </a:cxn>
                    <a:cxn ang="0">
                      <a:pos x="318" y="66"/>
                    </a:cxn>
                    <a:cxn ang="0">
                      <a:pos x="326" y="98"/>
                    </a:cxn>
                    <a:cxn ang="0">
                      <a:pos x="336" y="102"/>
                    </a:cxn>
                    <a:cxn ang="0">
                      <a:pos x="340" y="104"/>
                    </a:cxn>
                    <a:cxn ang="0">
                      <a:pos x="348" y="114"/>
                    </a:cxn>
                    <a:cxn ang="0">
                      <a:pos x="326" y="134"/>
                    </a:cxn>
                    <a:cxn ang="0">
                      <a:pos x="318" y="158"/>
                    </a:cxn>
                    <a:cxn ang="0">
                      <a:pos x="306" y="230"/>
                    </a:cxn>
                    <a:cxn ang="0">
                      <a:pos x="288" y="266"/>
                    </a:cxn>
                    <a:cxn ang="0">
                      <a:pos x="284" y="286"/>
                    </a:cxn>
                    <a:cxn ang="0">
                      <a:pos x="274" y="312"/>
                    </a:cxn>
                    <a:cxn ang="0">
                      <a:pos x="272" y="346"/>
                    </a:cxn>
                    <a:cxn ang="0">
                      <a:pos x="256" y="360"/>
                    </a:cxn>
                    <a:cxn ang="0">
                      <a:pos x="272" y="394"/>
                    </a:cxn>
                    <a:cxn ang="0">
                      <a:pos x="286" y="416"/>
                    </a:cxn>
                    <a:cxn ang="0">
                      <a:pos x="294" y="428"/>
                    </a:cxn>
                    <a:cxn ang="0">
                      <a:pos x="312" y="448"/>
                    </a:cxn>
                    <a:cxn ang="0">
                      <a:pos x="304" y="462"/>
                    </a:cxn>
                    <a:cxn ang="0">
                      <a:pos x="290" y="460"/>
                    </a:cxn>
                    <a:cxn ang="0">
                      <a:pos x="268" y="472"/>
                    </a:cxn>
                    <a:cxn ang="0">
                      <a:pos x="236" y="482"/>
                    </a:cxn>
                    <a:cxn ang="0">
                      <a:pos x="210" y="482"/>
                    </a:cxn>
                    <a:cxn ang="0">
                      <a:pos x="180" y="464"/>
                    </a:cxn>
                    <a:cxn ang="0">
                      <a:pos x="164" y="464"/>
                    </a:cxn>
                    <a:cxn ang="0">
                      <a:pos x="148" y="464"/>
                    </a:cxn>
                    <a:cxn ang="0">
                      <a:pos x="136" y="454"/>
                    </a:cxn>
                    <a:cxn ang="0">
                      <a:pos x="126" y="438"/>
                    </a:cxn>
                    <a:cxn ang="0">
                      <a:pos x="120" y="428"/>
                    </a:cxn>
                    <a:cxn ang="0">
                      <a:pos x="110" y="414"/>
                    </a:cxn>
                    <a:cxn ang="0">
                      <a:pos x="106" y="406"/>
                    </a:cxn>
                    <a:cxn ang="0">
                      <a:pos x="100" y="398"/>
                    </a:cxn>
                    <a:cxn ang="0">
                      <a:pos x="86" y="384"/>
                    </a:cxn>
                    <a:cxn ang="0">
                      <a:pos x="84" y="374"/>
                    </a:cxn>
                    <a:cxn ang="0">
                      <a:pos x="70" y="364"/>
                    </a:cxn>
                    <a:cxn ang="0">
                      <a:pos x="58" y="358"/>
                    </a:cxn>
                    <a:cxn ang="0">
                      <a:pos x="56" y="348"/>
                    </a:cxn>
                    <a:cxn ang="0">
                      <a:pos x="44" y="342"/>
                    </a:cxn>
                    <a:cxn ang="0">
                      <a:pos x="46" y="326"/>
                    </a:cxn>
                    <a:cxn ang="0">
                      <a:pos x="42" y="316"/>
                    </a:cxn>
                    <a:cxn ang="0">
                      <a:pos x="36" y="306"/>
                    </a:cxn>
                    <a:cxn ang="0">
                      <a:pos x="32" y="288"/>
                    </a:cxn>
                    <a:cxn ang="0">
                      <a:pos x="24" y="282"/>
                    </a:cxn>
                    <a:cxn ang="0">
                      <a:pos x="20" y="262"/>
                    </a:cxn>
                    <a:cxn ang="0">
                      <a:pos x="20" y="252"/>
                    </a:cxn>
                    <a:cxn ang="0">
                      <a:pos x="8" y="248"/>
                    </a:cxn>
                    <a:cxn ang="0">
                      <a:pos x="0" y="248"/>
                    </a:cxn>
                    <a:cxn ang="0">
                      <a:pos x="8" y="226"/>
                    </a:cxn>
                    <a:cxn ang="0">
                      <a:pos x="8" y="218"/>
                    </a:cxn>
                    <a:cxn ang="0">
                      <a:pos x="14" y="210"/>
                    </a:cxn>
                    <a:cxn ang="0">
                      <a:pos x="12" y="196"/>
                    </a:cxn>
                    <a:cxn ang="0">
                      <a:pos x="26" y="170"/>
                    </a:cxn>
                    <a:cxn ang="0">
                      <a:pos x="36" y="170"/>
                    </a:cxn>
                    <a:cxn ang="0">
                      <a:pos x="54" y="14"/>
                    </a:cxn>
                    <a:cxn ang="0">
                      <a:pos x="268" y="16"/>
                    </a:cxn>
                    <a:cxn ang="0">
                      <a:pos x="272" y="14"/>
                    </a:cxn>
                    <a:cxn ang="0">
                      <a:pos x="280" y="6"/>
                    </a:cxn>
                    <a:cxn ang="0">
                      <a:pos x="288" y="4"/>
                    </a:cxn>
                  </a:cxnLst>
                  <a:rect l="0" t="0" r="r" b="b"/>
                  <a:pathLst>
                    <a:path w="348" h="482">
                      <a:moveTo>
                        <a:pt x="290" y="0"/>
                      </a:moveTo>
                      <a:lnTo>
                        <a:pt x="290" y="0"/>
                      </a:lnTo>
                      <a:lnTo>
                        <a:pt x="300" y="10"/>
                      </a:lnTo>
                      <a:lnTo>
                        <a:pt x="306" y="14"/>
                      </a:lnTo>
                      <a:lnTo>
                        <a:pt x="308" y="16"/>
                      </a:lnTo>
                      <a:lnTo>
                        <a:pt x="308" y="20"/>
                      </a:lnTo>
                      <a:lnTo>
                        <a:pt x="308" y="20"/>
                      </a:lnTo>
                      <a:lnTo>
                        <a:pt x="310" y="24"/>
                      </a:lnTo>
                      <a:lnTo>
                        <a:pt x="310" y="30"/>
                      </a:lnTo>
                      <a:lnTo>
                        <a:pt x="316" y="38"/>
                      </a:lnTo>
                      <a:lnTo>
                        <a:pt x="320" y="46"/>
                      </a:lnTo>
                      <a:lnTo>
                        <a:pt x="320" y="48"/>
                      </a:lnTo>
                      <a:lnTo>
                        <a:pt x="320" y="50"/>
                      </a:lnTo>
                      <a:lnTo>
                        <a:pt x="320" y="50"/>
                      </a:lnTo>
                      <a:lnTo>
                        <a:pt x="318" y="56"/>
                      </a:lnTo>
                      <a:lnTo>
                        <a:pt x="318" y="66"/>
                      </a:lnTo>
                      <a:lnTo>
                        <a:pt x="320" y="82"/>
                      </a:lnTo>
                      <a:lnTo>
                        <a:pt x="320" y="82"/>
                      </a:lnTo>
                      <a:lnTo>
                        <a:pt x="324" y="94"/>
                      </a:lnTo>
                      <a:lnTo>
                        <a:pt x="326" y="98"/>
                      </a:lnTo>
                      <a:lnTo>
                        <a:pt x="330" y="98"/>
                      </a:lnTo>
                      <a:lnTo>
                        <a:pt x="330" y="98"/>
                      </a:lnTo>
                      <a:lnTo>
                        <a:pt x="334" y="98"/>
                      </a:lnTo>
                      <a:lnTo>
                        <a:pt x="336" y="102"/>
                      </a:lnTo>
                      <a:lnTo>
                        <a:pt x="338" y="104"/>
                      </a:lnTo>
                      <a:lnTo>
                        <a:pt x="340" y="106"/>
                      </a:lnTo>
                      <a:lnTo>
                        <a:pt x="340" y="104"/>
                      </a:lnTo>
                      <a:lnTo>
                        <a:pt x="340" y="104"/>
                      </a:lnTo>
                      <a:lnTo>
                        <a:pt x="342" y="104"/>
                      </a:lnTo>
                      <a:lnTo>
                        <a:pt x="344" y="104"/>
                      </a:lnTo>
                      <a:lnTo>
                        <a:pt x="348" y="114"/>
                      </a:lnTo>
                      <a:lnTo>
                        <a:pt x="348" y="114"/>
                      </a:lnTo>
                      <a:lnTo>
                        <a:pt x="344" y="120"/>
                      </a:lnTo>
                      <a:lnTo>
                        <a:pt x="338" y="126"/>
                      </a:lnTo>
                      <a:lnTo>
                        <a:pt x="330" y="132"/>
                      </a:lnTo>
                      <a:lnTo>
                        <a:pt x="326" y="134"/>
                      </a:lnTo>
                      <a:lnTo>
                        <a:pt x="322" y="140"/>
                      </a:lnTo>
                      <a:lnTo>
                        <a:pt x="320" y="146"/>
                      </a:lnTo>
                      <a:lnTo>
                        <a:pt x="318" y="158"/>
                      </a:lnTo>
                      <a:lnTo>
                        <a:pt x="318" y="158"/>
                      </a:lnTo>
                      <a:lnTo>
                        <a:pt x="312" y="194"/>
                      </a:lnTo>
                      <a:lnTo>
                        <a:pt x="308" y="220"/>
                      </a:lnTo>
                      <a:lnTo>
                        <a:pt x="308" y="220"/>
                      </a:lnTo>
                      <a:lnTo>
                        <a:pt x="306" y="230"/>
                      </a:lnTo>
                      <a:lnTo>
                        <a:pt x="304" y="240"/>
                      </a:lnTo>
                      <a:lnTo>
                        <a:pt x="296" y="252"/>
                      </a:lnTo>
                      <a:lnTo>
                        <a:pt x="290" y="260"/>
                      </a:lnTo>
                      <a:lnTo>
                        <a:pt x="288" y="266"/>
                      </a:lnTo>
                      <a:lnTo>
                        <a:pt x="286" y="274"/>
                      </a:lnTo>
                      <a:lnTo>
                        <a:pt x="286" y="274"/>
                      </a:lnTo>
                      <a:lnTo>
                        <a:pt x="286" y="282"/>
                      </a:lnTo>
                      <a:lnTo>
                        <a:pt x="284" y="286"/>
                      </a:lnTo>
                      <a:lnTo>
                        <a:pt x="280" y="292"/>
                      </a:lnTo>
                      <a:lnTo>
                        <a:pt x="278" y="296"/>
                      </a:lnTo>
                      <a:lnTo>
                        <a:pt x="276" y="302"/>
                      </a:lnTo>
                      <a:lnTo>
                        <a:pt x="274" y="312"/>
                      </a:lnTo>
                      <a:lnTo>
                        <a:pt x="274" y="326"/>
                      </a:lnTo>
                      <a:lnTo>
                        <a:pt x="274" y="326"/>
                      </a:lnTo>
                      <a:lnTo>
                        <a:pt x="274" y="338"/>
                      </a:lnTo>
                      <a:lnTo>
                        <a:pt x="272" y="346"/>
                      </a:lnTo>
                      <a:lnTo>
                        <a:pt x="270" y="352"/>
                      </a:lnTo>
                      <a:lnTo>
                        <a:pt x="266" y="356"/>
                      </a:lnTo>
                      <a:lnTo>
                        <a:pt x="260" y="360"/>
                      </a:lnTo>
                      <a:lnTo>
                        <a:pt x="256" y="360"/>
                      </a:lnTo>
                      <a:lnTo>
                        <a:pt x="250" y="374"/>
                      </a:lnTo>
                      <a:lnTo>
                        <a:pt x="250" y="374"/>
                      </a:lnTo>
                      <a:lnTo>
                        <a:pt x="262" y="384"/>
                      </a:lnTo>
                      <a:lnTo>
                        <a:pt x="272" y="394"/>
                      </a:lnTo>
                      <a:lnTo>
                        <a:pt x="278" y="400"/>
                      </a:lnTo>
                      <a:lnTo>
                        <a:pt x="280" y="406"/>
                      </a:lnTo>
                      <a:lnTo>
                        <a:pt x="280" y="406"/>
                      </a:lnTo>
                      <a:lnTo>
                        <a:pt x="286" y="416"/>
                      </a:lnTo>
                      <a:lnTo>
                        <a:pt x="288" y="418"/>
                      </a:lnTo>
                      <a:lnTo>
                        <a:pt x="290" y="422"/>
                      </a:lnTo>
                      <a:lnTo>
                        <a:pt x="294" y="428"/>
                      </a:lnTo>
                      <a:lnTo>
                        <a:pt x="294" y="428"/>
                      </a:lnTo>
                      <a:lnTo>
                        <a:pt x="298" y="434"/>
                      </a:lnTo>
                      <a:lnTo>
                        <a:pt x="300" y="438"/>
                      </a:lnTo>
                      <a:lnTo>
                        <a:pt x="306" y="442"/>
                      </a:lnTo>
                      <a:lnTo>
                        <a:pt x="312" y="448"/>
                      </a:lnTo>
                      <a:lnTo>
                        <a:pt x="312" y="452"/>
                      </a:lnTo>
                      <a:lnTo>
                        <a:pt x="310" y="456"/>
                      </a:lnTo>
                      <a:lnTo>
                        <a:pt x="310" y="456"/>
                      </a:lnTo>
                      <a:lnTo>
                        <a:pt x="304" y="462"/>
                      </a:lnTo>
                      <a:lnTo>
                        <a:pt x="300" y="464"/>
                      </a:lnTo>
                      <a:lnTo>
                        <a:pt x="296" y="462"/>
                      </a:lnTo>
                      <a:lnTo>
                        <a:pt x="294" y="460"/>
                      </a:lnTo>
                      <a:lnTo>
                        <a:pt x="290" y="460"/>
                      </a:lnTo>
                      <a:lnTo>
                        <a:pt x="286" y="460"/>
                      </a:lnTo>
                      <a:lnTo>
                        <a:pt x="278" y="464"/>
                      </a:lnTo>
                      <a:lnTo>
                        <a:pt x="268" y="472"/>
                      </a:lnTo>
                      <a:lnTo>
                        <a:pt x="268" y="472"/>
                      </a:lnTo>
                      <a:lnTo>
                        <a:pt x="258" y="478"/>
                      </a:lnTo>
                      <a:lnTo>
                        <a:pt x="250" y="482"/>
                      </a:lnTo>
                      <a:lnTo>
                        <a:pt x="244" y="482"/>
                      </a:lnTo>
                      <a:lnTo>
                        <a:pt x="236" y="482"/>
                      </a:lnTo>
                      <a:lnTo>
                        <a:pt x="224" y="480"/>
                      </a:lnTo>
                      <a:lnTo>
                        <a:pt x="218" y="480"/>
                      </a:lnTo>
                      <a:lnTo>
                        <a:pt x="210" y="482"/>
                      </a:lnTo>
                      <a:lnTo>
                        <a:pt x="210" y="482"/>
                      </a:lnTo>
                      <a:lnTo>
                        <a:pt x="204" y="482"/>
                      </a:lnTo>
                      <a:lnTo>
                        <a:pt x="198" y="478"/>
                      </a:lnTo>
                      <a:lnTo>
                        <a:pt x="180" y="464"/>
                      </a:lnTo>
                      <a:lnTo>
                        <a:pt x="180" y="464"/>
                      </a:lnTo>
                      <a:lnTo>
                        <a:pt x="174" y="460"/>
                      </a:lnTo>
                      <a:lnTo>
                        <a:pt x="170" y="462"/>
                      </a:lnTo>
                      <a:lnTo>
                        <a:pt x="168" y="464"/>
                      </a:lnTo>
                      <a:lnTo>
                        <a:pt x="164" y="464"/>
                      </a:lnTo>
                      <a:lnTo>
                        <a:pt x="164" y="464"/>
                      </a:lnTo>
                      <a:lnTo>
                        <a:pt x="156" y="464"/>
                      </a:lnTo>
                      <a:lnTo>
                        <a:pt x="152" y="464"/>
                      </a:lnTo>
                      <a:lnTo>
                        <a:pt x="148" y="464"/>
                      </a:lnTo>
                      <a:lnTo>
                        <a:pt x="144" y="460"/>
                      </a:lnTo>
                      <a:lnTo>
                        <a:pt x="144" y="460"/>
                      </a:lnTo>
                      <a:lnTo>
                        <a:pt x="140" y="456"/>
                      </a:lnTo>
                      <a:lnTo>
                        <a:pt x="136" y="454"/>
                      </a:lnTo>
                      <a:lnTo>
                        <a:pt x="134" y="452"/>
                      </a:lnTo>
                      <a:lnTo>
                        <a:pt x="130" y="446"/>
                      </a:lnTo>
                      <a:lnTo>
                        <a:pt x="130" y="446"/>
                      </a:lnTo>
                      <a:lnTo>
                        <a:pt x="126" y="438"/>
                      </a:lnTo>
                      <a:lnTo>
                        <a:pt x="124" y="436"/>
                      </a:lnTo>
                      <a:lnTo>
                        <a:pt x="120" y="434"/>
                      </a:lnTo>
                      <a:lnTo>
                        <a:pt x="120" y="428"/>
                      </a:lnTo>
                      <a:lnTo>
                        <a:pt x="120" y="428"/>
                      </a:lnTo>
                      <a:lnTo>
                        <a:pt x="118" y="424"/>
                      </a:lnTo>
                      <a:lnTo>
                        <a:pt x="116" y="418"/>
                      </a:lnTo>
                      <a:lnTo>
                        <a:pt x="112" y="416"/>
                      </a:lnTo>
                      <a:lnTo>
                        <a:pt x="110" y="414"/>
                      </a:lnTo>
                      <a:lnTo>
                        <a:pt x="110" y="414"/>
                      </a:lnTo>
                      <a:lnTo>
                        <a:pt x="108" y="412"/>
                      </a:lnTo>
                      <a:lnTo>
                        <a:pt x="108" y="412"/>
                      </a:lnTo>
                      <a:lnTo>
                        <a:pt x="106" y="406"/>
                      </a:lnTo>
                      <a:lnTo>
                        <a:pt x="104" y="400"/>
                      </a:lnTo>
                      <a:lnTo>
                        <a:pt x="102" y="398"/>
                      </a:lnTo>
                      <a:lnTo>
                        <a:pt x="100" y="398"/>
                      </a:lnTo>
                      <a:lnTo>
                        <a:pt x="100" y="398"/>
                      </a:lnTo>
                      <a:lnTo>
                        <a:pt x="96" y="396"/>
                      </a:lnTo>
                      <a:lnTo>
                        <a:pt x="94" y="394"/>
                      </a:lnTo>
                      <a:lnTo>
                        <a:pt x="92" y="390"/>
                      </a:lnTo>
                      <a:lnTo>
                        <a:pt x="86" y="384"/>
                      </a:lnTo>
                      <a:lnTo>
                        <a:pt x="86" y="384"/>
                      </a:lnTo>
                      <a:lnTo>
                        <a:pt x="82" y="380"/>
                      </a:lnTo>
                      <a:lnTo>
                        <a:pt x="84" y="376"/>
                      </a:lnTo>
                      <a:lnTo>
                        <a:pt x="84" y="374"/>
                      </a:lnTo>
                      <a:lnTo>
                        <a:pt x="76" y="370"/>
                      </a:lnTo>
                      <a:lnTo>
                        <a:pt x="76" y="370"/>
                      </a:lnTo>
                      <a:lnTo>
                        <a:pt x="70" y="366"/>
                      </a:lnTo>
                      <a:lnTo>
                        <a:pt x="70" y="364"/>
                      </a:lnTo>
                      <a:lnTo>
                        <a:pt x="70" y="362"/>
                      </a:lnTo>
                      <a:lnTo>
                        <a:pt x="62" y="360"/>
                      </a:lnTo>
                      <a:lnTo>
                        <a:pt x="62" y="360"/>
                      </a:lnTo>
                      <a:lnTo>
                        <a:pt x="58" y="358"/>
                      </a:lnTo>
                      <a:lnTo>
                        <a:pt x="56" y="356"/>
                      </a:lnTo>
                      <a:lnTo>
                        <a:pt x="56" y="352"/>
                      </a:lnTo>
                      <a:lnTo>
                        <a:pt x="56" y="350"/>
                      </a:lnTo>
                      <a:lnTo>
                        <a:pt x="56" y="348"/>
                      </a:lnTo>
                      <a:lnTo>
                        <a:pt x="54" y="346"/>
                      </a:lnTo>
                      <a:lnTo>
                        <a:pt x="48" y="344"/>
                      </a:lnTo>
                      <a:lnTo>
                        <a:pt x="48" y="344"/>
                      </a:lnTo>
                      <a:lnTo>
                        <a:pt x="44" y="342"/>
                      </a:lnTo>
                      <a:lnTo>
                        <a:pt x="42" y="338"/>
                      </a:lnTo>
                      <a:lnTo>
                        <a:pt x="42" y="336"/>
                      </a:lnTo>
                      <a:lnTo>
                        <a:pt x="44" y="334"/>
                      </a:lnTo>
                      <a:lnTo>
                        <a:pt x="46" y="326"/>
                      </a:lnTo>
                      <a:lnTo>
                        <a:pt x="46" y="324"/>
                      </a:lnTo>
                      <a:lnTo>
                        <a:pt x="44" y="320"/>
                      </a:lnTo>
                      <a:lnTo>
                        <a:pt x="44" y="320"/>
                      </a:lnTo>
                      <a:lnTo>
                        <a:pt x="42" y="316"/>
                      </a:lnTo>
                      <a:lnTo>
                        <a:pt x="42" y="314"/>
                      </a:lnTo>
                      <a:lnTo>
                        <a:pt x="40" y="310"/>
                      </a:lnTo>
                      <a:lnTo>
                        <a:pt x="36" y="306"/>
                      </a:lnTo>
                      <a:lnTo>
                        <a:pt x="36" y="306"/>
                      </a:lnTo>
                      <a:lnTo>
                        <a:pt x="32" y="298"/>
                      </a:lnTo>
                      <a:lnTo>
                        <a:pt x="32" y="294"/>
                      </a:lnTo>
                      <a:lnTo>
                        <a:pt x="32" y="294"/>
                      </a:lnTo>
                      <a:lnTo>
                        <a:pt x="32" y="288"/>
                      </a:lnTo>
                      <a:lnTo>
                        <a:pt x="30" y="286"/>
                      </a:lnTo>
                      <a:lnTo>
                        <a:pt x="28" y="284"/>
                      </a:lnTo>
                      <a:lnTo>
                        <a:pt x="28" y="284"/>
                      </a:lnTo>
                      <a:lnTo>
                        <a:pt x="24" y="282"/>
                      </a:lnTo>
                      <a:lnTo>
                        <a:pt x="24" y="276"/>
                      </a:lnTo>
                      <a:lnTo>
                        <a:pt x="22" y="270"/>
                      </a:lnTo>
                      <a:lnTo>
                        <a:pt x="20" y="262"/>
                      </a:lnTo>
                      <a:lnTo>
                        <a:pt x="20" y="262"/>
                      </a:lnTo>
                      <a:lnTo>
                        <a:pt x="18" y="256"/>
                      </a:lnTo>
                      <a:lnTo>
                        <a:pt x="18" y="254"/>
                      </a:lnTo>
                      <a:lnTo>
                        <a:pt x="20" y="254"/>
                      </a:lnTo>
                      <a:lnTo>
                        <a:pt x="20" y="252"/>
                      </a:lnTo>
                      <a:lnTo>
                        <a:pt x="20" y="252"/>
                      </a:lnTo>
                      <a:lnTo>
                        <a:pt x="16" y="248"/>
                      </a:lnTo>
                      <a:lnTo>
                        <a:pt x="14" y="248"/>
                      </a:lnTo>
                      <a:lnTo>
                        <a:pt x="8" y="248"/>
                      </a:lnTo>
                      <a:lnTo>
                        <a:pt x="4" y="250"/>
                      </a:lnTo>
                      <a:lnTo>
                        <a:pt x="2" y="250"/>
                      </a:lnTo>
                      <a:lnTo>
                        <a:pt x="0" y="248"/>
                      </a:lnTo>
                      <a:lnTo>
                        <a:pt x="0" y="248"/>
                      </a:lnTo>
                      <a:lnTo>
                        <a:pt x="0" y="242"/>
                      </a:lnTo>
                      <a:lnTo>
                        <a:pt x="0" y="236"/>
                      </a:lnTo>
                      <a:lnTo>
                        <a:pt x="2" y="230"/>
                      </a:lnTo>
                      <a:lnTo>
                        <a:pt x="8" y="226"/>
                      </a:lnTo>
                      <a:lnTo>
                        <a:pt x="8" y="224"/>
                      </a:lnTo>
                      <a:lnTo>
                        <a:pt x="8" y="222"/>
                      </a:lnTo>
                      <a:lnTo>
                        <a:pt x="8" y="222"/>
                      </a:lnTo>
                      <a:lnTo>
                        <a:pt x="8" y="218"/>
                      </a:lnTo>
                      <a:lnTo>
                        <a:pt x="12" y="214"/>
                      </a:lnTo>
                      <a:lnTo>
                        <a:pt x="14" y="212"/>
                      </a:lnTo>
                      <a:lnTo>
                        <a:pt x="14" y="210"/>
                      </a:lnTo>
                      <a:lnTo>
                        <a:pt x="14" y="210"/>
                      </a:lnTo>
                      <a:lnTo>
                        <a:pt x="10" y="206"/>
                      </a:lnTo>
                      <a:lnTo>
                        <a:pt x="10" y="204"/>
                      </a:lnTo>
                      <a:lnTo>
                        <a:pt x="12" y="202"/>
                      </a:lnTo>
                      <a:lnTo>
                        <a:pt x="12" y="196"/>
                      </a:lnTo>
                      <a:lnTo>
                        <a:pt x="12" y="196"/>
                      </a:lnTo>
                      <a:lnTo>
                        <a:pt x="14" y="188"/>
                      </a:lnTo>
                      <a:lnTo>
                        <a:pt x="16" y="182"/>
                      </a:lnTo>
                      <a:lnTo>
                        <a:pt x="26" y="170"/>
                      </a:lnTo>
                      <a:lnTo>
                        <a:pt x="26" y="170"/>
                      </a:lnTo>
                      <a:lnTo>
                        <a:pt x="30" y="166"/>
                      </a:lnTo>
                      <a:lnTo>
                        <a:pt x="34" y="168"/>
                      </a:lnTo>
                      <a:lnTo>
                        <a:pt x="36" y="170"/>
                      </a:lnTo>
                      <a:lnTo>
                        <a:pt x="44" y="168"/>
                      </a:lnTo>
                      <a:lnTo>
                        <a:pt x="40" y="70"/>
                      </a:lnTo>
                      <a:lnTo>
                        <a:pt x="56" y="70"/>
                      </a:lnTo>
                      <a:lnTo>
                        <a:pt x="54" y="14"/>
                      </a:lnTo>
                      <a:lnTo>
                        <a:pt x="256" y="14"/>
                      </a:lnTo>
                      <a:lnTo>
                        <a:pt x="256" y="14"/>
                      </a:lnTo>
                      <a:lnTo>
                        <a:pt x="262" y="16"/>
                      </a:lnTo>
                      <a:lnTo>
                        <a:pt x="268" y="16"/>
                      </a:lnTo>
                      <a:lnTo>
                        <a:pt x="272" y="16"/>
                      </a:lnTo>
                      <a:lnTo>
                        <a:pt x="272" y="14"/>
                      </a:lnTo>
                      <a:lnTo>
                        <a:pt x="272" y="14"/>
                      </a:lnTo>
                      <a:lnTo>
                        <a:pt x="272" y="14"/>
                      </a:lnTo>
                      <a:lnTo>
                        <a:pt x="270" y="12"/>
                      </a:lnTo>
                      <a:lnTo>
                        <a:pt x="272" y="10"/>
                      </a:lnTo>
                      <a:lnTo>
                        <a:pt x="276" y="10"/>
                      </a:lnTo>
                      <a:lnTo>
                        <a:pt x="280" y="6"/>
                      </a:lnTo>
                      <a:lnTo>
                        <a:pt x="280" y="6"/>
                      </a:lnTo>
                      <a:lnTo>
                        <a:pt x="282" y="4"/>
                      </a:lnTo>
                      <a:lnTo>
                        <a:pt x="284" y="2"/>
                      </a:lnTo>
                      <a:lnTo>
                        <a:pt x="288" y="4"/>
                      </a:lnTo>
                      <a:lnTo>
                        <a:pt x="290" y="0"/>
                      </a:lnTo>
                      <a:lnTo>
                        <a:pt x="29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8" name="Freeform 133">
                  <a:extLst>
                    <a:ext uri="{FF2B5EF4-FFF2-40B4-BE49-F238E27FC236}">
                      <a16:creationId xmlns:a16="http://schemas.microsoft.com/office/drawing/2014/main" id="{3380FB70-860E-4ECF-90E5-8688141AAE3A}"/>
                    </a:ext>
                  </a:extLst>
                </p:cNvPr>
                <p:cNvSpPr>
                  <a:spLocks/>
                </p:cNvSpPr>
                <p:nvPr/>
              </p:nvSpPr>
              <p:spPr bwMode="auto">
                <a:xfrm>
                  <a:off x="8622874" y="2722631"/>
                  <a:ext cx="60432" cy="67037"/>
                </a:xfrm>
                <a:custGeom>
                  <a:avLst/>
                  <a:gdLst/>
                  <a:ahLst/>
                  <a:cxnLst>
                    <a:cxn ang="0">
                      <a:pos x="34" y="46"/>
                    </a:cxn>
                    <a:cxn ang="0">
                      <a:pos x="34" y="46"/>
                    </a:cxn>
                    <a:cxn ang="0">
                      <a:pos x="32" y="46"/>
                    </a:cxn>
                    <a:cxn ang="0">
                      <a:pos x="30" y="44"/>
                    </a:cxn>
                    <a:cxn ang="0">
                      <a:pos x="30" y="38"/>
                    </a:cxn>
                    <a:cxn ang="0">
                      <a:pos x="30" y="30"/>
                    </a:cxn>
                    <a:cxn ang="0">
                      <a:pos x="28" y="28"/>
                    </a:cxn>
                    <a:cxn ang="0">
                      <a:pos x="26" y="24"/>
                    </a:cxn>
                    <a:cxn ang="0">
                      <a:pos x="26" y="24"/>
                    </a:cxn>
                    <a:cxn ang="0">
                      <a:pos x="12" y="10"/>
                    </a:cxn>
                    <a:cxn ang="0">
                      <a:pos x="4" y="4"/>
                    </a:cxn>
                    <a:cxn ang="0">
                      <a:pos x="4" y="4"/>
                    </a:cxn>
                    <a:cxn ang="0">
                      <a:pos x="0" y="2"/>
                    </a:cxn>
                    <a:cxn ang="0">
                      <a:pos x="0" y="0"/>
                    </a:cxn>
                    <a:cxn ang="0">
                      <a:pos x="2" y="0"/>
                    </a:cxn>
                    <a:cxn ang="0">
                      <a:pos x="2" y="0"/>
                    </a:cxn>
                    <a:cxn ang="0">
                      <a:pos x="6" y="0"/>
                    </a:cxn>
                    <a:cxn ang="0">
                      <a:pos x="10" y="4"/>
                    </a:cxn>
                    <a:cxn ang="0">
                      <a:pos x="20" y="14"/>
                    </a:cxn>
                    <a:cxn ang="0">
                      <a:pos x="20" y="14"/>
                    </a:cxn>
                    <a:cxn ang="0">
                      <a:pos x="32" y="26"/>
                    </a:cxn>
                    <a:cxn ang="0">
                      <a:pos x="34" y="28"/>
                    </a:cxn>
                    <a:cxn ang="0">
                      <a:pos x="36" y="30"/>
                    </a:cxn>
                    <a:cxn ang="0">
                      <a:pos x="36" y="30"/>
                    </a:cxn>
                    <a:cxn ang="0">
                      <a:pos x="36" y="30"/>
                    </a:cxn>
                    <a:cxn ang="0">
                      <a:pos x="40" y="32"/>
                    </a:cxn>
                    <a:cxn ang="0">
                      <a:pos x="42" y="34"/>
                    </a:cxn>
                    <a:cxn ang="0">
                      <a:pos x="40" y="36"/>
                    </a:cxn>
                    <a:cxn ang="0">
                      <a:pos x="40" y="36"/>
                    </a:cxn>
                    <a:cxn ang="0">
                      <a:pos x="38" y="40"/>
                    </a:cxn>
                    <a:cxn ang="0">
                      <a:pos x="36" y="44"/>
                    </a:cxn>
                    <a:cxn ang="0">
                      <a:pos x="36" y="46"/>
                    </a:cxn>
                    <a:cxn ang="0">
                      <a:pos x="34" y="46"/>
                    </a:cxn>
                    <a:cxn ang="0">
                      <a:pos x="34" y="46"/>
                    </a:cxn>
                  </a:cxnLst>
                  <a:rect l="0" t="0" r="r" b="b"/>
                  <a:pathLst>
                    <a:path w="42" h="46">
                      <a:moveTo>
                        <a:pt x="34" y="46"/>
                      </a:moveTo>
                      <a:lnTo>
                        <a:pt x="34" y="46"/>
                      </a:lnTo>
                      <a:lnTo>
                        <a:pt x="32" y="46"/>
                      </a:lnTo>
                      <a:lnTo>
                        <a:pt x="30" y="44"/>
                      </a:lnTo>
                      <a:lnTo>
                        <a:pt x="30" y="38"/>
                      </a:lnTo>
                      <a:lnTo>
                        <a:pt x="30" y="30"/>
                      </a:lnTo>
                      <a:lnTo>
                        <a:pt x="28" y="28"/>
                      </a:lnTo>
                      <a:lnTo>
                        <a:pt x="26" y="24"/>
                      </a:lnTo>
                      <a:lnTo>
                        <a:pt x="26" y="24"/>
                      </a:lnTo>
                      <a:lnTo>
                        <a:pt x="12" y="10"/>
                      </a:lnTo>
                      <a:lnTo>
                        <a:pt x="4" y="4"/>
                      </a:lnTo>
                      <a:lnTo>
                        <a:pt x="4" y="4"/>
                      </a:lnTo>
                      <a:lnTo>
                        <a:pt x="0" y="2"/>
                      </a:lnTo>
                      <a:lnTo>
                        <a:pt x="0" y="0"/>
                      </a:lnTo>
                      <a:lnTo>
                        <a:pt x="2" y="0"/>
                      </a:lnTo>
                      <a:lnTo>
                        <a:pt x="2" y="0"/>
                      </a:lnTo>
                      <a:lnTo>
                        <a:pt x="6" y="0"/>
                      </a:lnTo>
                      <a:lnTo>
                        <a:pt x="10" y="4"/>
                      </a:lnTo>
                      <a:lnTo>
                        <a:pt x="20" y="14"/>
                      </a:lnTo>
                      <a:lnTo>
                        <a:pt x="20" y="14"/>
                      </a:lnTo>
                      <a:lnTo>
                        <a:pt x="32" y="26"/>
                      </a:lnTo>
                      <a:lnTo>
                        <a:pt x="34" y="28"/>
                      </a:lnTo>
                      <a:lnTo>
                        <a:pt x="36" y="30"/>
                      </a:lnTo>
                      <a:lnTo>
                        <a:pt x="36" y="30"/>
                      </a:lnTo>
                      <a:lnTo>
                        <a:pt x="36" y="30"/>
                      </a:lnTo>
                      <a:lnTo>
                        <a:pt x="40" y="32"/>
                      </a:lnTo>
                      <a:lnTo>
                        <a:pt x="42" y="34"/>
                      </a:lnTo>
                      <a:lnTo>
                        <a:pt x="40" y="36"/>
                      </a:lnTo>
                      <a:lnTo>
                        <a:pt x="40" y="36"/>
                      </a:lnTo>
                      <a:lnTo>
                        <a:pt x="38" y="40"/>
                      </a:lnTo>
                      <a:lnTo>
                        <a:pt x="36" y="44"/>
                      </a:lnTo>
                      <a:lnTo>
                        <a:pt x="36" y="46"/>
                      </a:lnTo>
                      <a:lnTo>
                        <a:pt x="34" y="46"/>
                      </a:lnTo>
                      <a:lnTo>
                        <a:pt x="34" y="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9" name="Freeform 179">
                  <a:extLst>
                    <a:ext uri="{FF2B5EF4-FFF2-40B4-BE49-F238E27FC236}">
                      <a16:creationId xmlns:a16="http://schemas.microsoft.com/office/drawing/2014/main" id="{C7BE4541-F14F-4366-A373-C6635DE19A1A}"/>
                    </a:ext>
                  </a:extLst>
                </p:cNvPr>
                <p:cNvSpPr>
                  <a:spLocks/>
                </p:cNvSpPr>
                <p:nvPr/>
              </p:nvSpPr>
              <p:spPr bwMode="auto">
                <a:xfrm>
                  <a:off x="7448781" y="1078767"/>
                  <a:ext cx="132373" cy="166136"/>
                </a:xfrm>
                <a:custGeom>
                  <a:avLst/>
                  <a:gdLst/>
                  <a:ahLst/>
                  <a:cxnLst>
                    <a:cxn ang="0">
                      <a:pos x="92" y="92"/>
                    </a:cxn>
                    <a:cxn ang="0">
                      <a:pos x="90" y="96"/>
                    </a:cxn>
                    <a:cxn ang="0">
                      <a:pos x="82" y="98"/>
                    </a:cxn>
                    <a:cxn ang="0">
                      <a:pos x="74" y="100"/>
                    </a:cxn>
                    <a:cxn ang="0">
                      <a:pos x="62" y="114"/>
                    </a:cxn>
                    <a:cxn ang="0">
                      <a:pos x="58" y="112"/>
                    </a:cxn>
                    <a:cxn ang="0">
                      <a:pos x="56" y="110"/>
                    </a:cxn>
                    <a:cxn ang="0">
                      <a:pos x="42" y="110"/>
                    </a:cxn>
                    <a:cxn ang="0">
                      <a:pos x="30" y="108"/>
                    </a:cxn>
                    <a:cxn ang="0">
                      <a:pos x="32" y="106"/>
                    </a:cxn>
                    <a:cxn ang="0">
                      <a:pos x="30" y="102"/>
                    </a:cxn>
                    <a:cxn ang="0">
                      <a:pos x="16" y="100"/>
                    </a:cxn>
                    <a:cxn ang="0">
                      <a:pos x="18" y="98"/>
                    </a:cxn>
                    <a:cxn ang="0">
                      <a:pos x="12" y="98"/>
                    </a:cxn>
                    <a:cxn ang="0">
                      <a:pos x="14" y="94"/>
                    </a:cxn>
                    <a:cxn ang="0">
                      <a:pos x="20" y="86"/>
                    </a:cxn>
                    <a:cxn ang="0">
                      <a:pos x="18" y="84"/>
                    </a:cxn>
                    <a:cxn ang="0">
                      <a:pos x="12" y="82"/>
                    </a:cxn>
                    <a:cxn ang="0">
                      <a:pos x="10" y="80"/>
                    </a:cxn>
                    <a:cxn ang="0">
                      <a:pos x="14" y="74"/>
                    </a:cxn>
                    <a:cxn ang="0">
                      <a:pos x="14" y="72"/>
                    </a:cxn>
                    <a:cxn ang="0">
                      <a:pos x="4" y="70"/>
                    </a:cxn>
                    <a:cxn ang="0">
                      <a:pos x="0" y="68"/>
                    </a:cxn>
                    <a:cxn ang="0">
                      <a:pos x="0" y="66"/>
                    </a:cxn>
                    <a:cxn ang="0">
                      <a:pos x="2" y="64"/>
                    </a:cxn>
                    <a:cxn ang="0">
                      <a:pos x="14" y="54"/>
                    </a:cxn>
                    <a:cxn ang="0">
                      <a:pos x="18" y="44"/>
                    </a:cxn>
                    <a:cxn ang="0">
                      <a:pos x="22" y="38"/>
                    </a:cxn>
                    <a:cxn ang="0">
                      <a:pos x="30" y="30"/>
                    </a:cxn>
                    <a:cxn ang="0">
                      <a:pos x="46" y="28"/>
                    </a:cxn>
                    <a:cxn ang="0">
                      <a:pos x="54" y="30"/>
                    </a:cxn>
                    <a:cxn ang="0">
                      <a:pos x="62" y="26"/>
                    </a:cxn>
                    <a:cxn ang="0">
                      <a:pos x="58" y="22"/>
                    </a:cxn>
                    <a:cxn ang="0">
                      <a:pos x="56" y="20"/>
                    </a:cxn>
                    <a:cxn ang="0">
                      <a:pos x="70" y="16"/>
                    </a:cxn>
                    <a:cxn ang="0">
                      <a:pos x="70" y="12"/>
                    </a:cxn>
                    <a:cxn ang="0">
                      <a:pos x="68" y="8"/>
                    </a:cxn>
                    <a:cxn ang="0">
                      <a:pos x="74" y="4"/>
                    </a:cxn>
                    <a:cxn ang="0">
                      <a:pos x="74" y="0"/>
                    </a:cxn>
                    <a:cxn ang="0">
                      <a:pos x="76" y="0"/>
                    </a:cxn>
                    <a:cxn ang="0">
                      <a:pos x="88" y="10"/>
                    </a:cxn>
                    <a:cxn ang="0">
                      <a:pos x="92" y="6"/>
                    </a:cxn>
                    <a:cxn ang="0">
                      <a:pos x="90" y="12"/>
                    </a:cxn>
                    <a:cxn ang="0">
                      <a:pos x="86" y="22"/>
                    </a:cxn>
                    <a:cxn ang="0">
                      <a:pos x="86" y="26"/>
                    </a:cxn>
                    <a:cxn ang="0">
                      <a:pos x="86" y="34"/>
                    </a:cxn>
                    <a:cxn ang="0">
                      <a:pos x="82" y="36"/>
                    </a:cxn>
                    <a:cxn ang="0">
                      <a:pos x="82" y="38"/>
                    </a:cxn>
                    <a:cxn ang="0">
                      <a:pos x="88" y="38"/>
                    </a:cxn>
                    <a:cxn ang="0">
                      <a:pos x="90" y="44"/>
                    </a:cxn>
                    <a:cxn ang="0">
                      <a:pos x="88" y="48"/>
                    </a:cxn>
                    <a:cxn ang="0">
                      <a:pos x="88" y="60"/>
                    </a:cxn>
                    <a:cxn ang="0">
                      <a:pos x="88" y="66"/>
                    </a:cxn>
                    <a:cxn ang="0">
                      <a:pos x="86" y="66"/>
                    </a:cxn>
                    <a:cxn ang="0">
                      <a:pos x="74" y="66"/>
                    </a:cxn>
                    <a:cxn ang="0">
                      <a:pos x="70" y="72"/>
                    </a:cxn>
                    <a:cxn ang="0">
                      <a:pos x="68" y="78"/>
                    </a:cxn>
                    <a:cxn ang="0">
                      <a:pos x="72" y="78"/>
                    </a:cxn>
                    <a:cxn ang="0">
                      <a:pos x="76" y="78"/>
                    </a:cxn>
                    <a:cxn ang="0">
                      <a:pos x="86" y="86"/>
                    </a:cxn>
                    <a:cxn ang="0">
                      <a:pos x="90" y="88"/>
                    </a:cxn>
                    <a:cxn ang="0">
                      <a:pos x="92" y="92"/>
                    </a:cxn>
                  </a:cxnLst>
                  <a:rect l="0" t="0" r="r" b="b"/>
                  <a:pathLst>
                    <a:path w="92" h="114">
                      <a:moveTo>
                        <a:pt x="92" y="92"/>
                      </a:moveTo>
                      <a:lnTo>
                        <a:pt x="92" y="92"/>
                      </a:lnTo>
                      <a:lnTo>
                        <a:pt x="90" y="94"/>
                      </a:lnTo>
                      <a:lnTo>
                        <a:pt x="90" y="96"/>
                      </a:lnTo>
                      <a:lnTo>
                        <a:pt x="88" y="98"/>
                      </a:lnTo>
                      <a:lnTo>
                        <a:pt x="82" y="98"/>
                      </a:lnTo>
                      <a:lnTo>
                        <a:pt x="82" y="98"/>
                      </a:lnTo>
                      <a:lnTo>
                        <a:pt x="74" y="100"/>
                      </a:lnTo>
                      <a:lnTo>
                        <a:pt x="70" y="104"/>
                      </a:lnTo>
                      <a:lnTo>
                        <a:pt x="62" y="114"/>
                      </a:lnTo>
                      <a:lnTo>
                        <a:pt x="62" y="114"/>
                      </a:lnTo>
                      <a:lnTo>
                        <a:pt x="58" y="112"/>
                      </a:lnTo>
                      <a:lnTo>
                        <a:pt x="56" y="110"/>
                      </a:lnTo>
                      <a:lnTo>
                        <a:pt x="56" y="110"/>
                      </a:lnTo>
                      <a:lnTo>
                        <a:pt x="42" y="110"/>
                      </a:lnTo>
                      <a:lnTo>
                        <a:pt x="42" y="110"/>
                      </a:lnTo>
                      <a:lnTo>
                        <a:pt x="34" y="108"/>
                      </a:lnTo>
                      <a:lnTo>
                        <a:pt x="30" y="108"/>
                      </a:lnTo>
                      <a:lnTo>
                        <a:pt x="32" y="106"/>
                      </a:lnTo>
                      <a:lnTo>
                        <a:pt x="32" y="106"/>
                      </a:lnTo>
                      <a:lnTo>
                        <a:pt x="32" y="104"/>
                      </a:lnTo>
                      <a:lnTo>
                        <a:pt x="30" y="102"/>
                      </a:lnTo>
                      <a:lnTo>
                        <a:pt x="24" y="102"/>
                      </a:lnTo>
                      <a:lnTo>
                        <a:pt x="16" y="100"/>
                      </a:lnTo>
                      <a:lnTo>
                        <a:pt x="16" y="100"/>
                      </a:lnTo>
                      <a:lnTo>
                        <a:pt x="18" y="98"/>
                      </a:lnTo>
                      <a:lnTo>
                        <a:pt x="18" y="98"/>
                      </a:lnTo>
                      <a:lnTo>
                        <a:pt x="12" y="98"/>
                      </a:lnTo>
                      <a:lnTo>
                        <a:pt x="12" y="96"/>
                      </a:lnTo>
                      <a:lnTo>
                        <a:pt x="14" y="94"/>
                      </a:lnTo>
                      <a:lnTo>
                        <a:pt x="14" y="94"/>
                      </a:lnTo>
                      <a:lnTo>
                        <a:pt x="20" y="86"/>
                      </a:lnTo>
                      <a:lnTo>
                        <a:pt x="20" y="84"/>
                      </a:lnTo>
                      <a:lnTo>
                        <a:pt x="18" y="84"/>
                      </a:lnTo>
                      <a:lnTo>
                        <a:pt x="14" y="82"/>
                      </a:lnTo>
                      <a:lnTo>
                        <a:pt x="12" y="82"/>
                      </a:lnTo>
                      <a:lnTo>
                        <a:pt x="10" y="80"/>
                      </a:lnTo>
                      <a:lnTo>
                        <a:pt x="10" y="80"/>
                      </a:lnTo>
                      <a:lnTo>
                        <a:pt x="12" y="76"/>
                      </a:lnTo>
                      <a:lnTo>
                        <a:pt x="14" y="74"/>
                      </a:lnTo>
                      <a:lnTo>
                        <a:pt x="16" y="74"/>
                      </a:lnTo>
                      <a:lnTo>
                        <a:pt x="14" y="72"/>
                      </a:lnTo>
                      <a:lnTo>
                        <a:pt x="14" y="72"/>
                      </a:lnTo>
                      <a:lnTo>
                        <a:pt x="4" y="70"/>
                      </a:lnTo>
                      <a:lnTo>
                        <a:pt x="0" y="68"/>
                      </a:lnTo>
                      <a:lnTo>
                        <a:pt x="0" y="68"/>
                      </a:lnTo>
                      <a:lnTo>
                        <a:pt x="0" y="66"/>
                      </a:lnTo>
                      <a:lnTo>
                        <a:pt x="0" y="66"/>
                      </a:lnTo>
                      <a:lnTo>
                        <a:pt x="2" y="64"/>
                      </a:lnTo>
                      <a:lnTo>
                        <a:pt x="2" y="64"/>
                      </a:lnTo>
                      <a:lnTo>
                        <a:pt x="10" y="58"/>
                      </a:lnTo>
                      <a:lnTo>
                        <a:pt x="14" y="54"/>
                      </a:lnTo>
                      <a:lnTo>
                        <a:pt x="16" y="50"/>
                      </a:lnTo>
                      <a:lnTo>
                        <a:pt x="18" y="44"/>
                      </a:lnTo>
                      <a:lnTo>
                        <a:pt x="18" y="44"/>
                      </a:lnTo>
                      <a:lnTo>
                        <a:pt x="22" y="38"/>
                      </a:lnTo>
                      <a:lnTo>
                        <a:pt x="26" y="32"/>
                      </a:lnTo>
                      <a:lnTo>
                        <a:pt x="30" y="30"/>
                      </a:lnTo>
                      <a:lnTo>
                        <a:pt x="34" y="28"/>
                      </a:lnTo>
                      <a:lnTo>
                        <a:pt x="46" y="28"/>
                      </a:lnTo>
                      <a:lnTo>
                        <a:pt x="46" y="28"/>
                      </a:lnTo>
                      <a:lnTo>
                        <a:pt x="54" y="30"/>
                      </a:lnTo>
                      <a:lnTo>
                        <a:pt x="60" y="28"/>
                      </a:lnTo>
                      <a:lnTo>
                        <a:pt x="62" y="26"/>
                      </a:lnTo>
                      <a:lnTo>
                        <a:pt x="58" y="22"/>
                      </a:lnTo>
                      <a:lnTo>
                        <a:pt x="58" y="22"/>
                      </a:lnTo>
                      <a:lnTo>
                        <a:pt x="56" y="20"/>
                      </a:lnTo>
                      <a:lnTo>
                        <a:pt x="56" y="20"/>
                      </a:lnTo>
                      <a:lnTo>
                        <a:pt x="62" y="18"/>
                      </a:lnTo>
                      <a:lnTo>
                        <a:pt x="70" y="16"/>
                      </a:lnTo>
                      <a:lnTo>
                        <a:pt x="70" y="14"/>
                      </a:lnTo>
                      <a:lnTo>
                        <a:pt x="70" y="12"/>
                      </a:lnTo>
                      <a:lnTo>
                        <a:pt x="70" y="12"/>
                      </a:lnTo>
                      <a:lnTo>
                        <a:pt x="68" y="8"/>
                      </a:lnTo>
                      <a:lnTo>
                        <a:pt x="70" y="6"/>
                      </a:lnTo>
                      <a:lnTo>
                        <a:pt x="74" y="4"/>
                      </a:lnTo>
                      <a:lnTo>
                        <a:pt x="74" y="0"/>
                      </a:lnTo>
                      <a:lnTo>
                        <a:pt x="74" y="0"/>
                      </a:lnTo>
                      <a:lnTo>
                        <a:pt x="74" y="0"/>
                      </a:lnTo>
                      <a:lnTo>
                        <a:pt x="76" y="0"/>
                      </a:lnTo>
                      <a:lnTo>
                        <a:pt x="82" y="6"/>
                      </a:lnTo>
                      <a:lnTo>
                        <a:pt x="88" y="10"/>
                      </a:lnTo>
                      <a:lnTo>
                        <a:pt x="90" y="8"/>
                      </a:lnTo>
                      <a:lnTo>
                        <a:pt x="92" y="6"/>
                      </a:lnTo>
                      <a:lnTo>
                        <a:pt x="92" y="6"/>
                      </a:lnTo>
                      <a:lnTo>
                        <a:pt x="90" y="12"/>
                      </a:lnTo>
                      <a:lnTo>
                        <a:pt x="88" y="16"/>
                      </a:lnTo>
                      <a:lnTo>
                        <a:pt x="86" y="22"/>
                      </a:lnTo>
                      <a:lnTo>
                        <a:pt x="86" y="26"/>
                      </a:lnTo>
                      <a:lnTo>
                        <a:pt x="86" y="26"/>
                      </a:lnTo>
                      <a:lnTo>
                        <a:pt x="86" y="30"/>
                      </a:lnTo>
                      <a:lnTo>
                        <a:pt x="86" y="34"/>
                      </a:lnTo>
                      <a:lnTo>
                        <a:pt x="82" y="36"/>
                      </a:lnTo>
                      <a:lnTo>
                        <a:pt x="82" y="36"/>
                      </a:lnTo>
                      <a:lnTo>
                        <a:pt x="82" y="36"/>
                      </a:lnTo>
                      <a:lnTo>
                        <a:pt x="82" y="38"/>
                      </a:lnTo>
                      <a:lnTo>
                        <a:pt x="86" y="38"/>
                      </a:lnTo>
                      <a:lnTo>
                        <a:pt x="88" y="38"/>
                      </a:lnTo>
                      <a:lnTo>
                        <a:pt x="90" y="40"/>
                      </a:lnTo>
                      <a:lnTo>
                        <a:pt x="90" y="44"/>
                      </a:lnTo>
                      <a:lnTo>
                        <a:pt x="88" y="48"/>
                      </a:lnTo>
                      <a:lnTo>
                        <a:pt x="88" y="48"/>
                      </a:lnTo>
                      <a:lnTo>
                        <a:pt x="88" y="54"/>
                      </a:lnTo>
                      <a:lnTo>
                        <a:pt x="88" y="60"/>
                      </a:lnTo>
                      <a:lnTo>
                        <a:pt x="90" y="64"/>
                      </a:lnTo>
                      <a:lnTo>
                        <a:pt x="88" y="66"/>
                      </a:lnTo>
                      <a:lnTo>
                        <a:pt x="86" y="66"/>
                      </a:lnTo>
                      <a:lnTo>
                        <a:pt x="86" y="66"/>
                      </a:lnTo>
                      <a:lnTo>
                        <a:pt x="78" y="66"/>
                      </a:lnTo>
                      <a:lnTo>
                        <a:pt x="74" y="66"/>
                      </a:lnTo>
                      <a:lnTo>
                        <a:pt x="72" y="68"/>
                      </a:lnTo>
                      <a:lnTo>
                        <a:pt x="70" y="72"/>
                      </a:lnTo>
                      <a:lnTo>
                        <a:pt x="70" y="72"/>
                      </a:lnTo>
                      <a:lnTo>
                        <a:pt x="68" y="78"/>
                      </a:lnTo>
                      <a:lnTo>
                        <a:pt x="68" y="78"/>
                      </a:lnTo>
                      <a:lnTo>
                        <a:pt x="72" y="78"/>
                      </a:lnTo>
                      <a:lnTo>
                        <a:pt x="72" y="78"/>
                      </a:lnTo>
                      <a:lnTo>
                        <a:pt x="76" y="78"/>
                      </a:lnTo>
                      <a:lnTo>
                        <a:pt x="78" y="80"/>
                      </a:lnTo>
                      <a:lnTo>
                        <a:pt x="86" y="86"/>
                      </a:lnTo>
                      <a:lnTo>
                        <a:pt x="86" y="86"/>
                      </a:lnTo>
                      <a:lnTo>
                        <a:pt x="90" y="88"/>
                      </a:lnTo>
                      <a:lnTo>
                        <a:pt x="92" y="88"/>
                      </a:lnTo>
                      <a:lnTo>
                        <a:pt x="92" y="92"/>
                      </a:lnTo>
                      <a:lnTo>
                        <a:pt x="92" y="9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0" name="Freeform 239">
                  <a:extLst>
                    <a:ext uri="{FF2B5EF4-FFF2-40B4-BE49-F238E27FC236}">
                      <a16:creationId xmlns:a16="http://schemas.microsoft.com/office/drawing/2014/main" id="{8F8D5F43-789A-4230-99F0-FA8DD11DA1C2}"/>
                    </a:ext>
                  </a:extLst>
                </p:cNvPr>
                <p:cNvSpPr>
                  <a:spLocks/>
                </p:cNvSpPr>
                <p:nvPr/>
              </p:nvSpPr>
              <p:spPr bwMode="auto">
                <a:xfrm>
                  <a:off x="4738005" y="915545"/>
                  <a:ext cx="86331" cy="93269"/>
                </a:xfrm>
                <a:custGeom>
                  <a:avLst/>
                  <a:gdLst/>
                  <a:ahLst/>
                  <a:cxnLst>
                    <a:cxn ang="0">
                      <a:pos x="30" y="64"/>
                    </a:cxn>
                    <a:cxn ang="0">
                      <a:pos x="32" y="64"/>
                    </a:cxn>
                    <a:cxn ang="0">
                      <a:pos x="34" y="64"/>
                    </a:cxn>
                    <a:cxn ang="0">
                      <a:pos x="38" y="58"/>
                    </a:cxn>
                    <a:cxn ang="0">
                      <a:pos x="40" y="50"/>
                    </a:cxn>
                    <a:cxn ang="0">
                      <a:pos x="44" y="52"/>
                    </a:cxn>
                    <a:cxn ang="0">
                      <a:pos x="48" y="52"/>
                    </a:cxn>
                    <a:cxn ang="0">
                      <a:pos x="48" y="52"/>
                    </a:cxn>
                    <a:cxn ang="0">
                      <a:pos x="52" y="54"/>
                    </a:cxn>
                    <a:cxn ang="0">
                      <a:pos x="54" y="54"/>
                    </a:cxn>
                    <a:cxn ang="0">
                      <a:pos x="60" y="52"/>
                    </a:cxn>
                    <a:cxn ang="0">
                      <a:pos x="58" y="52"/>
                    </a:cxn>
                    <a:cxn ang="0">
                      <a:pos x="56" y="46"/>
                    </a:cxn>
                    <a:cxn ang="0">
                      <a:pos x="52" y="38"/>
                    </a:cxn>
                    <a:cxn ang="0">
                      <a:pos x="52" y="36"/>
                    </a:cxn>
                    <a:cxn ang="0">
                      <a:pos x="50" y="32"/>
                    </a:cxn>
                    <a:cxn ang="0">
                      <a:pos x="48" y="28"/>
                    </a:cxn>
                    <a:cxn ang="0">
                      <a:pos x="46" y="20"/>
                    </a:cxn>
                    <a:cxn ang="0">
                      <a:pos x="46" y="16"/>
                    </a:cxn>
                    <a:cxn ang="0">
                      <a:pos x="44" y="14"/>
                    </a:cxn>
                    <a:cxn ang="0">
                      <a:pos x="44" y="12"/>
                    </a:cxn>
                    <a:cxn ang="0">
                      <a:pos x="42" y="12"/>
                    </a:cxn>
                    <a:cxn ang="0">
                      <a:pos x="38" y="10"/>
                    </a:cxn>
                    <a:cxn ang="0">
                      <a:pos x="34" y="8"/>
                    </a:cxn>
                    <a:cxn ang="0">
                      <a:pos x="32" y="8"/>
                    </a:cxn>
                    <a:cxn ang="0">
                      <a:pos x="30" y="6"/>
                    </a:cxn>
                    <a:cxn ang="0">
                      <a:pos x="28" y="6"/>
                    </a:cxn>
                    <a:cxn ang="0">
                      <a:pos x="20" y="2"/>
                    </a:cxn>
                    <a:cxn ang="0">
                      <a:pos x="10" y="4"/>
                    </a:cxn>
                    <a:cxn ang="0">
                      <a:pos x="4" y="6"/>
                    </a:cxn>
                    <a:cxn ang="0">
                      <a:pos x="0" y="6"/>
                    </a:cxn>
                    <a:cxn ang="0">
                      <a:pos x="6" y="16"/>
                    </a:cxn>
                    <a:cxn ang="0">
                      <a:pos x="8" y="18"/>
                    </a:cxn>
                    <a:cxn ang="0">
                      <a:pos x="10" y="24"/>
                    </a:cxn>
                    <a:cxn ang="0">
                      <a:pos x="14" y="26"/>
                    </a:cxn>
                    <a:cxn ang="0">
                      <a:pos x="16" y="28"/>
                    </a:cxn>
                    <a:cxn ang="0">
                      <a:pos x="16" y="30"/>
                    </a:cxn>
                    <a:cxn ang="0">
                      <a:pos x="20" y="34"/>
                    </a:cxn>
                    <a:cxn ang="0">
                      <a:pos x="20" y="36"/>
                    </a:cxn>
                    <a:cxn ang="0">
                      <a:pos x="20" y="40"/>
                    </a:cxn>
                    <a:cxn ang="0">
                      <a:pos x="20" y="42"/>
                    </a:cxn>
                    <a:cxn ang="0">
                      <a:pos x="20" y="44"/>
                    </a:cxn>
                    <a:cxn ang="0">
                      <a:pos x="22" y="50"/>
                    </a:cxn>
                    <a:cxn ang="0">
                      <a:pos x="22" y="50"/>
                    </a:cxn>
                    <a:cxn ang="0">
                      <a:pos x="26" y="52"/>
                    </a:cxn>
                    <a:cxn ang="0">
                      <a:pos x="26" y="54"/>
                    </a:cxn>
                    <a:cxn ang="0">
                      <a:pos x="28" y="58"/>
                    </a:cxn>
                    <a:cxn ang="0">
                      <a:pos x="28" y="60"/>
                    </a:cxn>
                    <a:cxn ang="0">
                      <a:pos x="30" y="64"/>
                    </a:cxn>
                  </a:cxnLst>
                  <a:rect l="0" t="0" r="r" b="b"/>
                  <a:pathLst>
                    <a:path w="60" h="64">
                      <a:moveTo>
                        <a:pt x="30" y="64"/>
                      </a:moveTo>
                      <a:lnTo>
                        <a:pt x="30" y="64"/>
                      </a:lnTo>
                      <a:lnTo>
                        <a:pt x="32" y="64"/>
                      </a:lnTo>
                      <a:lnTo>
                        <a:pt x="32" y="64"/>
                      </a:lnTo>
                      <a:lnTo>
                        <a:pt x="34" y="64"/>
                      </a:lnTo>
                      <a:lnTo>
                        <a:pt x="34" y="64"/>
                      </a:lnTo>
                      <a:lnTo>
                        <a:pt x="38" y="62"/>
                      </a:lnTo>
                      <a:lnTo>
                        <a:pt x="38" y="58"/>
                      </a:lnTo>
                      <a:lnTo>
                        <a:pt x="40" y="50"/>
                      </a:lnTo>
                      <a:lnTo>
                        <a:pt x="40" y="50"/>
                      </a:lnTo>
                      <a:lnTo>
                        <a:pt x="42" y="50"/>
                      </a:lnTo>
                      <a:lnTo>
                        <a:pt x="44" y="52"/>
                      </a:lnTo>
                      <a:lnTo>
                        <a:pt x="46" y="52"/>
                      </a:lnTo>
                      <a:lnTo>
                        <a:pt x="48" y="52"/>
                      </a:lnTo>
                      <a:lnTo>
                        <a:pt x="48" y="52"/>
                      </a:lnTo>
                      <a:lnTo>
                        <a:pt x="48" y="52"/>
                      </a:lnTo>
                      <a:lnTo>
                        <a:pt x="50" y="54"/>
                      </a:lnTo>
                      <a:lnTo>
                        <a:pt x="52" y="54"/>
                      </a:lnTo>
                      <a:lnTo>
                        <a:pt x="54" y="54"/>
                      </a:lnTo>
                      <a:lnTo>
                        <a:pt x="54" y="54"/>
                      </a:lnTo>
                      <a:lnTo>
                        <a:pt x="58" y="52"/>
                      </a:lnTo>
                      <a:lnTo>
                        <a:pt x="60" y="52"/>
                      </a:lnTo>
                      <a:lnTo>
                        <a:pt x="58" y="52"/>
                      </a:lnTo>
                      <a:lnTo>
                        <a:pt x="58" y="52"/>
                      </a:lnTo>
                      <a:lnTo>
                        <a:pt x="56" y="48"/>
                      </a:lnTo>
                      <a:lnTo>
                        <a:pt x="56" y="46"/>
                      </a:lnTo>
                      <a:lnTo>
                        <a:pt x="54" y="42"/>
                      </a:lnTo>
                      <a:lnTo>
                        <a:pt x="52" y="38"/>
                      </a:lnTo>
                      <a:lnTo>
                        <a:pt x="52" y="38"/>
                      </a:lnTo>
                      <a:lnTo>
                        <a:pt x="52" y="36"/>
                      </a:lnTo>
                      <a:lnTo>
                        <a:pt x="52" y="34"/>
                      </a:lnTo>
                      <a:lnTo>
                        <a:pt x="50" y="32"/>
                      </a:lnTo>
                      <a:lnTo>
                        <a:pt x="48" y="28"/>
                      </a:lnTo>
                      <a:lnTo>
                        <a:pt x="48" y="28"/>
                      </a:lnTo>
                      <a:lnTo>
                        <a:pt x="46" y="22"/>
                      </a:lnTo>
                      <a:lnTo>
                        <a:pt x="46" y="20"/>
                      </a:lnTo>
                      <a:lnTo>
                        <a:pt x="46" y="18"/>
                      </a:lnTo>
                      <a:lnTo>
                        <a:pt x="46" y="16"/>
                      </a:lnTo>
                      <a:lnTo>
                        <a:pt x="46" y="16"/>
                      </a:lnTo>
                      <a:lnTo>
                        <a:pt x="44" y="14"/>
                      </a:lnTo>
                      <a:lnTo>
                        <a:pt x="46" y="14"/>
                      </a:lnTo>
                      <a:lnTo>
                        <a:pt x="44" y="12"/>
                      </a:lnTo>
                      <a:lnTo>
                        <a:pt x="42" y="12"/>
                      </a:lnTo>
                      <a:lnTo>
                        <a:pt x="42" y="12"/>
                      </a:lnTo>
                      <a:lnTo>
                        <a:pt x="40" y="10"/>
                      </a:lnTo>
                      <a:lnTo>
                        <a:pt x="38" y="10"/>
                      </a:lnTo>
                      <a:lnTo>
                        <a:pt x="36" y="8"/>
                      </a:lnTo>
                      <a:lnTo>
                        <a:pt x="34" y="8"/>
                      </a:lnTo>
                      <a:lnTo>
                        <a:pt x="34" y="8"/>
                      </a:lnTo>
                      <a:lnTo>
                        <a:pt x="32" y="8"/>
                      </a:lnTo>
                      <a:lnTo>
                        <a:pt x="30" y="6"/>
                      </a:lnTo>
                      <a:lnTo>
                        <a:pt x="30" y="6"/>
                      </a:lnTo>
                      <a:lnTo>
                        <a:pt x="28" y="6"/>
                      </a:lnTo>
                      <a:lnTo>
                        <a:pt x="28" y="6"/>
                      </a:lnTo>
                      <a:lnTo>
                        <a:pt x="24" y="4"/>
                      </a:lnTo>
                      <a:lnTo>
                        <a:pt x="20" y="2"/>
                      </a:lnTo>
                      <a:lnTo>
                        <a:pt x="16" y="0"/>
                      </a:lnTo>
                      <a:lnTo>
                        <a:pt x="10" y="4"/>
                      </a:lnTo>
                      <a:lnTo>
                        <a:pt x="10" y="4"/>
                      </a:lnTo>
                      <a:lnTo>
                        <a:pt x="4" y="6"/>
                      </a:lnTo>
                      <a:lnTo>
                        <a:pt x="0" y="6"/>
                      </a:lnTo>
                      <a:lnTo>
                        <a:pt x="0" y="6"/>
                      </a:lnTo>
                      <a:lnTo>
                        <a:pt x="4" y="12"/>
                      </a:lnTo>
                      <a:lnTo>
                        <a:pt x="6" y="16"/>
                      </a:lnTo>
                      <a:lnTo>
                        <a:pt x="6" y="16"/>
                      </a:lnTo>
                      <a:lnTo>
                        <a:pt x="8" y="18"/>
                      </a:lnTo>
                      <a:lnTo>
                        <a:pt x="10" y="24"/>
                      </a:lnTo>
                      <a:lnTo>
                        <a:pt x="10" y="24"/>
                      </a:lnTo>
                      <a:lnTo>
                        <a:pt x="12" y="26"/>
                      </a:lnTo>
                      <a:lnTo>
                        <a:pt x="14" y="26"/>
                      </a:lnTo>
                      <a:lnTo>
                        <a:pt x="16" y="28"/>
                      </a:lnTo>
                      <a:lnTo>
                        <a:pt x="16" y="28"/>
                      </a:lnTo>
                      <a:lnTo>
                        <a:pt x="16" y="28"/>
                      </a:lnTo>
                      <a:lnTo>
                        <a:pt x="16" y="30"/>
                      </a:lnTo>
                      <a:lnTo>
                        <a:pt x="18" y="32"/>
                      </a:lnTo>
                      <a:lnTo>
                        <a:pt x="20" y="34"/>
                      </a:lnTo>
                      <a:lnTo>
                        <a:pt x="20" y="36"/>
                      </a:lnTo>
                      <a:lnTo>
                        <a:pt x="20" y="36"/>
                      </a:lnTo>
                      <a:lnTo>
                        <a:pt x="20" y="38"/>
                      </a:lnTo>
                      <a:lnTo>
                        <a:pt x="20" y="40"/>
                      </a:lnTo>
                      <a:lnTo>
                        <a:pt x="20" y="42"/>
                      </a:lnTo>
                      <a:lnTo>
                        <a:pt x="20" y="42"/>
                      </a:lnTo>
                      <a:lnTo>
                        <a:pt x="20" y="42"/>
                      </a:lnTo>
                      <a:lnTo>
                        <a:pt x="20" y="44"/>
                      </a:lnTo>
                      <a:lnTo>
                        <a:pt x="22" y="46"/>
                      </a:lnTo>
                      <a:lnTo>
                        <a:pt x="22" y="50"/>
                      </a:lnTo>
                      <a:lnTo>
                        <a:pt x="22" y="50"/>
                      </a:lnTo>
                      <a:lnTo>
                        <a:pt x="22" y="50"/>
                      </a:lnTo>
                      <a:lnTo>
                        <a:pt x="24" y="52"/>
                      </a:lnTo>
                      <a:lnTo>
                        <a:pt x="26" y="52"/>
                      </a:lnTo>
                      <a:lnTo>
                        <a:pt x="26" y="54"/>
                      </a:lnTo>
                      <a:lnTo>
                        <a:pt x="26" y="54"/>
                      </a:lnTo>
                      <a:lnTo>
                        <a:pt x="28" y="56"/>
                      </a:lnTo>
                      <a:lnTo>
                        <a:pt x="28" y="58"/>
                      </a:lnTo>
                      <a:lnTo>
                        <a:pt x="28" y="58"/>
                      </a:lnTo>
                      <a:lnTo>
                        <a:pt x="28" y="60"/>
                      </a:lnTo>
                      <a:lnTo>
                        <a:pt x="30" y="64"/>
                      </a:lnTo>
                      <a:lnTo>
                        <a:pt x="30" y="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grpSp>
              <p:nvGrpSpPr>
                <p:cNvPr id="211" name="Group 210">
                  <a:extLst>
                    <a:ext uri="{FF2B5EF4-FFF2-40B4-BE49-F238E27FC236}">
                      <a16:creationId xmlns:a16="http://schemas.microsoft.com/office/drawing/2014/main" id="{5AF2F2A9-69C8-4DCB-BBD3-30EB58CE6F7D}"/>
                    </a:ext>
                  </a:extLst>
                </p:cNvPr>
                <p:cNvGrpSpPr/>
                <p:nvPr/>
              </p:nvGrpSpPr>
              <p:grpSpPr>
                <a:xfrm>
                  <a:off x="4993334" y="1259476"/>
                  <a:ext cx="225243" cy="163221"/>
                  <a:chOff x="4993334" y="1259476"/>
                  <a:chExt cx="225243" cy="163221"/>
                </a:xfrm>
                <a:grpFill/>
              </p:grpSpPr>
              <p:sp>
                <p:nvSpPr>
                  <p:cNvPr id="217" name="Freeform 243">
                    <a:extLst>
                      <a:ext uri="{FF2B5EF4-FFF2-40B4-BE49-F238E27FC236}">
                        <a16:creationId xmlns:a16="http://schemas.microsoft.com/office/drawing/2014/main" id="{FFC6B824-9670-4D46-B001-CFB63B71BE83}"/>
                      </a:ext>
                    </a:extLst>
                  </p:cNvPr>
                  <p:cNvSpPr>
                    <a:spLocks/>
                  </p:cNvSpPr>
                  <p:nvPr/>
                </p:nvSpPr>
                <p:spPr bwMode="auto">
                  <a:xfrm>
                    <a:off x="5034406" y="1259476"/>
                    <a:ext cx="184171" cy="163221"/>
                  </a:xfrm>
                  <a:custGeom>
                    <a:avLst/>
                    <a:gdLst/>
                    <a:ahLst/>
                    <a:cxnLst>
                      <a:cxn ang="0">
                        <a:pos x="2" y="32"/>
                      </a:cxn>
                      <a:cxn ang="0">
                        <a:pos x="0" y="36"/>
                      </a:cxn>
                      <a:cxn ang="0">
                        <a:pos x="4" y="42"/>
                      </a:cxn>
                      <a:cxn ang="0">
                        <a:pos x="8" y="46"/>
                      </a:cxn>
                      <a:cxn ang="0">
                        <a:pos x="6" y="52"/>
                      </a:cxn>
                      <a:cxn ang="0">
                        <a:pos x="6" y="62"/>
                      </a:cxn>
                      <a:cxn ang="0">
                        <a:pos x="10" y="70"/>
                      </a:cxn>
                      <a:cxn ang="0">
                        <a:pos x="22" y="66"/>
                      </a:cxn>
                      <a:cxn ang="0">
                        <a:pos x="26" y="68"/>
                      </a:cxn>
                      <a:cxn ang="0">
                        <a:pos x="32" y="76"/>
                      </a:cxn>
                      <a:cxn ang="0">
                        <a:pos x="30" y="80"/>
                      </a:cxn>
                      <a:cxn ang="0">
                        <a:pos x="28" y="82"/>
                      </a:cxn>
                      <a:cxn ang="0">
                        <a:pos x="30" y="86"/>
                      </a:cxn>
                      <a:cxn ang="0">
                        <a:pos x="28" y="88"/>
                      </a:cxn>
                      <a:cxn ang="0">
                        <a:pos x="24" y="88"/>
                      </a:cxn>
                      <a:cxn ang="0">
                        <a:pos x="18" y="90"/>
                      </a:cxn>
                      <a:cxn ang="0">
                        <a:pos x="16" y="92"/>
                      </a:cxn>
                      <a:cxn ang="0">
                        <a:pos x="18" y="96"/>
                      </a:cxn>
                      <a:cxn ang="0">
                        <a:pos x="12" y="106"/>
                      </a:cxn>
                      <a:cxn ang="0">
                        <a:pos x="26" y="112"/>
                      </a:cxn>
                      <a:cxn ang="0">
                        <a:pos x="34" y="110"/>
                      </a:cxn>
                      <a:cxn ang="0">
                        <a:pos x="66" y="90"/>
                      </a:cxn>
                      <a:cxn ang="0">
                        <a:pos x="110" y="62"/>
                      </a:cxn>
                      <a:cxn ang="0">
                        <a:pos x="116" y="58"/>
                      </a:cxn>
                      <a:cxn ang="0">
                        <a:pos x="114" y="50"/>
                      </a:cxn>
                      <a:cxn ang="0">
                        <a:pos x="114" y="40"/>
                      </a:cxn>
                      <a:cxn ang="0">
                        <a:pos x="114" y="30"/>
                      </a:cxn>
                      <a:cxn ang="0">
                        <a:pos x="112" y="20"/>
                      </a:cxn>
                      <a:cxn ang="0">
                        <a:pos x="116" y="14"/>
                      </a:cxn>
                      <a:cxn ang="0">
                        <a:pos x="128" y="4"/>
                      </a:cxn>
                      <a:cxn ang="0">
                        <a:pos x="124" y="0"/>
                      </a:cxn>
                      <a:cxn ang="0">
                        <a:pos x="116" y="2"/>
                      </a:cxn>
                      <a:cxn ang="0">
                        <a:pos x="106" y="4"/>
                      </a:cxn>
                      <a:cxn ang="0">
                        <a:pos x="86" y="6"/>
                      </a:cxn>
                      <a:cxn ang="0">
                        <a:pos x="66" y="14"/>
                      </a:cxn>
                      <a:cxn ang="0">
                        <a:pos x="50" y="14"/>
                      </a:cxn>
                      <a:cxn ang="0">
                        <a:pos x="42" y="12"/>
                      </a:cxn>
                      <a:cxn ang="0">
                        <a:pos x="26" y="16"/>
                      </a:cxn>
                      <a:cxn ang="0">
                        <a:pos x="14" y="14"/>
                      </a:cxn>
                      <a:cxn ang="0">
                        <a:pos x="14" y="24"/>
                      </a:cxn>
                      <a:cxn ang="0">
                        <a:pos x="16" y="30"/>
                      </a:cxn>
                      <a:cxn ang="0">
                        <a:pos x="2" y="32"/>
                      </a:cxn>
                    </a:cxnLst>
                    <a:rect l="0" t="0" r="r" b="b"/>
                    <a:pathLst>
                      <a:path w="128" h="112">
                        <a:moveTo>
                          <a:pt x="2" y="32"/>
                        </a:moveTo>
                        <a:lnTo>
                          <a:pt x="2" y="32"/>
                        </a:lnTo>
                        <a:lnTo>
                          <a:pt x="2" y="36"/>
                        </a:lnTo>
                        <a:lnTo>
                          <a:pt x="0" y="36"/>
                        </a:lnTo>
                        <a:lnTo>
                          <a:pt x="0" y="38"/>
                        </a:lnTo>
                        <a:lnTo>
                          <a:pt x="4" y="42"/>
                        </a:lnTo>
                        <a:lnTo>
                          <a:pt x="4" y="42"/>
                        </a:lnTo>
                        <a:lnTo>
                          <a:pt x="8" y="46"/>
                        </a:lnTo>
                        <a:lnTo>
                          <a:pt x="6" y="48"/>
                        </a:lnTo>
                        <a:lnTo>
                          <a:pt x="6" y="52"/>
                        </a:lnTo>
                        <a:lnTo>
                          <a:pt x="6" y="56"/>
                        </a:lnTo>
                        <a:lnTo>
                          <a:pt x="6" y="62"/>
                        </a:lnTo>
                        <a:lnTo>
                          <a:pt x="10" y="70"/>
                        </a:lnTo>
                        <a:lnTo>
                          <a:pt x="10" y="70"/>
                        </a:lnTo>
                        <a:lnTo>
                          <a:pt x="16" y="66"/>
                        </a:lnTo>
                        <a:lnTo>
                          <a:pt x="22" y="66"/>
                        </a:lnTo>
                        <a:lnTo>
                          <a:pt x="22" y="66"/>
                        </a:lnTo>
                        <a:lnTo>
                          <a:pt x="26" y="68"/>
                        </a:lnTo>
                        <a:lnTo>
                          <a:pt x="30" y="72"/>
                        </a:lnTo>
                        <a:lnTo>
                          <a:pt x="32" y="76"/>
                        </a:lnTo>
                        <a:lnTo>
                          <a:pt x="32" y="78"/>
                        </a:lnTo>
                        <a:lnTo>
                          <a:pt x="30" y="80"/>
                        </a:lnTo>
                        <a:lnTo>
                          <a:pt x="30" y="80"/>
                        </a:lnTo>
                        <a:lnTo>
                          <a:pt x="28" y="82"/>
                        </a:lnTo>
                        <a:lnTo>
                          <a:pt x="28" y="84"/>
                        </a:lnTo>
                        <a:lnTo>
                          <a:pt x="30" y="86"/>
                        </a:lnTo>
                        <a:lnTo>
                          <a:pt x="28" y="88"/>
                        </a:lnTo>
                        <a:lnTo>
                          <a:pt x="28" y="88"/>
                        </a:lnTo>
                        <a:lnTo>
                          <a:pt x="26" y="88"/>
                        </a:lnTo>
                        <a:lnTo>
                          <a:pt x="24" y="88"/>
                        </a:lnTo>
                        <a:lnTo>
                          <a:pt x="22" y="88"/>
                        </a:lnTo>
                        <a:lnTo>
                          <a:pt x="18" y="90"/>
                        </a:lnTo>
                        <a:lnTo>
                          <a:pt x="18" y="90"/>
                        </a:lnTo>
                        <a:lnTo>
                          <a:pt x="16" y="92"/>
                        </a:lnTo>
                        <a:lnTo>
                          <a:pt x="18" y="94"/>
                        </a:lnTo>
                        <a:lnTo>
                          <a:pt x="18" y="96"/>
                        </a:lnTo>
                        <a:lnTo>
                          <a:pt x="14" y="100"/>
                        </a:lnTo>
                        <a:lnTo>
                          <a:pt x="12" y="106"/>
                        </a:lnTo>
                        <a:lnTo>
                          <a:pt x="12" y="106"/>
                        </a:lnTo>
                        <a:lnTo>
                          <a:pt x="26" y="112"/>
                        </a:lnTo>
                        <a:lnTo>
                          <a:pt x="30" y="112"/>
                        </a:lnTo>
                        <a:lnTo>
                          <a:pt x="34" y="110"/>
                        </a:lnTo>
                        <a:lnTo>
                          <a:pt x="34" y="110"/>
                        </a:lnTo>
                        <a:lnTo>
                          <a:pt x="66" y="90"/>
                        </a:lnTo>
                        <a:lnTo>
                          <a:pt x="66" y="90"/>
                        </a:lnTo>
                        <a:lnTo>
                          <a:pt x="110" y="62"/>
                        </a:lnTo>
                        <a:lnTo>
                          <a:pt x="110" y="62"/>
                        </a:lnTo>
                        <a:lnTo>
                          <a:pt x="116" y="58"/>
                        </a:lnTo>
                        <a:lnTo>
                          <a:pt x="116" y="56"/>
                        </a:lnTo>
                        <a:lnTo>
                          <a:pt x="114" y="50"/>
                        </a:lnTo>
                        <a:lnTo>
                          <a:pt x="114" y="40"/>
                        </a:lnTo>
                        <a:lnTo>
                          <a:pt x="114" y="40"/>
                        </a:lnTo>
                        <a:lnTo>
                          <a:pt x="116" y="34"/>
                        </a:lnTo>
                        <a:lnTo>
                          <a:pt x="114" y="30"/>
                        </a:lnTo>
                        <a:lnTo>
                          <a:pt x="112" y="24"/>
                        </a:lnTo>
                        <a:lnTo>
                          <a:pt x="112" y="20"/>
                        </a:lnTo>
                        <a:lnTo>
                          <a:pt x="116" y="14"/>
                        </a:lnTo>
                        <a:lnTo>
                          <a:pt x="116" y="14"/>
                        </a:lnTo>
                        <a:lnTo>
                          <a:pt x="122" y="10"/>
                        </a:lnTo>
                        <a:lnTo>
                          <a:pt x="128" y="4"/>
                        </a:lnTo>
                        <a:lnTo>
                          <a:pt x="128" y="4"/>
                        </a:lnTo>
                        <a:lnTo>
                          <a:pt x="124" y="0"/>
                        </a:lnTo>
                        <a:lnTo>
                          <a:pt x="120" y="0"/>
                        </a:lnTo>
                        <a:lnTo>
                          <a:pt x="116" y="2"/>
                        </a:lnTo>
                        <a:lnTo>
                          <a:pt x="106" y="4"/>
                        </a:lnTo>
                        <a:lnTo>
                          <a:pt x="106" y="4"/>
                        </a:lnTo>
                        <a:lnTo>
                          <a:pt x="96" y="4"/>
                        </a:lnTo>
                        <a:lnTo>
                          <a:pt x="86" y="6"/>
                        </a:lnTo>
                        <a:lnTo>
                          <a:pt x="72" y="12"/>
                        </a:lnTo>
                        <a:lnTo>
                          <a:pt x="66" y="14"/>
                        </a:lnTo>
                        <a:lnTo>
                          <a:pt x="58" y="14"/>
                        </a:lnTo>
                        <a:lnTo>
                          <a:pt x="50" y="14"/>
                        </a:lnTo>
                        <a:lnTo>
                          <a:pt x="42" y="12"/>
                        </a:lnTo>
                        <a:lnTo>
                          <a:pt x="42" y="12"/>
                        </a:lnTo>
                        <a:lnTo>
                          <a:pt x="34" y="16"/>
                        </a:lnTo>
                        <a:lnTo>
                          <a:pt x="26" y="16"/>
                        </a:lnTo>
                        <a:lnTo>
                          <a:pt x="20" y="16"/>
                        </a:lnTo>
                        <a:lnTo>
                          <a:pt x="14" y="14"/>
                        </a:lnTo>
                        <a:lnTo>
                          <a:pt x="14" y="14"/>
                        </a:lnTo>
                        <a:lnTo>
                          <a:pt x="14" y="24"/>
                        </a:lnTo>
                        <a:lnTo>
                          <a:pt x="16" y="30"/>
                        </a:lnTo>
                        <a:lnTo>
                          <a:pt x="16" y="30"/>
                        </a:lnTo>
                        <a:lnTo>
                          <a:pt x="10" y="34"/>
                        </a:lnTo>
                        <a:lnTo>
                          <a:pt x="2" y="32"/>
                        </a:lnTo>
                        <a:lnTo>
                          <a:pt x="2"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8" name="Cyprus">
                    <a:extLst>
                      <a:ext uri="{FF2B5EF4-FFF2-40B4-BE49-F238E27FC236}">
                        <a16:creationId xmlns:a16="http://schemas.microsoft.com/office/drawing/2014/main" id="{2378DD69-9E95-4561-99CE-8E75B0B19BBC}"/>
                      </a:ext>
                    </a:extLst>
                  </p:cNvPr>
                  <p:cNvSpPr>
                    <a:spLocks/>
                  </p:cNvSpPr>
                  <p:nvPr/>
                </p:nvSpPr>
                <p:spPr bwMode="auto">
                  <a:xfrm>
                    <a:off x="4993334" y="1318250"/>
                    <a:ext cx="25987" cy="8782"/>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grpSp>
            <p:grpSp>
              <p:nvGrpSpPr>
                <p:cNvPr id="212" name="Group 211">
                  <a:extLst>
                    <a:ext uri="{FF2B5EF4-FFF2-40B4-BE49-F238E27FC236}">
                      <a16:creationId xmlns:a16="http://schemas.microsoft.com/office/drawing/2014/main" id="{B28768AD-0BEB-4CEF-AE56-8B45F0C68A61}"/>
                    </a:ext>
                  </a:extLst>
                </p:cNvPr>
                <p:cNvGrpSpPr/>
                <p:nvPr/>
              </p:nvGrpSpPr>
              <p:grpSpPr>
                <a:xfrm>
                  <a:off x="1512124" y="1713987"/>
                  <a:ext cx="555394" cy="230430"/>
                  <a:chOff x="1512124" y="1713987"/>
                  <a:chExt cx="555394" cy="230430"/>
                </a:xfrm>
                <a:grpFill/>
              </p:grpSpPr>
              <p:sp>
                <p:nvSpPr>
                  <p:cNvPr id="213" name="Freeform 34">
                    <a:extLst>
                      <a:ext uri="{FF2B5EF4-FFF2-40B4-BE49-F238E27FC236}">
                        <a16:creationId xmlns:a16="http://schemas.microsoft.com/office/drawing/2014/main" id="{F593FB65-611C-4872-B93D-0A96D327464B}"/>
                      </a:ext>
                    </a:extLst>
                  </p:cNvPr>
                  <p:cNvSpPr>
                    <a:spLocks/>
                  </p:cNvSpPr>
                  <p:nvPr/>
                </p:nvSpPr>
                <p:spPr bwMode="auto">
                  <a:xfrm>
                    <a:off x="1512124" y="1754965"/>
                    <a:ext cx="316545" cy="125331"/>
                  </a:xfrm>
                  <a:custGeom>
                    <a:avLst/>
                    <a:gdLst/>
                    <a:ahLst/>
                    <a:cxnLst>
                      <a:cxn ang="0">
                        <a:pos x="6" y="34"/>
                      </a:cxn>
                      <a:cxn ang="0">
                        <a:pos x="10" y="34"/>
                      </a:cxn>
                      <a:cxn ang="0">
                        <a:pos x="20" y="32"/>
                      </a:cxn>
                      <a:cxn ang="0">
                        <a:pos x="22" y="28"/>
                      </a:cxn>
                      <a:cxn ang="0">
                        <a:pos x="32" y="24"/>
                      </a:cxn>
                      <a:cxn ang="0">
                        <a:pos x="42" y="20"/>
                      </a:cxn>
                      <a:cxn ang="0">
                        <a:pos x="46" y="16"/>
                      </a:cxn>
                      <a:cxn ang="0">
                        <a:pos x="74" y="20"/>
                      </a:cxn>
                      <a:cxn ang="0">
                        <a:pos x="66" y="22"/>
                      </a:cxn>
                      <a:cxn ang="0">
                        <a:pos x="62" y="26"/>
                      </a:cxn>
                      <a:cxn ang="0">
                        <a:pos x="80" y="28"/>
                      </a:cxn>
                      <a:cxn ang="0">
                        <a:pos x="92" y="30"/>
                      </a:cxn>
                      <a:cxn ang="0">
                        <a:pos x="96" y="32"/>
                      </a:cxn>
                      <a:cxn ang="0">
                        <a:pos x="106" y="38"/>
                      </a:cxn>
                      <a:cxn ang="0">
                        <a:pos x="126" y="44"/>
                      </a:cxn>
                      <a:cxn ang="0">
                        <a:pos x="130" y="46"/>
                      </a:cxn>
                      <a:cxn ang="0">
                        <a:pos x="132" y="56"/>
                      </a:cxn>
                      <a:cxn ang="0">
                        <a:pos x="140" y="64"/>
                      </a:cxn>
                      <a:cxn ang="0">
                        <a:pos x="150" y="66"/>
                      </a:cxn>
                      <a:cxn ang="0">
                        <a:pos x="154" y="68"/>
                      </a:cxn>
                      <a:cxn ang="0">
                        <a:pos x="156" y="74"/>
                      </a:cxn>
                      <a:cxn ang="0">
                        <a:pos x="144" y="82"/>
                      </a:cxn>
                      <a:cxn ang="0">
                        <a:pos x="158" y="84"/>
                      </a:cxn>
                      <a:cxn ang="0">
                        <a:pos x="174" y="82"/>
                      </a:cxn>
                      <a:cxn ang="0">
                        <a:pos x="188" y="82"/>
                      </a:cxn>
                      <a:cxn ang="0">
                        <a:pos x="198" y="82"/>
                      </a:cxn>
                      <a:cxn ang="0">
                        <a:pos x="218" y="76"/>
                      </a:cxn>
                      <a:cxn ang="0">
                        <a:pos x="218" y="72"/>
                      </a:cxn>
                      <a:cxn ang="0">
                        <a:pos x="210" y="66"/>
                      </a:cxn>
                      <a:cxn ang="0">
                        <a:pos x="200" y="64"/>
                      </a:cxn>
                      <a:cxn ang="0">
                        <a:pos x="196" y="64"/>
                      </a:cxn>
                      <a:cxn ang="0">
                        <a:pos x="186" y="62"/>
                      </a:cxn>
                      <a:cxn ang="0">
                        <a:pos x="190" y="56"/>
                      </a:cxn>
                      <a:cxn ang="0">
                        <a:pos x="192" y="52"/>
                      </a:cxn>
                      <a:cxn ang="0">
                        <a:pos x="182" y="50"/>
                      </a:cxn>
                      <a:cxn ang="0">
                        <a:pos x="168" y="46"/>
                      </a:cxn>
                      <a:cxn ang="0">
                        <a:pos x="154" y="38"/>
                      </a:cxn>
                      <a:cxn ang="0">
                        <a:pos x="148" y="38"/>
                      </a:cxn>
                      <a:cxn ang="0">
                        <a:pos x="144" y="32"/>
                      </a:cxn>
                      <a:cxn ang="0">
                        <a:pos x="142" y="32"/>
                      </a:cxn>
                      <a:cxn ang="0">
                        <a:pos x="128" y="26"/>
                      </a:cxn>
                      <a:cxn ang="0">
                        <a:pos x="116" y="18"/>
                      </a:cxn>
                      <a:cxn ang="0">
                        <a:pos x="102" y="8"/>
                      </a:cxn>
                      <a:cxn ang="0">
                        <a:pos x="88" y="6"/>
                      </a:cxn>
                      <a:cxn ang="0">
                        <a:pos x="82" y="4"/>
                      </a:cxn>
                      <a:cxn ang="0">
                        <a:pos x="58" y="2"/>
                      </a:cxn>
                      <a:cxn ang="0">
                        <a:pos x="44" y="2"/>
                      </a:cxn>
                      <a:cxn ang="0">
                        <a:pos x="26" y="8"/>
                      </a:cxn>
                      <a:cxn ang="0">
                        <a:pos x="16" y="14"/>
                      </a:cxn>
                      <a:cxn ang="0">
                        <a:pos x="14" y="26"/>
                      </a:cxn>
                      <a:cxn ang="0">
                        <a:pos x="8" y="30"/>
                      </a:cxn>
                    </a:cxnLst>
                    <a:rect l="0" t="0" r="r" b="b"/>
                    <a:pathLst>
                      <a:path w="220" h="86">
                        <a:moveTo>
                          <a:pt x="0" y="32"/>
                        </a:moveTo>
                        <a:lnTo>
                          <a:pt x="0" y="32"/>
                        </a:lnTo>
                        <a:lnTo>
                          <a:pt x="2" y="36"/>
                        </a:lnTo>
                        <a:lnTo>
                          <a:pt x="6" y="34"/>
                        </a:lnTo>
                        <a:lnTo>
                          <a:pt x="6" y="34"/>
                        </a:lnTo>
                        <a:lnTo>
                          <a:pt x="10" y="32"/>
                        </a:lnTo>
                        <a:lnTo>
                          <a:pt x="12" y="32"/>
                        </a:lnTo>
                        <a:lnTo>
                          <a:pt x="12" y="32"/>
                        </a:lnTo>
                        <a:lnTo>
                          <a:pt x="12" y="32"/>
                        </a:lnTo>
                        <a:lnTo>
                          <a:pt x="10" y="34"/>
                        </a:lnTo>
                        <a:lnTo>
                          <a:pt x="12" y="34"/>
                        </a:lnTo>
                        <a:lnTo>
                          <a:pt x="14" y="34"/>
                        </a:lnTo>
                        <a:lnTo>
                          <a:pt x="14" y="34"/>
                        </a:lnTo>
                        <a:lnTo>
                          <a:pt x="16" y="32"/>
                        </a:lnTo>
                        <a:lnTo>
                          <a:pt x="20" y="32"/>
                        </a:lnTo>
                        <a:lnTo>
                          <a:pt x="20" y="32"/>
                        </a:lnTo>
                        <a:lnTo>
                          <a:pt x="22" y="30"/>
                        </a:lnTo>
                        <a:lnTo>
                          <a:pt x="24" y="30"/>
                        </a:lnTo>
                        <a:lnTo>
                          <a:pt x="22" y="28"/>
                        </a:lnTo>
                        <a:lnTo>
                          <a:pt x="22" y="28"/>
                        </a:lnTo>
                        <a:lnTo>
                          <a:pt x="22" y="28"/>
                        </a:lnTo>
                        <a:lnTo>
                          <a:pt x="22" y="26"/>
                        </a:lnTo>
                        <a:lnTo>
                          <a:pt x="26" y="24"/>
                        </a:lnTo>
                        <a:lnTo>
                          <a:pt x="26" y="24"/>
                        </a:lnTo>
                        <a:lnTo>
                          <a:pt x="32" y="24"/>
                        </a:lnTo>
                        <a:lnTo>
                          <a:pt x="36" y="24"/>
                        </a:lnTo>
                        <a:lnTo>
                          <a:pt x="36" y="24"/>
                        </a:lnTo>
                        <a:lnTo>
                          <a:pt x="40" y="22"/>
                        </a:lnTo>
                        <a:lnTo>
                          <a:pt x="42" y="20"/>
                        </a:lnTo>
                        <a:lnTo>
                          <a:pt x="42" y="20"/>
                        </a:lnTo>
                        <a:lnTo>
                          <a:pt x="44" y="18"/>
                        </a:lnTo>
                        <a:lnTo>
                          <a:pt x="44" y="18"/>
                        </a:lnTo>
                        <a:lnTo>
                          <a:pt x="44" y="16"/>
                        </a:lnTo>
                        <a:lnTo>
                          <a:pt x="46" y="16"/>
                        </a:lnTo>
                        <a:lnTo>
                          <a:pt x="46" y="16"/>
                        </a:lnTo>
                        <a:lnTo>
                          <a:pt x="60" y="16"/>
                        </a:lnTo>
                        <a:lnTo>
                          <a:pt x="70" y="18"/>
                        </a:lnTo>
                        <a:lnTo>
                          <a:pt x="70" y="18"/>
                        </a:lnTo>
                        <a:lnTo>
                          <a:pt x="74" y="20"/>
                        </a:lnTo>
                        <a:lnTo>
                          <a:pt x="74" y="20"/>
                        </a:lnTo>
                        <a:lnTo>
                          <a:pt x="72" y="20"/>
                        </a:lnTo>
                        <a:lnTo>
                          <a:pt x="72" y="20"/>
                        </a:lnTo>
                        <a:lnTo>
                          <a:pt x="68" y="22"/>
                        </a:lnTo>
                        <a:lnTo>
                          <a:pt x="66" y="22"/>
                        </a:lnTo>
                        <a:lnTo>
                          <a:pt x="66" y="22"/>
                        </a:lnTo>
                        <a:lnTo>
                          <a:pt x="60" y="22"/>
                        </a:lnTo>
                        <a:lnTo>
                          <a:pt x="58" y="22"/>
                        </a:lnTo>
                        <a:lnTo>
                          <a:pt x="58" y="22"/>
                        </a:lnTo>
                        <a:lnTo>
                          <a:pt x="58" y="24"/>
                        </a:lnTo>
                        <a:lnTo>
                          <a:pt x="62" y="26"/>
                        </a:lnTo>
                        <a:lnTo>
                          <a:pt x="62" y="26"/>
                        </a:lnTo>
                        <a:lnTo>
                          <a:pt x="66" y="28"/>
                        </a:lnTo>
                        <a:lnTo>
                          <a:pt x="72" y="28"/>
                        </a:lnTo>
                        <a:lnTo>
                          <a:pt x="72" y="28"/>
                        </a:lnTo>
                        <a:lnTo>
                          <a:pt x="80" y="28"/>
                        </a:lnTo>
                        <a:lnTo>
                          <a:pt x="84" y="30"/>
                        </a:lnTo>
                        <a:lnTo>
                          <a:pt x="88" y="28"/>
                        </a:lnTo>
                        <a:lnTo>
                          <a:pt x="88" y="28"/>
                        </a:lnTo>
                        <a:lnTo>
                          <a:pt x="90" y="28"/>
                        </a:lnTo>
                        <a:lnTo>
                          <a:pt x="92" y="30"/>
                        </a:lnTo>
                        <a:lnTo>
                          <a:pt x="94" y="28"/>
                        </a:lnTo>
                        <a:lnTo>
                          <a:pt x="94" y="28"/>
                        </a:lnTo>
                        <a:lnTo>
                          <a:pt x="96" y="28"/>
                        </a:lnTo>
                        <a:lnTo>
                          <a:pt x="94" y="30"/>
                        </a:lnTo>
                        <a:lnTo>
                          <a:pt x="96" y="32"/>
                        </a:lnTo>
                        <a:lnTo>
                          <a:pt x="98" y="32"/>
                        </a:lnTo>
                        <a:lnTo>
                          <a:pt x="98" y="32"/>
                        </a:lnTo>
                        <a:lnTo>
                          <a:pt x="100" y="34"/>
                        </a:lnTo>
                        <a:lnTo>
                          <a:pt x="106" y="38"/>
                        </a:lnTo>
                        <a:lnTo>
                          <a:pt x="106" y="38"/>
                        </a:lnTo>
                        <a:lnTo>
                          <a:pt x="112" y="40"/>
                        </a:lnTo>
                        <a:lnTo>
                          <a:pt x="118" y="42"/>
                        </a:lnTo>
                        <a:lnTo>
                          <a:pt x="118" y="42"/>
                        </a:lnTo>
                        <a:lnTo>
                          <a:pt x="124" y="44"/>
                        </a:lnTo>
                        <a:lnTo>
                          <a:pt x="126" y="44"/>
                        </a:lnTo>
                        <a:lnTo>
                          <a:pt x="126" y="44"/>
                        </a:lnTo>
                        <a:lnTo>
                          <a:pt x="128" y="42"/>
                        </a:lnTo>
                        <a:lnTo>
                          <a:pt x="128" y="44"/>
                        </a:lnTo>
                        <a:lnTo>
                          <a:pt x="128" y="44"/>
                        </a:lnTo>
                        <a:lnTo>
                          <a:pt x="130" y="46"/>
                        </a:lnTo>
                        <a:lnTo>
                          <a:pt x="130" y="46"/>
                        </a:lnTo>
                        <a:lnTo>
                          <a:pt x="130" y="48"/>
                        </a:lnTo>
                        <a:lnTo>
                          <a:pt x="130" y="48"/>
                        </a:lnTo>
                        <a:lnTo>
                          <a:pt x="132" y="52"/>
                        </a:lnTo>
                        <a:lnTo>
                          <a:pt x="132" y="56"/>
                        </a:lnTo>
                        <a:lnTo>
                          <a:pt x="132" y="56"/>
                        </a:lnTo>
                        <a:lnTo>
                          <a:pt x="132" y="58"/>
                        </a:lnTo>
                        <a:lnTo>
                          <a:pt x="136" y="62"/>
                        </a:lnTo>
                        <a:lnTo>
                          <a:pt x="136" y="62"/>
                        </a:lnTo>
                        <a:lnTo>
                          <a:pt x="140" y="64"/>
                        </a:lnTo>
                        <a:lnTo>
                          <a:pt x="144" y="64"/>
                        </a:lnTo>
                        <a:lnTo>
                          <a:pt x="144" y="64"/>
                        </a:lnTo>
                        <a:lnTo>
                          <a:pt x="146" y="66"/>
                        </a:lnTo>
                        <a:lnTo>
                          <a:pt x="150" y="66"/>
                        </a:lnTo>
                        <a:lnTo>
                          <a:pt x="150" y="66"/>
                        </a:lnTo>
                        <a:lnTo>
                          <a:pt x="154" y="64"/>
                        </a:lnTo>
                        <a:lnTo>
                          <a:pt x="156" y="64"/>
                        </a:lnTo>
                        <a:lnTo>
                          <a:pt x="154" y="66"/>
                        </a:lnTo>
                        <a:lnTo>
                          <a:pt x="154" y="66"/>
                        </a:lnTo>
                        <a:lnTo>
                          <a:pt x="154" y="68"/>
                        </a:lnTo>
                        <a:lnTo>
                          <a:pt x="158" y="70"/>
                        </a:lnTo>
                        <a:lnTo>
                          <a:pt x="158" y="70"/>
                        </a:lnTo>
                        <a:lnTo>
                          <a:pt x="160" y="72"/>
                        </a:lnTo>
                        <a:lnTo>
                          <a:pt x="156" y="74"/>
                        </a:lnTo>
                        <a:lnTo>
                          <a:pt x="156" y="74"/>
                        </a:lnTo>
                        <a:lnTo>
                          <a:pt x="150" y="78"/>
                        </a:lnTo>
                        <a:lnTo>
                          <a:pt x="150" y="78"/>
                        </a:lnTo>
                        <a:lnTo>
                          <a:pt x="146" y="80"/>
                        </a:lnTo>
                        <a:lnTo>
                          <a:pt x="144" y="82"/>
                        </a:lnTo>
                        <a:lnTo>
                          <a:pt x="144" y="82"/>
                        </a:lnTo>
                        <a:lnTo>
                          <a:pt x="142" y="84"/>
                        </a:lnTo>
                        <a:lnTo>
                          <a:pt x="148" y="86"/>
                        </a:lnTo>
                        <a:lnTo>
                          <a:pt x="148" y="86"/>
                        </a:lnTo>
                        <a:lnTo>
                          <a:pt x="154" y="84"/>
                        </a:lnTo>
                        <a:lnTo>
                          <a:pt x="158" y="84"/>
                        </a:lnTo>
                        <a:lnTo>
                          <a:pt x="158" y="84"/>
                        </a:lnTo>
                        <a:lnTo>
                          <a:pt x="162" y="84"/>
                        </a:lnTo>
                        <a:lnTo>
                          <a:pt x="168" y="82"/>
                        </a:lnTo>
                        <a:lnTo>
                          <a:pt x="168" y="82"/>
                        </a:lnTo>
                        <a:lnTo>
                          <a:pt x="174" y="82"/>
                        </a:lnTo>
                        <a:lnTo>
                          <a:pt x="176" y="82"/>
                        </a:lnTo>
                        <a:lnTo>
                          <a:pt x="178" y="82"/>
                        </a:lnTo>
                        <a:lnTo>
                          <a:pt x="182" y="82"/>
                        </a:lnTo>
                        <a:lnTo>
                          <a:pt x="182" y="82"/>
                        </a:lnTo>
                        <a:lnTo>
                          <a:pt x="188" y="82"/>
                        </a:lnTo>
                        <a:lnTo>
                          <a:pt x="194" y="82"/>
                        </a:lnTo>
                        <a:lnTo>
                          <a:pt x="194" y="82"/>
                        </a:lnTo>
                        <a:lnTo>
                          <a:pt x="194" y="82"/>
                        </a:lnTo>
                        <a:lnTo>
                          <a:pt x="198" y="82"/>
                        </a:lnTo>
                        <a:lnTo>
                          <a:pt x="198" y="82"/>
                        </a:lnTo>
                        <a:lnTo>
                          <a:pt x="202" y="80"/>
                        </a:lnTo>
                        <a:lnTo>
                          <a:pt x="208" y="78"/>
                        </a:lnTo>
                        <a:lnTo>
                          <a:pt x="208" y="78"/>
                        </a:lnTo>
                        <a:lnTo>
                          <a:pt x="214" y="78"/>
                        </a:lnTo>
                        <a:lnTo>
                          <a:pt x="218" y="76"/>
                        </a:lnTo>
                        <a:lnTo>
                          <a:pt x="218" y="76"/>
                        </a:lnTo>
                        <a:lnTo>
                          <a:pt x="220" y="74"/>
                        </a:lnTo>
                        <a:lnTo>
                          <a:pt x="218" y="72"/>
                        </a:lnTo>
                        <a:lnTo>
                          <a:pt x="218" y="72"/>
                        </a:lnTo>
                        <a:lnTo>
                          <a:pt x="218" y="72"/>
                        </a:lnTo>
                        <a:lnTo>
                          <a:pt x="216" y="72"/>
                        </a:lnTo>
                        <a:lnTo>
                          <a:pt x="214" y="70"/>
                        </a:lnTo>
                        <a:lnTo>
                          <a:pt x="212" y="70"/>
                        </a:lnTo>
                        <a:lnTo>
                          <a:pt x="212" y="70"/>
                        </a:lnTo>
                        <a:lnTo>
                          <a:pt x="210" y="66"/>
                        </a:lnTo>
                        <a:lnTo>
                          <a:pt x="208" y="66"/>
                        </a:lnTo>
                        <a:lnTo>
                          <a:pt x="208" y="66"/>
                        </a:lnTo>
                        <a:lnTo>
                          <a:pt x="204" y="66"/>
                        </a:lnTo>
                        <a:lnTo>
                          <a:pt x="200" y="64"/>
                        </a:lnTo>
                        <a:lnTo>
                          <a:pt x="200" y="64"/>
                        </a:lnTo>
                        <a:lnTo>
                          <a:pt x="200" y="64"/>
                        </a:lnTo>
                        <a:lnTo>
                          <a:pt x="198" y="64"/>
                        </a:lnTo>
                        <a:lnTo>
                          <a:pt x="196" y="64"/>
                        </a:lnTo>
                        <a:lnTo>
                          <a:pt x="196" y="64"/>
                        </a:lnTo>
                        <a:lnTo>
                          <a:pt x="196" y="64"/>
                        </a:lnTo>
                        <a:lnTo>
                          <a:pt x="192" y="64"/>
                        </a:lnTo>
                        <a:lnTo>
                          <a:pt x="190" y="64"/>
                        </a:lnTo>
                        <a:lnTo>
                          <a:pt x="190" y="64"/>
                        </a:lnTo>
                        <a:lnTo>
                          <a:pt x="188" y="62"/>
                        </a:lnTo>
                        <a:lnTo>
                          <a:pt x="186" y="62"/>
                        </a:lnTo>
                        <a:lnTo>
                          <a:pt x="186" y="62"/>
                        </a:lnTo>
                        <a:lnTo>
                          <a:pt x="186" y="62"/>
                        </a:lnTo>
                        <a:lnTo>
                          <a:pt x="192" y="60"/>
                        </a:lnTo>
                        <a:lnTo>
                          <a:pt x="192" y="58"/>
                        </a:lnTo>
                        <a:lnTo>
                          <a:pt x="190" y="56"/>
                        </a:lnTo>
                        <a:lnTo>
                          <a:pt x="190" y="56"/>
                        </a:lnTo>
                        <a:lnTo>
                          <a:pt x="190" y="56"/>
                        </a:lnTo>
                        <a:lnTo>
                          <a:pt x="192" y="54"/>
                        </a:lnTo>
                        <a:lnTo>
                          <a:pt x="192" y="52"/>
                        </a:lnTo>
                        <a:lnTo>
                          <a:pt x="192" y="52"/>
                        </a:lnTo>
                        <a:lnTo>
                          <a:pt x="192" y="52"/>
                        </a:lnTo>
                        <a:lnTo>
                          <a:pt x="188" y="52"/>
                        </a:lnTo>
                        <a:lnTo>
                          <a:pt x="184" y="50"/>
                        </a:lnTo>
                        <a:lnTo>
                          <a:pt x="184" y="50"/>
                        </a:lnTo>
                        <a:lnTo>
                          <a:pt x="182" y="50"/>
                        </a:lnTo>
                        <a:lnTo>
                          <a:pt x="180" y="50"/>
                        </a:lnTo>
                        <a:lnTo>
                          <a:pt x="178" y="50"/>
                        </a:lnTo>
                        <a:lnTo>
                          <a:pt x="178" y="50"/>
                        </a:lnTo>
                        <a:lnTo>
                          <a:pt x="172" y="48"/>
                        </a:lnTo>
                        <a:lnTo>
                          <a:pt x="168" y="46"/>
                        </a:lnTo>
                        <a:lnTo>
                          <a:pt x="168" y="46"/>
                        </a:lnTo>
                        <a:lnTo>
                          <a:pt x="166" y="44"/>
                        </a:lnTo>
                        <a:lnTo>
                          <a:pt x="160" y="42"/>
                        </a:lnTo>
                        <a:lnTo>
                          <a:pt x="154" y="38"/>
                        </a:lnTo>
                        <a:lnTo>
                          <a:pt x="154" y="38"/>
                        </a:lnTo>
                        <a:lnTo>
                          <a:pt x="152" y="38"/>
                        </a:lnTo>
                        <a:lnTo>
                          <a:pt x="152" y="38"/>
                        </a:lnTo>
                        <a:lnTo>
                          <a:pt x="150" y="38"/>
                        </a:lnTo>
                        <a:lnTo>
                          <a:pt x="150" y="38"/>
                        </a:lnTo>
                        <a:lnTo>
                          <a:pt x="148" y="38"/>
                        </a:lnTo>
                        <a:lnTo>
                          <a:pt x="150" y="38"/>
                        </a:lnTo>
                        <a:lnTo>
                          <a:pt x="150" y="36"/>
                        </a:lnTo>
                        <a:lnTo>
                          <a:pt x="150" y="36"/>
                        </a:lnTo>
                        <a:lnTo>
                          <a:pt x="150" y="36"/>
                        </a:lnTo>
                        <a:lnTo>
                          <a:pt x="144" y="32"/>
                        </a:lnTo>
                        <a:lnTo>
                          <a:pt x="144" y="32"/>
                        </a:lnTo>
                        <a:lnTo>
                          <a:pt x="144" y="30"/>
                        </a:lnTo>
                        <a:lnTo>
                          <a:pt x="142" y="32"/>
                        </a:lnTo>
                        <a:lnTo>
                          <a:pt x="142" y="32"/>
                        </a:lnTo>
                        <a:lnTo>
                          <a:pt x="142" y="32"/>
                        </a:lnTo>
                        <a:lnTo>
                          <a:pt x="142" y="32"/>
                        </a:lnTo>
                        <a:lnTo>
                          <a:pt x="138" y="32"/>
                        </a:lnTo>
                        <a:lnTo>
                          <a:pt x="134" y="30"/>
                        </a:lnTo>
                        <a:lnTo>
                          <a:pt x="134" y="30"/>
                        </a:lnTo>
                        <a:lnTo>
                          <a:pt x="128" y="26"/>
                        </a:lnTo>
                        <a:lnTo>
                          <a:pt x="124" y="22"/>
                        </a:lnTo>
                        <a:lnTo>
                          <a:pt x="124" y="22"/>
                        </a:lnTo>
                        <a:lnTo>
                          <a:pt x="120" y="20"/>
                        </a:lnTo>
                        <a:lnTo>
                          <a:pt x="116" y="18"/>
                        </a:lnTo>
                        <a:lnTo>
                          <a:pt x="116" y="18"/>
                        </a:lnTo>
                        <a:lnTo>
                          <a:pt x="110" y="16"/>
                        </a:lnTo>
                        <a:lnTo>
                          <a:pt x="108" y="12"/>
                        </a:lnTo>
                        <a:lnTo>
                          <a:pt x="108" y="12"/>
                        </a:lnTo>
                        <a:lnTo>
                          <a:pt x="106" y="10"/>
                        </a:lnTo>
                        <a:lnTo>
                          <a:pt x="102" y="8"/>
                        </a:lnTo>
                        <a:lnTo>
                          <a:pt x="102" y="8"/>
                        </a:lnTo>
                        <a:lnTo>
                          <a:pt x="98" y="6"/>
                        </a:lnTo>
                        <a:lnTo>
                          <a:pt x="92" y="6"/>
                        </a:lnTo>
                        <a:lnTo>
                          <a:pt x="92" y="6"/>
                        </a:lnTo>
                        <a:lnTo>
                          <a:pt x="88" y="6"/>
                        </a:lnTo>
                        <a:lnTo>
                          <a:pt x="86" y="6"/>
                        </a:lnTo>
                        <a:lnTo>
                          <a:pt x="86" y="6"/>
                        </a:lnTo>
                        <a:lnTo>
                          <a:pt x="86" y="6"/>
                        </a:lnTo>
                        <a:lnTo>
                          <a:pt x="84" y="4"/>
                        </a:lnTo>
                        <a:lnTo>
                          <a:pt x="82" y="4"/>
                        </a:lnTo>
                        <a:lnTo>
                          <a:pt x="76" y="2"/>
                        </a:lnTo>
                        <a:lnTo>
                          <a:pt x="76" y="2"/>
                        </a:lnTo>
                        <a:lnTo>
                          <a:pt x="64" y="0"/>
                        </a:lnTo>
                        <a:lnTo>
                          <a:pt x="60" y="0"/>
                        </a:lnTo>
                        <a:lnTo>
                          <a:pt x="58" y="2"/>
                        </a:lnTo>
                        <a:lnTo>
                          <a:pt x="58" y="2"/>
                        </a:lnTo>
                        <a:lnTo>
                          <a:pt x="56" y="2"/>
                        </a:lnTo>
                        <a:lnTo>
                          <a:pt x="56" y="2"/>
                        </a:lnTo>
                        <a:lnTo>
                          <a:pt x="52" y="2"/>
                        </a:lnTo>
                        <a:lnTo>
                          <a:pt x="44" y="2"/>
                        </a:lnTo>
                        <a:lnTo>
                          <a:pt x="44" y="2"/>
                        </a:lnTo>
                        <a:lnTo>
                          <a:pt x="36" y="6"/>
                        </a:lnTo>
                        <a:lnTo>
                          <a:pt x="36" y="6"/>
                        </a:lnTo>
                        <a:lnTo>
                          <a:pt x="36" y="6"/>
                        </a:lnTo>
                        <a:lnTo>
                          <a:pt x="26" y="8"/>
                        </a:lnTo>
                        <a:lnTo>
                          <a:pt x="22" y="10"/>
                        </a:lnTo>
                        <a:lnTo>
                          <a:pt x="20" y="12"/>
                        </a:lnTo>
                        <a:lnTo>
                          <a:pt x="20" y="12"/>
                        </a:lnTo>
                        <a:lnTo>
                          <a:pt x="18" y="12"/>
                        </a:lnTo>
                        <a:lnTo>
                          <a:pt x="16" y="14"/>
                        </a:lnTo>
                        <a:lnTo>
                          <a:pt x="16" y="14"/>
                        </a:lnTo>
                        <a:lnTo>
                          <a:pt x="12" y="18"/>
                        </a:lnTo>
                        <a:lnTo>
                          <a:pt x="10" y="22"/>
                        </a:lnTo>
                        <a:lnTo>
                          <a:pt x="10" y="22"/>
                        </a:lnTo>
                        <a:lnTo>
                          <a:pt x="14" y="26"/>
                        </a:lnTo>
                        <a:lnTo>
                          <a:pt x="14" y="26"/>
                        </a:lnTo>
                        <a:lnTo>
                          <a:pt x="14" y="26"/>
                        </a:lnTo>
                        <a:lnTo>
                          <a:pt x="14" y="26"/>
                        </a:lnTo>
                        <a:lnTo>
                          <a:pt x="12" y="28"/>
                        </a:lnTo>
                        <a:lnTo>
                          <a:pt x="8" y="30"/>
                        </a:lnTo>
                        <a:lnTo>
                          <a:pt x="8" y="30"/>
                        </a:lnTo>
                        <a:lnTo>
                          <a:pt x="4" y="32"/>
                        </a:lnTo>
                        <a:lnTo>
                          <a:pt x="0" y="32"/>
                        </a:lnTo>
                        <a:lnTo>
                          <a:pt x="0"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4" name="Freeform 36">
                    <a:extLst>
                      <a:ext uri="{FF2B5EF4-FFF2-40B4-BE49-F238E27FC236}">
                        <a16:creationId xmlns:a16="http://schemas.microsoft.com/office/drawing/2014/main" id="{BCB8F07F-080F-4072-9CD3-6AC85AB78594}"/>
                      </a:ext>
                    </a:extLst>
                  </p:cNvPr>
                  <p:cNvSpPr>
                    <a:spLocks/>
                  </p:cNvSpPr>
                  <p:nvPr/>
                </p:nvSpPr>
                <p:spPr bwMode="auto">
                  <a:xfrm>
                    <a:off x="2018597" y="1929845"/>
                    <a:ext cx="48921" cy="14572"/>
                  </a:xfrm>
                  <a:custGeom>
                    <a:avLst/>
                    <a:gdLst/>
                    <a:ahLst/>
                    <a:cxnLst>
                      <a:cxn ang="0">
                        <a:pos x="4" y="0"/>
                      </a:cxn>
                      <a:cxn ang="0">
                        <a:pos x="4" y="0"/>
                      </a:cxn>
                      <a:cxn ang="0">
                        <a:pos x="2" y="0"/>
                      </a:cxn>
                      <a:cxn ang="0">
                        <a:pos x="2" y="0"/>
                      </a:cxn>
                      <a:cxn ang="0">
                        <a:pos x="2" y="2"/>
                      </a:cxn>
                      <a:cxn ang="0">
                        <a:pos x="0" y="2"/>
                      </a:cxn>
                      <a:cxn ang="0">
                        <a:pos x="0" y="2"/>
                      </a:cxn>
                      <a:cxn ang="0">
                        <a:pos x="0" y="2"/>
                      </a:cxn>
                      <a:cxn ang="0">
                        <a:pos x="0" y="4"/>
                      </a:cxn>
                      <a:cxn ang="0">
                        <a:pos x="2" y="4"/>
                      </a:cxn>
                      <a:cxn ang="0">
                        <a:pos x="2" y="4"/>
                      </a:cxn>
                      <a:cxn ang="0">
                        <a:pos x="0" y="8"/>
                      </a:cxn>
                      <a:cxn ang="0">
                        <a:pos x="0" y="10"/>
                      </a:cxn>
                      <a:cxn ang="0">
                        <a:pos x="0" y="10"/>
                      </a:cxn>
                      <a:cxn ang="0">
                        <a:pos x="0" y="10"/>
                      </a:cxn>
                      <a:cxn ang="0">
                        <a:pos x="4" y="10"/>
                      </a:cxn>
                      <a:cxn ang="0">
                        <a:pos x="8" y="10"/>
                      </a:cxn>
                      <a:cxn ang="0">
                        <a:pos x="8" y="10"/>
                      </a:cxn>
                      <a:cxn ang="0">
                        <a:pos x="12" y="10"/>
                      </a:cxn>
                      <a:cxn ang="0">
                        <a:pos x="18" y="10"/>
                      </a:cxn>
                      <a:cxn ang="0">
                        <a:pos x="18" y="10"/>
                      </a:cxn>
                      <a:cxn ang="0">
                        <a:pos x="22" y="10"/>
                      </a:cxn>
                      <a:cxn ang="0">
                        <a:pos x="26" y="10"/>
                      </a:cxn>
                      <a:cxn ang="0">
                        <a:pos x="26" y="10"/>
                      </a:cxn>
                      <a:cxn ang="0">
                        <a:pos x="28" y="8"/>
                      </a:cxn>
                      <a:cxn ang="0">
                        <a:pos x="28" y="6"/>
                      </a:cxn>
                      <a:cxn ang="0">
                        <a:pos x="30" y="6"/>
                      </a:cxn>
                      <a:cxn ang="0">
                        <a:pos x="30" y="6"/>
                      </a:cxn>
                      <a:cxn ang="0">
                        <a:pos x="34" y="4"/>
                      </a:cxn>
                      <a:cxn ang="0">
                        <a:pos x="34" y="4"/>
                      </a:cxn>
                      <a:cxn ang="0">
                        <a:pos x="30" y="0"/>
                      </a:cxn>
                      <a:cxn ang="0">
                        <a:pos x="30" y="0"/>
                      </a:cxn>
                      <a:cxn ang="0">
                        <a:pos x="22" y="0"/>
                      </a:cxn>
                      <a:cxn ang="0">
                        <a:pos x="22" y="0"/>
                      </a:cxn>
                      <a:cxn ang="0">
                        <a:pos x="16" y="0"/>
                      </a:cxn>
                      <a:cxn ang="0">
                        <a:pos x="4" y="0"/>
                      </a:cxn>
                      <a:cxn ang="0">
                        <a:pos x="4" y="0"/>
                      </a:cxn>
                    </a:cxnLst>
                    <a:rect l="0" t="0" r="r" b="b"/>
                    <a:pathLst>
                      <a:path w="34" h="10">
                        <a:moveTo>
                          <a:pt x="4" y="0"/>
                        </a:moveTo>
                        <a:lnTo>
                          <a:pt x="4" y="0"/>
                        </a:lnTo>
                        <a:lnTo>
                          <a:pt x="2" y="0"/>
                        </a:lnTo>
                        <a:lnTo>
                          <a:pt x="2" y="0"/>
                        </a:lnTo>
                        <a:lnTo>
                          <a:pt x="2" y="2"/>
                        </a:lnTo>
                        <a:lnTo>
                          <a:pt x="0" y="2"/>
                        </a:lnTo>
                        <a:lnTo>
                          <a:pt x="0" y="2"/>
                        </a:lnTo>
                        <a:lnTo>
                          <a:pt x="0" y="2"/>
                        </a:lnTo>
                        <a:lnTo>
                          <a:pt x="0" y="4"/>
                        </a:lnTo>
                        <a:lnTo>
                          <a:pt x="2" y="4"/>
                        </a:lnTo>
                        <a:lnTo>
                          <a:pt x="2" y="4"/>
                        </a:lnTo>
                        <a:lnTo>
                          <a:pt x="0" y="8"/>
                        </a:lnTo>
                        <a:lnTo>
                          <a:pt x="0" y="10"/>
                        </a:lnTo>
                        <a:lnTo>
                          <a:pt x="0" y="10"/>
                        </a:lnTo>
                        <a:lnTo>
                          <a:pt x="0" y="10"/>
                        </a:lnTo>
                        <a:lnTo>
                          <a:pt x="4" y="10"/>
                        </a:lnTo>
                        <a:lnTo>
                          <a:pt x="8" y="10"/>
                        </a:lnTo>
                        <a:lnTo>
                          <a:pt x="8" y="10"/>
                        </a:lnTo>
                        <a:lnTo>
                          <a:pt x="12" y="10"/>
                        </a:lnTo>
                        <a:lnTo>
                          <a:pt x="18" y="10"/>
                        </a:lnTo>
                        <a:lnTo>
                          <a:pt x="18" y="10"/>
                        </a:lnTo>
                        <a:lnTo>
                          <a:pt x="22" y="10"/>
                        </a:lnTo>
                        <a:lnTo>
                          <a:pt x="26" y="10"/>
                        </a:lnTo>
                        <a:lnTo>
                          <a:pt x="26" y="10"/>
                        </a:lnTo>
                        <a:lnTo>
                          <a:pt x="28" y="8"/>
                        </a:lnTo>
                        <a:lnTo>
                          <a:pt x="28" y="6"/>
                        </a:lnTo>
                        <a:lnTo>
                          <a:pt x="30" y="6"/>
                        </a:lnTo>
                        <a:lnTo>
                          <a:pt x="30" y="6"/>
                        </a:lnTo>
                        <a:lnTo>
                          <a:pt x="34" y="4"/>
                        </a:lnTo>
                        <a:lnTo>
                          <a:pt x="34" y="4"/>
                        </a:lnTo>
                        <a:lnTo>
                          <a:pt x="30" y="0"/>
                        </a:lnTo>
                        <a:lnTo>
                          <a:pt x="30" y="0"/>
                        </a:lnTo>
                        <a:lnTo>
                          <a:pt x="22" y="0"/>
                        </a:lnTo>
                        <a:lnTo>
                          <a:pt x="22" y="0"/>
                        </a:lnTo>
                        <a:lnTo>
                          <a:pt x="16" y="0"/>
                        </a:lnTo>
                        <a:lnTo>
                          <a:pt x="4" y="0"/>
                        </a:lnTo>
                        <a:lnTo>
                          <a:pt x="4"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5" name="Freeform 252">
                    <a:extLst>
                      <a:ext uri="{FF2B5EF4-FFF2-40B4-BE49-F238E27FC236}">
                        <a16:creationId xmlns:a16="http://schemas.microsoft.com/office/drawing/2014/main" id="{785F4820-6511-48C2-AE55-3E85A0941EFD}"/>
                      </a:ext>
                    </a:extLst>
                  </p:cNvPr>
                  <p:cNvSpPr>
                    <a:spLocks/>
                  </p:cNvSpPr>
                  <p:nvPr/>
                </p:nvSpPr>
                <p:spPr bwMode="auto">
                  <a:xfrm>
                    <a:off x="1561045" y="1807430"/>
                    <a:ext cx="17266" cy="14572"/>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6" name="Bahamas">
                    <a:extLst>
                      <a:ext uri="{FF2B5EF4-FFF2-40B4-BE49-F238E27FC236}">
                        <a16:creationId xmlns:a16="http://schemas.microsoft.com/office/drawing/2014/main" id="{43949861-ABF0-472F-834A-171676D2A6C9}"/>
                      </a:ext>
                    </a:extLst>
                  </p:cNvPr>
                  <p:cNvSpPr>
                    <a:spLocks/>
                  </p:cNvSpPr>
                  <p:nvPr/>
                </p:nvSpPr>
                <p:spPr bwMode="auto">
                  <a:xfrm rot="9136277">
                    <a:off x="1734403" y="1713987"/>
                    <a:ext cx="17326" cy="32061"/>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grpSp>
          </p:grpSp>
          <p:sp>
            <p:nvSpPr>
              <p:cNvPr id="198" name="Liechtenstein">
                <a:extLst>
                  <a:ext uri="{FF2B5EF4-FFF2-40B4-BE49-F238E27FC236}">
                    <a16:creationId xmlns:a16="http://schemas.microsoft.com/office/drawing/2014/main" id="{467DD65C-83CD-4E77-B694-EC3C8793431D}"/>
                  </a:ext>
                </a:extLst>
              </p:cNvPr>
              <p:cNvSpPr>
                <a:spLocks/>
              </p:cNvSpPr>
              <p:nvPr/>
            </p:nvSpPr>
            <p:spPr bwMode="auto">
              <a:xfrm>
                <a:off x="4265944" y="949829"/>
                <a:ext cx="8663" cy="14572"/>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9" name="Luxembourg">
                <a:extLst>
                  <a:ext uri="{FF2B5EF4-FFF2-40B4-BE49-F238E27FC236}">
                    <a16:creationId xmlns:a16="http://schemas.microsoft.com/office/drawing/2014/main" id="{9D98CEE4-C8FD-4224-8AE9-C7944103D92A}"/>
                  </a:ext>
                </a:extLst>
              </p:cNvPr>
              <p:cNvSpPr>
                <a:spLocks/>
              </p:cNvSpPr>
              <p:nvPr/>
            </p:nvSpPr>
            <p:spPr bwMode="auto">
              <a:xfrm>
                <a:off x="4169362" y="880708"/>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200" name="Monaco">
                <a:extLst>
                  <a:ext uri="{FF2B5EF4-FFF2-40B4-BE49-F238E27FC236}">
                    <a16:creationId xmlns:a16="http://schemas.microsoft.com/office/drawing/2014/main" id="{CA6EDE22-244B-4DF5-8FD0-B9E3DDB211BF}"/>
                  </a:ext>
                </a:extLst>
              </p:cNvPr>
              <p:cNvSpPr>
                <a:spLocks/>
              </p:cNvSpPr>
              <p:nvPr/>
            </p:nvSpPr>
            <p:spPr bwMode="auto">
              <a:xfrm>
                <a:off x="4212235" y="1054512"/>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201" name="Timor-Leste">
                <a:extLst>
                  <a:ext uri="{FF2B5EF4-FFF2-40B4-BE49-F238E27FC236}">
                    <a16:creationId xmlns:a16="http://schemas.microsoft.com/office/drawing/2014/main" id="{BA8B5E8C-B166-41D6-A558-9768EC1480E6}"/>
                  </a:ext>
                </a:extLst>
              </p:cNvPr>
              <p:cNvSpPr>
                <a:spLocks/>
              </p:cNvSpPr>
              <p:nvPr/>
            </p:nvSpPr>
            <p:spPr bwMode="auto">
              <a:xfrm>
                <a:off x="7775933" y="2944298"/>
                <a:ext cx="10528" cy="7624"/>
              </a:xfrm>
              <a:custGeom>
                <a:avLst/>
                <a:gdLst>
                  <a:gd name="T0" fmla="*/ 2 w 7"/>
                  <a:gd name="T1" fmla="*/ 0 h 5"/>
                  <a:gd name="T2" fmla="*/ 5 w 7"/>
                  <a:gd name="T3" fmla="*/ 0 h 5"/>
                  <a:gd name="T4" fmla="*/ 5 w 7"/>
                  <a:gd name="T5" fmla="*/ 0 h 5"/>
                  <a:gd name="T6" fmla="*/ 7 w 7"/>
                  <a:gd name="T7" fmla="*/ 0 h 5"/>
                  <a:gd name="T8" fmla="*/ 5 w 7"/>
                  <a:gd name="T9" fmla="*/ 3 h 5"/>
                  <a:gd name="T10" fmla="*/ 5 w 7"/>
                  <a:gd name="T11" fmla="*/ 5 h 5"/>
                  <a:gd name="T12" fmla="*/ 0 w 7"/>
                  <a:gd name="T13" fmla="*/ 5 h 5"/>
                  <a:gd name="T14" fmla="*/ 0 w 7"/>
                  <a:gd name="T15" fmla="*/ 3 h 5"/>
                  <a:gd name="T16" fmla="*/ 2 w 7"/>
                  <a:gd name="T17" fmla="*/ 0 h 5"/>
                  <a:gd name="T18" fmla="*/ 2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2" y="0"/>
                    </a:moveTo>
                    <a:lnTo>
                      <a:pt x="5" y="0"/>
                    </a:lnTo>
                    <a:lnTo>
                      <a:pt x="5" y="0"/>
                    </a:lnTo>
                    <a:lnTo>
                      <a:pt x="7" y="0"/>
                    </a:lnTo>
                    <a:lnTo>
                      <a:pt x="5" y="3"/>
                    </a:lnTo>
                    <a:lnTo>
                      <a:pt x="5" y="5"/>
                    </a:lnTo>
                    <a:lnTo>
                      <a:pt x="0" y="5"/>
                    </a:lnTo>
                    <a:lnTo>
                      <a:pt x="0" y="3"/>
                    </a:lnTo>
                    <a:lnTo>
                      <a:pt x="2" y="0"/>
                    </a:lnTo>
                    <a:lnTo>
                      <a:pt x="2" y="0"/>
                    </a:lnTo>
                    <a:close/>
                  </a:path>
                </a:pathLst>
              </a:custGeom>
              <a:grpFill/>
              <a:ln w="317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2" name="Timor-Leste">
                <a:extLst>
                  <a:ext uri="{FF2B5EF4-FFF2-40B4-BE49-F238E27FC236}">
                    <a16:creationId xmlns:a16="http://schemas.microsoft.com/office/drawing/2014/main" id="{36733E14-DA92-466F-8DFD-3DC36CA4693C}"/>
                  </a:ext>
                </a:extLst>
              </p:cNvPr>
              <p:cNvSpPr>
                <a:spLocks/>
              </p:cNvSpPr>
              <p:nvPr/>
            </p:nvSpPr>
            <p:spPr bwMode="auto">
              <a:xfrm>
                <a:off x="7800747" y="2907708"/>
                <a:ext cx="78204" cy="38115"/>
              </a:xfrm>
              <a:custGeom>
                <a:avLst/>
                <a:gdLst>
                  <a:gd name="T0" fmla="*/ 52 w 52"/>
                  <a:gd name="T1" fmla="*/ 2 h 25"/>
                  <a:gd name="T2" fmla="*/ 49 w 52"/>
                  <a:gd name="T3" fmla="*/ 2 h 25"/>
                  <a:gd name="T4" fmla="*/ 47 w 52"/>
                  <a:gd name="T5" fmla="*/ 2 h 25"/>
                  <a:gd name="T6" fmla="*/ 44 w 52"/>
                  <a:gd name="T7" fmla="*/ 0 h 25"/>
                  <a:gd name="T8" fmla="*/ 35 w 52"/>
                  <a:gd name="T9" fmla="*/ 2 h 25"/>
                  <a:gd name="T10" fmla="*/ 33 w 52"/>
                  <a:gd name="T11" fmla="*/ 2 h 25"/>
                  <a:gd name="T12" fmla="*/ 28 w 52"/>
                  <a:gd name="T13" fmla="*/ 4 h 25"/>
                  <a:gd name="T14" fmla="*/ 23 w 52"/>
                  <a:gd name="T15" fmla="*/ 4 h 25"/>
                  <a:gd name="T16" fmla="*/ 14 w 52"/>
                  <a:gd name="T17" fmla="*/ 4 h 25"/>
                  <a:gd name="T18" fmla="*/ 9 w 52"/>
                  <a:gd name="T19" fmla="*/ 7 h 25"/>
                  <a:gd name="T20" fmla="*/ 4 w 52"/>
                  <a:gd name="T21" fmla="*/ 11 h 25"/>
                  <a:gd name="T22" fmla="*/ 0 w 52"/>
                  <a:gd name="T23" fmla="*/ 14 h 25"/>
                  <a:gd name="T24" fmla="*/ 0 w 52"/>
                  <a:gd name="T25" fmla="*/ 18 h 25"/>
                  <a:gd name="T26" fmla="*/ 2 w 52"/>
                  <a:gd name="T27" fmla="*/ 18 h 25"/>
                  <a:gd name="T28" fmla="*/ 7 w 52"/>
                  <a:gd name="T29" fmla="*/ 14 h 25"/>
                  <a:gd name="T30" fmla="*/ 9 w 52"/>
                  <a:gd name="T31" fmla="*/ 21 h 25"/>
                  <a:gd name="T32" fmla="*/ 2 w 52"/>
                  <a:gd name="T33" fmla="*/ 21 h 25"/>
                  <a:gd name="T34" fmla="*/ 4 w 52"/>
                  <a:gd name="T35" fmla="*/ 25 h 25"/>
                  <a:gd name="T36" fmla="*/ 7 w 52"/>
                  <a:gd name="T37" fmla="*/ 25 h 25"/>
                  <a:gd name="T38" fmla="*/ 9 w 52"/>
                  <a:gd name="T39" fmla="*/ 25 h 25"/>
                  <a:gd name="T40" fmla="*/ 14 w 52"/>
                  <a:gd name="T41" fmla="*/ 23 h 25"/>
                  <a:gd name="T42" fmla="*/ 16 w 52"/>
                  <a:gd name="T43" fmla="*/ 21 h 25"/>
                  <a:gd name="T44" fmla="*/ 18 w 52"/>
                  <a:gd name="T45" fmla="*/ 18 h 25"/>
                  <a:gd name="T46" fmla="*/ 21 w 52"/>
                  <a:gd name="T47" fmla="*/ 18 h 25"/>
                  <a:gd name="T48" fmla="*/ 23 w 52"/>
                  <a:gd name="T49" fmla="*/ 18 h 25"/>
                  <a:gd name="T50" fmla="*/ 26 w 52"/>
                  <a:gd name="T51" fmla="*/ 18 h 25"/>
                  <a:gd name="T52" fmla="*/ 28 w 52"/>
                  <a:gd name="T53" fmla="*/ 16 h 25"/>
                  <a:gd name="T54" fmla="*/ 33 w 52"/>
                  <a:gd name="T55" fmla="*/ 14 h 25"/>
                  <a:gd name="T56" fmla="*/ 40 w 52"/>
                  <a:gd name="T57" fmla="*/ 14 h 25"/>
                  <a:gd name="T58" fmla="*/ 44 w 52"/>
                  <a:gd name="T59" fmla="*/ 9 h 25"/>
                  <a:gd name="T60" fmla="*/ 49 w 52"/>
                  <a:gd name="T61" fmla="*/ 4 h 25"/>
                  <a:gd name="T62" fmla="*/ 52 w 52"/>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25">
                    <a:moveTo>
                      <a:pt x="52" y="2"/>
                    </a:moveTo>
                    <a:lnTo>
                      <a:pt x="49" y="2"/>
                    </a:lnTo>
                    <a:lnTo>
                      <a:pt x="47" y="2"/>
                    </a:lnTo>
                    <a:lnTo>
                      <a:pt x="44" y="0"/>
                    </a:lnTo>
                    <a:lnTo>
                      <a:pt x="35" y="2"/>
                    </a:lnTo>
                    <a:lnTo>
                      <a:pt x="33" y="2"/>
                    </a:lnTo>
                    <a:lnTo>
                      <a:pt x="28" y="4"/>
                    </a:lnTo>
                    <a:lnTo>
                      <a:pt x="23" y="4"/>
                    </a:lnTo>
                    <a:lnTo>
                      <a:pt x="14" y="4"/>
                    </a:lnTo>
                    <a:lnTo>
                      <a:pt x="9" y="7"/>
                    </a:lnTo>
                    <a:lnTo>
                      <a:pt x="4" y="11"/>
                    </a:lnTo>
                    <a:lnTo>
                      <a:pt x="0" y="14"/>
                    </a:lnTo>
                    <a:lnTo>
                      <a:pt x="0" y="18"/>
                    </a:lnTo>
                    <a:lnTo>
                      <a:pt x="2" y="18"/>
                    </a:lnTo>
                    <a:lnTo>
                      <a:pt x="7" y="14"/>
                    </a:lnTo>
                    <a:lnTo>
                      <a:pt x="9" y="21"/>
                    </a:lnTo>
                    <a:lnTo>
                      <a:pt x="2" y="21"/>
                    </a:lnTo>
                    <a:lnTo>
                      <a:pt x="4" y="25"/>
                    </a:lnTo>
                    <a:lnTo>
                      <a:pt x="7" y="25"/>
                    </a:lnTo>
                    <a:lnTo>
                      <a:pt x="9" y="25"/>
                    </a:lnTo>
                    <a:lnTo>
                      <a:pt x="14" y="23"/>
                    </a:lnTo>
                    <a:lnTo>
                      <a:pt x="16" y="21"/>
                    </a:lnTo>
                    <a:lnTo>
                      <a:pt x="18" y="18"/>
                    </a:lnTo>
                    <a:lnTo>
                      <a:pt x="21" y="18"/>
                    </a:lnTo>
                    <a:lnTo>
                      <a:pt x="23" y="18"/>
                    </a:lnTo>
                    <a:lnTo>
                      <a:pt x="26" y="18"/>
                    </a:lnTo>
                    <a:lnTo>
                      <a:pt x="28" y="16"/>
                    </a:lnTo>
                    <a:lnTo>
                      <a:pt x="33" y="14"/>
                    </a:lnTo>
                    <a:lnTo>
                      <a:pt x="40" y="14"/>
                    </a:lnTo>
                    <a:lnTo>
                      <a:pt x="44" y="9"/>
                    </a:lnTo>
                    <a:lnTo>
                      <a:pt x="49" y="4"/>
                    </a:lnTo>
                    <a:lnTo>
                      <a:pt x="52" y="2"/>
                    </a:lnTo>
                    <a:close/>
                  </a:path>
                </a:pathLst>
              </a:custGeom>
              <a:grpFill/>
              <a:ln w="317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3" name="Luxembourg">
                <a:extLst>
                  <a:ext uri="{FF2B5EF4-FFF2-40B4-BE49-F238E27FC236}">
                    <a16:creationId xmlns:a16="http://schemas.microsoft.com/office/drawing/2014/main" id="{E32E9F19-3EBC-4D52-BE80-F1C209471E8E}"/>
                  </a:ext>
                </a:extLst>
              </p:cNvPr>
              <p:cNvSpPr>
                <a:spLocks/>
              </p:cNvSpPr>
              <p:nvPr/>
            </p:nvSpPr>
            <p:spPr bwMode="auto">
              <a:xfrm>
                <a:off x="4169362" y="880708"/>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9973" tIns="34987" rIns="69973" bIns="34987" rtlCol="0" anchor="ctr"/>
              <a:lstStyle/>
              <a:p>
                <a:pPr algn="ctr" defTabSz="931976"/>
                <a:endParaRPr lang="en-US" sz="918">
                  <a:solidFill>
                    <a:srgbClr val="FFFFFF">
                      <a:alpha val="99000"/>
                    </a:srgbClr>
                  </a:solidFill>
                </a:endParaRPr>
              </a:p>
            </p:txBody>
          </p:sp>
          <p:sp>
            <p:nvSpPr>
              <p:cNvPr id="204" name="Azerbaijan">
                <a:extLst>
                  <a:ext uri="{FF2B5EF4-FFF2-40B4-BE49-F238E27FC236}">
                    <a16:creationId xmlns:a16="http://schemas.microsoft.com/office/drawing/2014/main" id="{D01F9044-F9B9-4F2A-A565-309531D62307}"/>
                  </a:ext>
                </a:extLst>
              </p:cNvPr>
              <p:cNvSpPr>
                <a:spLocks/>
              </p:cNvSpPr>
              <p:nvPr/>
            </p:nvSpPr>
            <p:spPr bwMode="auto">
              <a:xfrm>
                <a:off x="5288777" y="1192559"/>
                <a:ext cx="34533" cy="14572"/>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205" name="Freeform 154">
                <a:extLst>
                  <a:ext uri="{FF2B5EF4-FFF2-40B4-BE49-F238E27FC236}">
                    <a16:creationId xmlns:a16="http://schemas.microsoft.com/office/drawing/2014/main" id="{D8016F34-1C90-4886-9CF3-0CB57EBDB5A8}"/>
                  </a:ext>
                </a:extLst>
              </p:cNvPr>
              <p:cNvSpPr>
                <a:spLocks/>
              </p:cNvSpPr>
              <p:nvPr/>
            </p:nvSpPr>
            <p:spPr bwMode="auto">
              <a:xfrm>
                <a:off x="7477335" y="2399262"/>
                <a:ext cx="43167" cy="40805"/>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grpSp>
        <p:sp>
          <p:nvSpPr>
            <p:cNvPr id="6" name="Freeform 200">
              <a:extLst>
                <a:ext uri="{FF2B5EF4-FFF2-40B4-BE49-F238E27FC236}">
                  <a16:creationId xmlns:a16="http://schemas.microsoft.com/office/drawing/2014/main" id="{1C1FDEA1-870D-43B4-8D29-4416CF5F8B96}"/>
                </a:ext>
              </a:extLst>
            </p:cNvPr>
            <p:cNvSpPr>
              <a:spLocks/>
            </p:cNvSpPr>
            <p:nvPr/>
          </p:nvSpPr>
          <p:spPr bwMode="auto">
            <a:xfrm>
              <a:off x="3126131" y="2813009"/>
              <a:ext cx="354481" cy="282217"/>
            </a:xfrm>
            <a:custGeom>
              <a:avLst/>
              <a:gdLst/>
              <a:ahLst/>
              <a:cxnLst>
                <a:cxn ang="0">
                  <a:pos x="378" y="334"/>
                </a:cxn>
                <a:cxn ang="0">
                  <a:pos x="364" y="332"/>
                </a:cxn>
                <a:cxn ang="0">
                  <a:pos x="328" y="330"/>
                </a:cxn>
                <a:cxn ang="0">
                  <a:pos x="312" y="314"/>
                </a:cxn>
                <a:cxn ang="0">
                  <a:pos x="292" y="294"/>
                </a:cxn>
                <a:cxn ang="0">
                  <a:pos x="266" y="302"/>
                </a:cxn>
                <a:cxn ang="0">
                  <a:pos x="238" y="304"/>
                </a:cxn>
                <a:cxn ang="0">
                  <a:pos x="216" y="290"/>
                </a:cxn>
                <a:cxn ang="0">
                  <a:pos x="206" y="278"/>
                </a:cxn>
                <a:cxn ang="0">
                  <a:pos x="196" y="272"/>
                </a:cxn>
                <a:cxn ang="0">
                  <a:pos x="186" y="256"/>
                </a:cxn>
                <a:cxn ang="0">
                  <a:pos x="170" y="242"/>
                </a:cxn>
                <a:cxn ang="0">
                  <a:pos x="150" y="224"/>
                </a:cxn>
                <a:cxn ang="0">
                  <a:pos x="134" y="214"/>
                </a:cxn>
                <a:cxn ang="0">
                  <a:pos x="130" y="224"/>
                </a:cxn>
                <a:cxn ang="0">
                  <a:pos x="116" y="210"/>
                </a:cxn>
                <a:cxn ang="0">
                  <a:pos x="108" y="188"/>
                </a:cxn>
                <a:cxn ang="0">
                  <a:pos x="84" y="160"/>
                </a:cxn>
                <a:cxn ang="0">
                  <a:pos x="60" y="146"/>
                </a:cxn>
                <a:cxn ang="0">
                  <a:pos x="50" y="130"/>
                </a:cxn>
                <a:cxn ang="0">
                  <a:pos x="50" y="120"/>
                </a:cxn>
                <a:cxn ang="0">
                  <a:pos x="56" y="96"/>
                </a:cxn>
                <a:cxn ang="0">
                  <a:pos x="60" y="84"/>
                </a:cxn>
                <a:cxn ang="0">
                  <a:pos x="40" y="74"/>
                </a:cxn>
                <a:cxn ang="0">
                  <a:pos x="36" y="70"/>
                </a:cxn>
                <a:cxn ang="0">
                  <a:pos x="26" y="56"/>
                </a:cxn>
                <a:cxn ang="0">
                  <a:pos x="20" y="46"/>
                </a:cxn>
                <a:cxn ang="0">
                  <a:pos x="8" y="28"/>
                </a:cxn>
                <a:cxn ang="0">
                  <a:pos x="0" y="8"/>
                </a:cxn>
                <a:cxn ang="0">
                  <a:pos x="10" y="0"/>
                </a:cxn>
                <a:cxn ang="0">
                  <a:pos x="24" y="12"/>
                </a:cxn>
                <a:cxn ang="0">
                  <a:pos x="56" y="12"/>
                </a:cxn>
                <a:cxn ang="0">
                  <a:pos x="76" y="10"/>
                </a:cxn>
                <a:cxn ang="0">
                  <a:pos x="76" y="24"/>
                </a:cxn>
                <a:cxn ang="0">
                  <a:pos x="98" y="36"/>
                </a:cxn>
                <a:cxn ang="0">
                  <a:pos x="118" y="52"/>
                </a:cxn>
                <a:cxn ang="0">
                  <a:pos x="158" y="70"/>
                </a:cxn>
                <a:cxn ang="0">
                  <a:pos x="186" y="66"/>
                </a:cxn>
                <a:cxn ang="0">
                  <a:pos x="200" y="62"/>
                </a:cxn>
                <a:cxn ang="0">
                  <a:pos x="206" y="62"/>
                </a:cxn>
                <a:cxn ang="0">
                  <a:pos x="212" y="48"/>
                </a:cxn>
                <a:cxn ang="0">
                  <a:pos x="222" y="30"/>
                </a:cxn>
                <a:cxn ang="0">
                  <a:pos x="246" y="26"/>
                </a:cxn>
                <a:cxn ang="0">
                  <a:pos x="266" y="36"/>
                </a:cxn>
                <a:cxn ang="0">
                  <a:pos x="316" y="56"/>
                </a:cxn>
                <a:cxn ang="0">
                  <a:pos x="340" y="66"/>
                </a:cxn>
                <a:cxn ang="0">
                  <a:pos x="350" y="84"/>
                </a:cxn>
                <a:cxn ang="0">
                  <a:pos x="350" y="100"/>
                </a:cxn>
                <a:cxn ang="0">
                  <a:pos x="344" y="122"/>
                </a:cxn>
                <a:cxn ang="0">
                  <a:pos x="350" y="144"/>
                </a:cxn>
                <a:cxn ang="0">
                  <a:pos x="356" y="176"/>
                </a:cxn>
                <a:cxn ang="0">
                  <a:pos x="380" y="182"/>
                </a:cxn>
                <a:cxn ang="0">
                  <a:pos x="388" y="236"/>
                </a:cxn>
                <a:cxn ang="0">
                  <a:pos x="412" y="254"/>
                </a:cxn>
                <a:cxn ang="0">
                  <a:pos x="428" y="280"/>
                </a:cxn>
                <a:cxn ang="0">
                  <a:pos x="430" y="292"/>
                </a:cxn>
                <a:cxn ang="0">
                  <a:pos x="420" y="296"/>
                </a:cxn>
                <a:cxn ang="0">
                  <a:pos x="414" y="306"/>
                </a:cxn>
                <a:cxn ang="0">
                  <a:pos x="408" y="326"/>
                </a:cxn>
              </a:cxnLst>
              <a:rect l="0" t="0" r="r" b="b"/>
              <a:pathLst>
                <a:path w="430" h="338">
                  <a:moveTo>
                    <a:pt x="402" y="338"/>
                  </a:moveTo>
                  <a:lnTo>
                    <a:pt x="402" y="338"/>
                  </a:lnTo>
                  <a:lnTo>
                    <a:pt x="392" y="338"/>
                  </a:lnTo>
                  <a:lnTo>
                    <a:pt x="386" y="336"/>
                  </a:lnTo>
                  <a:lnTo>
                    <a:pt x="380" y="334"/>
                  </a:lnTo>
                  <a:lnTo>
                    <a:pt x="378" y="334"/>
                  </a:lnTo>
                  <a:lnTo>
                    <a:pt x="376" y="334"/>
                  </a:lnTo>
                  <a:lnTo>
                    <a:pt x="376" y="334"/>
                  </a:lnTo>
                  <a:lnTo>
                    <a:pt x="376" y="336"/>
                  </a:lnTo>
                  <a:lnTo>
                    <a:pt x="374" y="336"/>
                  </a:lnTo>
                  <a:lnTo>
                    <a:pt x="370" y="334"/>
                  </a:lnTo>
                  <a:lnTo>
                    <a:pt x="364" y="332"/>
                  </a:lnTo>
                  <a:lnTo>
                    <a:pt x="352" y="332"/>
                  </a:lnTo>
                  <a:lnTo>
                    <a:pt x="352" y="332"/>
                  </a:lnTo>
                  <a:lnTo>
                    <a:pt x="344" y="334"/>
                  </a:lnTo>
                  <a:lnTo>
                    <a:pt x="338" y="332"/>
                  </a:lnTo>
                  <a:lnTo>
                    <a:pt x="332" y="330"/>
                  </a:lnTo>
                  <a:lnTo>
                    <a:pt x="328" y="330"/>
                  </a:lnTo>
                  <a:lnTo>
                    <a:pt x="328" y="330"/>
                  </a:lnTo>
                  <a:lnTo>
                    <a:pt x="322" y="328"/>
                  </a:lnTo>
                  <a:lnTo>
                    <a:pt x="320" y="324"/>
                  </a:lnTo>
                  <a:lnTo>
                    <a:pt x="316" y="320"/>
                  </a:lnTo>
                  <a:lnTo>
                    <a:pt x="312" y="314"/>
                  </a:lnTo>
                  <a:lnTo>
                    <a:pt x="312" y="314"/>
                  </a:lnTo>
                  <a:lnTo>
                    <a:pt x="310" y="308"/>
                  </a:lnTo>
                  <a:lnTo>
                    <a:pt x="308" y="302"/>
                  </a:lnTo>
                  <a:lnTo>
                    <a:pt x="306" y="298"/>
                  </a:lnTo>
                  <a:lnTo>
                    <a:pt x="298" y="294"/>
                  </a:lnTo>
                  <a:lnTo>
                    <a:pt x="298" y="294"/>
                  </a:lnTo>
                  <a:lnTo>
                    <a:pt x="292" y="294"/>
                  </a:lnTo>
                  <a:lnTo>
                    <a:pt x="288" y="294"/>
                  </a:lnTo>
                  <a:lnTo>
                    <a:pt x="282" y="296"/>
                  </a:lnTo>
                  <a:lnTo>
                    <a:pt x="276" y="300"/>
                  </a:lnTo>
                  <a:lnTo>
                    <a:pt x="272" y="302"/>
                  </a:lnTo>
                  <a:lnTo>
                    <a:pt x="272" y="302"/>
                  </a:lnTo>
                  <a:lnTo>
                    <a:pt x="266" y="302"/>
                  </a:lnTo>
                  <a:lnTo>
                    <a:pt x="260" y="304"/>
                  </a:lnTo>
                  <a:lnTo>
                    <a:pt x="254" y="306"/>
                  </a:lnTo>
                  <a:lnTo>
                    <a:pt x="248" y="304"/>
                  </a:lnTo>
                  <a:lnTo>
                    <a:pt x="248" y="304"/>
                  </a:lnTo>
                  <a:lnTo>
                    <a:pt x="242" y="302"/>
                  </a:lnTo>
                  <a:lnTo>
                    <a:pt x="238" y="304"/>
                  </a:lnTo>
                  <a:lnTo>
                    <a:pt x="232" y="302"/>
                  </a:lnTo>
                  <a:lnTo>
                    <a:pt x="228" y="298"/>
                  </a:lnTo>
                  <a:lnTo>
                    <a:pt x="228" y="298"/>
                  </a:lnTo>
                  <a:lnTo>
                    <a:pt x="222" y="292"/>
                  </a:lnTo>
                  <a:lnTo>
                    <a:pt x="220" y="290"/>
                  </a:lnTo>
                  <a:lnTo>
                    <a:pt x="216" y="290"/>
                  </a:lnTo>
                  <a:lnTo>
                    <a:pt x="214" y="284"/>
                  </a:lnTo>
                  <a:lnTo>
                    <a:pt x="214" y="284"/>
                  </a:lnTo>
                  <a:lnTo>
                    <a:pt x="212" y="282"/>
                  </a:lnTo>
                  <a:lnTo>
                    <a:pt x="210" y="282"/>
                  </a:lnTo>
                  <a:lnTo>
                    <a:pt x="208" y="282"/>
                  </a:lnTo>
                  <a:lnTo>
                    <a:pt x="206" y="278"/>
                  </a:lnTo>
                  <a:lnTo>
                    <a:pt x="206" y="278"/>
                  </a:lnTo>
                  <a:lnTo>
                    <a:pt x="204" y="276"/>
                  </a:lnTo>
                  <a:lnTo>
                    <a:pt x="202" y="276"/>
                  </a:lnTo>
                  <a:lnTo>
                    <a:pt x="200" y="274"/>
                  </a:lnTo>
                  <a:lnTo>
                    <a:pt x="196" y="272"/>
                  </a:lnTo>
                  <a:lnTo>
                    <a:pt x="196" y="272"/>
                  </a:lnTo>
                  <a:lnTo>
                    <a:pt x="192" y="270"/>
                  </a:lnTo>
                  <a:lnTo>
                    <a:pt x="190" y="270"/>
                  </a:lnTo>
                  <a:lnTo>
                    <a:pt x="188" y="268"/>
                  </a:lnTo>
                  <a:lnTo>
                    <a:pt x="188" y="264"/>
                  </a:lnTo>
                  <a:lnTo>
                    <a:pt x="188" y="264"/>
                  </a:lnTo>
                  <a:lnTo>
                    <a:pt x="186" y="256"/>
                  </a:lnTo>
                  <a:lnTo>
                    <a:pt x="180" y="252"/>
                  </a:lnTo>
                  <a:lnTo>
                    <a:pt x="178" y="248"/>
                  </a:lnTo>
                  <a:lnTo>
                    <a:pt x="176" y="244"/>
                  </a:lnTo>
                  <a:lnTo>
                    <a:pt x="176" y="244"/>
                  </a:lnTo>
                  <a:lnTo>
                    <a:pt x="174" y="242"/>
                  </a:lnTo>
                  <a:lnTo>
                    <a:pt x="170" y="242"/>
                  </a:lnTo>
                  <a:lnTo>
                    <a:pt x="166" y="240"/>
                  </a:lnTo>
                  <a:lnTo>
                    <a:pt x="160" y="232"/>
                  </a:lnTo>
                  <a:lnTo>
                    <a:pt x="160" y="232"/>
                  </a:lnTo>
                  <a:lnTo>
                    <a:pt x="154" y="224"/>
                  </a:lnTo>
                  <a:lnTo>
                    <a:pt x="152" y="222"/>
                  </a:lnTo>
                  <a:lnTo>
                    <a:pt x="150" y="224"/>
                  </a:lnTo>
                  <a:lnTo>
                    <a:pt x="146" y="224"/>
                  </a:lnTo>
                  <a:lnTo>
                    <a:pt x="144" y="224"/>
                  </a:lnTo>
                  <a:lnTo>
                    <a:pt x="142" y="224"/>
                  </a:lnTo>
                  <a:lnTo>
                    <a:pt x="142" y="224"/>
                  </a:lnTo>
                  <a:lnTo>
                    <a:pt x="136" y="218"/>
                  </a:lnTo>
                  <a:lnTo>
                    <a:pt x="134" y="214"/>
                  </a:lnTo>
                  <a:lnTo>
                    <a:pt x="134" y="214"/>
                  </a:lnTo>
                  <a:lnTo>
                    <a:pt x="134" y="218"/>
                  </a:lnTo>
                  <a:lnTo>
                    <a:pt x="134" y="220"/>
                  </a:lnTo>
                  <a:lnTo>
                    <a:pt x="132" y="220"/>
                  </a:lnTo>
                  <a:lnTo>
                    <a:pt x="130" y="224"/>
                  </a:lnTo>
                  <a:lnTo>
                    <a:pt x="130" y="224"/>
                  </a:lnTo>
                  <a:lnTo>
                    <a:pt x="126" y="218"/>
                  </a:lnTo>
                  <a:lnTo>
                    <a:pt x="124" y="214"/>
                  </a:lnTo>
                  <a:lnTo>
                    <a:pt x="124" y="212"/>
                  </a:lnTo>
                  <a:lnTo>
                    <a:pt x="120" y="210"/>
                  </a:lnTo>
                  <a:lnTo>
                    <a:pt x="120" y="210"/>
                  </a:lnTo>
                  <a:lnTo>
                    <a:pt x="116" y="210"/>
                  </a:lnTo>
                  <a:lnTo>
                    <a:pt x="114" y="206"/>
                  </a:lnTo>
                  <a:lnTo>
                    <a:pt x="112" y="202"/>
                  </a:lnTo>
                  <a:lnTo>
                    <a:pt x="110" y="198"/>
                  </a:lnTo>
                  <a:lnTo>
                    <a:pt x="110" y="198"/>
                  </a:lnTo>
                  <a:lnTo>
                    <a:pt x="110" y="194"/>
                  </a:lnTo>
                  <a:lnTo>
                    <a:pt x="108" y="188"/>
                  </a:lnTo>
                  <a:lnTo>
                    <a:pt x="100" y="172"/>
                  </a:lnTo>
                  <a:lnTo>
                    <a:pt x="100" y="172"/>
                  </a:lnTo>
                  <a:lnTo>
                    <a:pt x="94" y="168"/>
                  </a:lnTo>
                  <a:lnTo>
                    <a:pt x="92" y="166"/>
                  </a:lnTo>
                  <a:lnTo>
                    <a:pt x="90" y="164"/>
                  </a:lnTo>
                  <a:lnTo>
                    <a:pt x="84" y="160"/>
                  </a:lnTo>
                  <a:lnTo>
                    <a:pt x="84" y="160"/>
                  </a:lnTo>
                  <a:lnTo>
                    <a:pt x="76" y="154"/>
                  </a:lnTo>
                  <a:lnTo>
                    <a:pt x="68" y="152"/>
                  </a:lnTo>
                  <a:lnTo>
                    <a:pt x="62" y="150"/>
                  </a:lnTo>
                  <a:lnTo>
                    <a:pt x="60" y="148"/>
                  </a:lnTo>
                  <a:lnTo>
                    <a:pt x="60" y="146"/>
                  </a:lnTo>
                  <a:lnTo>
                    <a:pt x="60" y="146"/>
                  </a:lnTo>
                  <a:lnTo>
                    <a:pt x="60" y="142"/>
                  </a:lnTo>
                  <a:lnTo>
                    <a:pt x="60" y="138"/>
                  </a:lnTo>
                  <a:lnTo>
                    <a:pt x="54" y="134"/>
                  </a:lnTo>
                  <a:lnTo>
                    <a:pt x="50" y="132"/>
                  </a:lnTo>
                  <a:lnTo>
                    <a:pt x="50" y="130"/>
                  </a:lnTo>
                  <a:lnTo>
                    <a:pt x="52" y="128"/>
                  </a:lnTo>
                  <a:lnTo>
                    <a:pt x="52" y="128"/>
                  </a:lnTo>
                  <a:lnTo>
                    <a:pt x="54" y="126"/>
                  </a:lnTo>
                  <a:lnTo>
                    <a:pt x="52" y="126"/>
                  </a:lnTo>
                  <a:lnTo>
                    <a:pt x="50" y="124"/>
                  </a:lnTo>
                  <a:lnTo>
                    <a:pt x="50" y="120"/>
                  </a:lnTo>
                  <a:lnTo>
                    <a:pt x="50" y="120"/>
                  </a:lnTo>
                  <a:lnTo>
                    <a:pt x="56" y="108"/>
                  </a:lnTo>
                  <a:lnTo>
                    <a:pt x="58" y="102"/>
                  </a:lnTo>
                  <a:lnTo>
                    <a:pt x="56" y="100"/>
                  </a:lnTo>
                  <a:lnTo>
                    <a:pt x="56" y="100"/>
                  </a:lnTo>
                  <a:lnTo>
                    <a:pt x="56" y="96"/>
                  </a:lnTo>
                  <a:lnTo>
                    <a:pt x="58" y="94"/>
                  </a:lnTo>
                  <a:lnTo>
                    <a:pt x="58" y="92"/>
                  </a:lnTo>
                  <a:lnTo>
                    <a:pt x="60" y="88"/>
                  </a:lnTo>
                  <a:lnTo>
                    <a:pt x="60" y="88"/>
                  </a:lnTo>
                  <a:lnTo>
                    <a:pt x="60" y="84"/>
                  </a:lnTo>
                  <a:lnTo>
                    <a:pt x="60" y="84"/>
                  </a:lnTo>
                  <a:lnTo>
                    <a:pt x="52" y="86"/>
                  </a:lnTo>
                  <a:lnTo>
                    <a:pt x="52" y="86"/>
                  </a:lnTo>
                  <a:lnTo>
                    <a:pt x="46" y="84"/>
                  </a:lnTo>
                  <a:lnTo>
                    <a:pt x="44" y="80"/>
                  </a:lnTo>
                  <a:lnTo>
                    <a:pt x="42" y="78"/>
                  </a:lnTo>
                  <a:lnTo>
                    <a:pt x="40" y="74"/>
                  </a:lnTo>
                  <a:lnTo>
                    <a:pt x="40" y="74"/>
                  </a:lnTo>
                  <a:lnTo>
                    <a:pt x="38" y="74"/>
                  </a:lnTo>
                  <a:lnTo>
                    <a:pt x="40" y="72"/>
                  </a:lnTo>
                  <a:lnTo>
                    <a:pt x="40" y="72"/>
                  </a:lnTo>
                  <a:lnTo>
                    <a:pt x="36" y="70"/>
                  </a:lnTo>
                  <a:lnTo>
                    <a:pt x="36" y="70"/>
                  </a:lnTo>
                  <a:lnTo>
                    <a:pt x="34" y="66"/>
                  </a:lnTo>
                  <a:lnTo>
                    <a:pt x="32" y="62"/>
                  </a:lnTo>
                  <a:lnTo>
                    <a:pt x="28" y="60"/>
                  </a:lnTo>
                  <a:lnTo>
                    <a:pt x="28" y="60"/>
                  </a:lnTo>
                  <a:lnTo>
                    <a:pt x="28" y="58"/>
                  </a:lnTo>
                  <a:lnTo>
                    <a:pt x="26" y="56"/>
                  </a:lnTo>
                  <a:lnTo>
                    <a:pt x="26" y="56"/>
                  </a:lnTo>
                  <a:lnTo>
                    <a:pt x="24" y="54"/>
                  </a:lnTo>
                  <a:lnTo>
                    <a:pt x="22" y="50"/>
                  </a:lnTo>
                  <a:lnTo>
                    <a:pt x="22" y="46"/>
                  </a:lnTo>
                  <a:lnTo>
                    <a:pt x="20" y="46"/>
                  </a:lnTo>
                  <a:lnTo>
                    <a:pt x="20" y="46"/>
                  </a:lnTo>
                  <a:lnTo>
                    <a:pt x="16" y="46"/>
                  </a:lnTo>
                  <a:lnTo>
                    <a:pt x="12" y="42"/>
                  </a:lnTo>
                  <a:lnTo>
                    <a:pt x="8" y="36"/>
                  </a:lnTo>
                  <a:lnTo>
                    <a:pt x="8" y="32"/>
                  </a:lnTo>
                  <a:lnTo>
                    <a:pt x="8" y="32"/>
                  </a:lnTo>
                  <a:lnTo>
                    <a:pt x="8" y="28"/>
                  </a:lnTo>
                  <a:lnTo>
                    <a:pt x="6" y="26"/>
                  </a:lnTo>
                  <a:lnTo>
                    <a:pt x="4" y="24"/>
                  </a:lnTo>
                  <a:lnTo>
                    <a:pt x="2" y="20"/>
                  </a:lnTo>
                  <a:lnTo>
                    <a:pt x="2" y="20"/>
                  </a:lnTo>
                  <a:lnTo>
                    <a:pt x="0" y="10"/>
                  </a:lnTo>
                  <a:lnTo>
                    <a:pt x="0" y="8"/>
                  </a:lnTo>
                  <a:lnTo>
                    <a:pt x="4" y="8"/>
                  </a:lnTo>
                  <a:lnTo>
                    <a:pt x="4" y="8"/>
                  </a:lnTo>
                  <a:lnTo>
                    <a:pt x="8" y="8"/>
                  </a:lnTo>
                  <a:lnTo>
                    <a:pt x="8" y="6"/>
                  </a:lnTo>
                  <a:lnTo>
                    <a:pt x="8" y="4"/>
                  </a:lnTo>
                  <a:lnTo>
                    <a:pt x="10" y="0"/>
                  </a:lnTo>
                  <a:lnTo>
                    <a:pt x="10" y="0"/>
                  </a:lnTo>
                  <a:lnTo>
                    <a:pt x="16" y="4"/>
                  </a:lnTo>
                  <a:lnTo>
                    <a:pt x="20" y="6"/>
                  </a:lnTo>
                  <a:lnTo>
                    <a:pt x="22" y="8"/>
                  </a:lnTo>
                  <a:lnTo>
                    <a:pt x="22" y="8"/>
                  </a:lnTo>
                  <a:lnTo>
                    <a:pt x="24" y="12"/>
                  </a:lnTo>
                  <a:lnTo>
                    <a:pt x="26" y="16"/>
                  </a:lnTo>
                  <a:lnTo>
                    <a:pt x="34" y="18"/>
                  </a:lnTo>
                  <a:lnTo>
                    <a:pt x="42" y="18"/>
                  </a:lnTo>
                  <a:lnTo>
                    <a:pt x="46" y="18"/>
                  </a:lnTo>
                  <a:lnTo>
                    <a:pt x="46" y="18"/>
                  </a:lnTo>
                  <a:lnTo>
                    <a:pt x="56" y="12"/>
                  </a:lnTo>
                  <a:lnTo>
                    <a:pt x="56" y="12"/>
                  </a:lnTo>
                  <a:lnTo>
                    <a:pt x="66" y="4"/>
                  </a:lnTo>
                  <a:lnTo>
                    <a:pt x="68" y="4"/>
                  </a:lnTo>
                  <a:lnTo>
                    <a:pt x="70" y="6"/>
                  </a:lnTo>
                  <a:lnTo>
                    <a:pt x="70" y="6"/>
                  </a:lnTo>
                  <a:lnTo>
                    <a:pt x="76" y="10"/>
                  </a:lnTo>
                  <a:lnTo>
                    <a:pt x="76" y="12"/>
                  </a:lnTo>
                  <a:lnTo>
                    <a:pt x="74" y="14"/>
                  </a:lnTo>
                  <a:lnTo>
                    <a:pt x="74" y="14"/>
                  </a:lnTo>
                  <a:lnTo>
                    <a:pt x="78" y="16"/>
                  </a:lnTo>
                  <a:lnTo>
                    <a:pt x="78" y="20"/>
                  </a:lnTo>
                  <a:lnTo>
                    <a:pt x="76" y="24"/>
                  </a:lnTo>
                  <a:lnTo>
                    <a:pt x="72" y="26"/>
                  </a:lnTo>
                  <a:lnTo>
                    <a:pt x="72" y="26"/>
                  </a:lnTo>
                  <a:lnTo>
                    <a:pt x="82" y="32"/>
                  </a:lnTo>
                  <a:lnTo>
                    <a:pt x="88" y="36"/>
                  </a:lnTo>
                  <a:lnTo>
                    <a:pt x="92" y="38"/>
                  </a:lnTo>
                  <a:lnTo>
                    <a:pt x="98" y="36"/>
                  </a:lnTo>
                  <a:lnTo>
                    <a:pt x="98" y="36"/>
                  </a:lnTo>
                  <a:lnTo>
                    <a:pt x="100" y="44"/>
                  </a:lnTo>
                  <a:lnTo>
                    <a:pt x="104" y="50"/>
                  </a:lnTo>
                  <a:lnTo>
                    <a:pt x="108" y="52"/>
                  </a:lnTo>
                  <a:lnTo>
                    <a:pt x="118" y="52"/>
                  </a:lnTo>
                  <a:lnTo>
                    <a:pt x="118" y="52"/>
                  </a:lnTo>
                  <a:lnTo>
                    <a:pt x="124" y="52"/>
                  </a:lnTo>
                  <a:lnTo>
                    <a:pt x="128" y="54"/>
                  </a:lnTo>
                  <a:lnTo>
                    <a:pt x="134" y="60"/>
                  </a:lnTo>
                  <a:lnTo>
                    <a:pt x="142" y="66"/>
                  </a:lnTo>
                  <a:lnTo>
                    <a:pt x="142" y="66"/>
                  </a:lnTo>
                  <a:lnTo>
                    <a:pt x="158" y="70"/>
                  </a:lnTo>
                  <a:lnTo>
                    <a:pt x="166" y="68"/>
                  </a:lnTo>
                  <a:lnTo>
                    <a:pt x="170" y="66"/>
                  </a:lnTo>
                  <a:lnTo>
                    <a:pt x="176" y="66"/>
                  </a:lnTo>
                  <a:lnTo>
                    <a:pt x="176" y="66"/>
                  </a:lnTo>
                  <a:lnTo>
                    <a:pt x="182" y="66"/>
                  </a:lnTo>
                  <a:lnTo>
                    <a:pt x="186" y="66"/>
                  </a:lnTo>
                  <a:lnTo>
                    <a:pt x="190" y="62"/>
                  </a:lnTo>
                  <a:lnTo>
                    <a:pt x="194" y="62"/>
                  </a:lnTo>
                  <a:lnTo>
                    <a:pt x="194" y="62"/>
                  </a:lnTo>
                  <a:lnTo>
                    <a:pt x="200" y="62"/>
                  </a:lnTo>
                  <a:lnTo>
                    <a:pt x="202" y="62"/>
                  </a:lnTo>
                  <a:lnTo>
                    <a:pt x="200" y="62"/>
                  </a:lnTo>
                  <a:lnTo>
                    <a:pt x="200" y="62"/>
                  </a:lnTo>
                  <a:lnTo>
                    <a:pt x="194" y="66"/>
                  </a:lnTo>
                  <a:lnTo>
                    <a:pt x="194" y="66"/>
                  </a:lnTo>
                  <a:lnTo>
                    <a:pt x="200" y="66"/>
                  </a:lnTo>
                  <a:lnTo>
                    <a:pt x="200" y="66"/>
                  </a:lnTo>
                  <a:lnTo>
                    <a:pt x="206" y="62"/>
                  </a:lnTo>
                  <a:lnTo>
                    <a:pt x="206" y="58"/>
                  </a:lnTo>
                  <a:lnTo>
                    <a:pt x="202" y="46"/>
                  </a:lnTo>
                  <a:lnTo>
                    <a:pt x="202" y="46"/>
                  </a:lnTo>
                  <a:lnTo>
                    <a:pt x="202" y="50"/>
                  </a:lnTo>
                  <a:lnTo>
                    <a:pt x="206" y="50"/>
                  </a:lnTo>
                  <a:lnTo>
                    <a:pt x="212" y="48"/>
                  </a:lnTo>
                  <a:lnTo>
                    <a:pt x="212" y="48"/>
                  </a:lnTo>
                  <a:lnTo>
                    <a:pt x="214" y="44"/>
                  </a:lnTo>
                  <a:lnTo>
                    <a:pt x="216" y="40"/>
                  </a:lnTo>
                  <a:lnTo>
                    <a:pt x="216" y="34"/>
                  </a:lnTo>
                  <a:lnTo>
                    <a:pt x="222" y="30"/>
                  </a:lnTo>
                  <a:lnTo>
                    <a:pt x="222" y="30"/>
                  </a:lnTo>
                  <a:lnTo>
                    <a:pt x="228" y="28"/>
                  </a:lnTo>
                  <a:lnTo>
                    <a:pt x="234" y="28"/>
                  </a:lnTo>
                  <a:lnTo>
                    <a:pt x="238" y="28"/>
                  </a:lnTo>
                  <a:lnTo>
                    <a:pt x="242" y="28"/>
                  </a:lnTo>
                  <a:lnTo>
                    <a:pt x="242" y="28"/>
                  </a:lnTo>
                  <a:lnTo>
                    <a:pt x="246" y="26"/>
                  </a:lnTo>
                  <a:lnTo>
                    <a:pt x="252" y="26"/>
                  </a:lnTo>
                  <a:lnTo>
                    <a:pt x="256" y="28"/>
                  </a:lnTo>
                  <a:lnTo>
                    <a:pt x="260" y="32"/>
                  </a:lnTo>
                  <a:lnTo>
                    <a:pt x="260" y="32"/>
                  </a:lnTo>
                  <a:lnTo>
                    <a:pt x="262" y="34"/>
                  </a:lnTo>
                  <a:lnTo>
                    <a:pt x="266" y="36"/>
                  </a:lnTo>
                  <a:lnTo>
                    <a:pt x="280" y="40"/>
                  </a:lnTo>
                  <a:lnTo>
                    <a:pt x="296" y="44"/>
                  </a:lnTo>
                  <a:lnTo>
                    <a:pt x="302" y="46"/>
                  </a:lnTo>
                  <a:lnTo>
                    <a:pt x="308" y="50"/>
                  </a:lnTo>
                  <a:lnTo>
                    <a:pt x="308" y="50"/>
                  </a:lnTo>
                  <a:lnTo>
                    <a:pt x="316" y="56"/>
                  </a:lnTo>
                  <a:lnTo>
                    <a:pt x="320" y="56"/>
                  </a:lnTo>
                  <a:lnTo>
                    <a:pt x="326" y="56"/>
                  </a:lnTo>
                  <a:lnTo>
                    <a:pt x="332" y="58"/>
                  </a:lnTo>
                  <a:lnTo>
                    <a:pt x="332" y="58"/>
                  </a:lnTo>
                  <a:lnTo>
                    <a:pt x="338" y="62"/>
                  </a:lnTo>
                  <a:lnTo>
                    <a:pt x="340" y="66"/>
                  </a:lnTo>
                  <a:lnTo>
                    <a:pt x="340" y="68"/>
                  </a:lnTo>
                  <a:lnTo>
                    <a:pt x="342" y="72"/>
                  </a:lnTo>
                  <a:lnTo>
                    <a:pt x="342" y="72"/>
                  </a:lnTo>
                  <a:lnTo>
                    <a:pt x="346" y="76"/>
                  </a:lnTo>
                  <a:lnTo>
                    <a:pt x="350" y="84"/>
                  </a:lnTo>
                  <a:lnTo>
                    <a:pt x="350" y="84"/>
                  </a:lnTo>
                  <a:lnTo>
                    <a:pt x="350" y="88"/>
                  </a:lnTo>
                  <a:lnTo>
                    <a:pt x="350" y="88"/>
                  </a:lnTo>
                  <a:lnTo>
                    <a:pt x="352" y="92"/>
                  </a:lnTo>
                  <a:lnTo>
                    <a:pt x="350" y="96"/>
                  </a:lnTo>
                  <a:lnTo>
                    <a:pt x="350" y="96"/>
                  </a:lnTo>
                  <a:lnTo>
                    <a:pt x="350" y="100"/>
                  </a:lnTo>
                  <a:lnTo>
                    <a:pt x="352" y="104"/>
                  </a:lnTo>
                  <a:lnTo>
                    <a:pt x="354" y="106"/>
                  </a:lnTo>
                  <a:lnTo>
                    <a:pt x="352" y="112"/>
                  </a:lnTo>
                  <a:lnTo>
                    <a:pt x="352" y="112"/>
                  </a:lnTo>
                  <a:lnTo>
                    <a:pt x="348" y="118"/>
                  </a:lnTo>
                  <a:lnTo>
                    <a:pt x="344" y="122"/>
                  </a:lnTo>
                  <a:lnTo>
                    <a:pt x="344" y="124"/>
                  </a:lnTo>
                  <a:lnTo>
                    <a:pt x="346" y="128"/>
                  </a:lnTo>
                  <a:lnTo>
                    <a:pt x="346" y="128"/>
                  </a:lnTo>
                  <a:lnTo>
                    <a:pt x="350" y="134"/>
                  </a:lnTo>
                  <a:lnTo>
                    <a:pt x="350" y="140"/>
                  </a:lnTo>
                  <a:lnTo>
                    <a:pt x="350" y="144"/>
                  </a:lnTo>
                  <a:lnTo>
                    <a:pt x="354" y="152"/>
                  </a:lnTo>
                  <a:lnTo>
                    <a:pt x="354" y="152"/>
                  </a:lnTo>
                  <a:lnTo>
                    <a:pt x="356" y="156"/>
                  </a:lnTo>
                  <a:lnTo>
                    <a:pt x="356" y="162"/>
                  </a:lnTo>
                  <a:lnTo>
                    <a:pt x="356" y="172"/>
                  </a:lnTo>
                  <a:lnTo>
                    <a:pt x="356" y="176"/>
                  </a:lnTo>
                  <a:lnTo>
                    <a:pt x="358" y="178"/>
                  </a:lnTo>
                  <a:lnTo>
                    <a:pt x="360" y="180"/>
                  </a:lnTo>
                  <a:lnTo>
                    <a:pt x="368" y="180"/>
                  </a:lnTo>
                  <a:lnTo>
                    <a:pt x="368" y="180"/>
                  </a:lnTo>
                  <a:lnTo>
                    <a:pt x="376" y="180"/>
                  </a:lnTo>
                  <a:lnTo>
                    <a:pt x="380" y="182"/>
                  </a:lnTo>
                  <a:lnTo>
                    <a:pt x="382" y="184"/>
                  </a:lnTo>
                  <a:lnTo>
                    <a:pt x="384" y="190"/>
                  </a:lnTo>
                  <a:lnTo>
                    <a:pt x="380" y="202"/>
                  </a:lnTo>
                  <a:lnTo>
                    <a:pt x="374" y="216"/>
                  </a:lnTo>
                  <a:lnTo>
                    <a:pt x="374" y="216"/>
                  </a:lnTo>
                  <a:lnTo>
                    <a:pt x="388" y="236"/>
                  </a:lnTo>
                  <a:lnTo>
                    <a:pt x="394" y="248"/>
                  </a:lnTo>
                  <a:lnTo>
                    <a:pt x="396" y="252"/>
                  </a:lnTo>
                  <a:lnTo>
                    <a:pt x="404" y="254"/>
                  </a:lnTo>
                  <a:lnTo>
                    <a:pt x="404" y="254"/>
                  </a:lnTo>
                  <a:lnTo>
                    <a:pt x="410" y="254"/>
                  </a:lnTo>
                  <a:lnTo>
                    <a:pt x="412" y="254"/>
                  </a:lnTo>
                  <a:lnTo>
                    <a:pt x="418" y="266"/>
                  </a:lnTo>
                  <a:lnTo>
                    <a:pt x="418" y="266"/>
                  </a:lnTo>
                  <a:lnTo>
                    <a:pt x="422" y="280"/>
                  </a:lnTo>
                  <a:lnTo>
                    <a:pt x="424" y="280"/>
                  </a:lnTo>
                  <a:lnTo>
                    <a:pt x="428" y="280"/>
                  </a:lnTo>
                  <a:lnTo>
                    <a:pt x="428" y="280"/>
                  </a:lnTo>
                  <a:lnTo>
                    <a:pt x="430" y="280"/>
                  </a:lnTo>
                  <a:lnTo>
                    <a:pt x="430" y="284"/>
                  </a:lnTo>
                  <a:lnTo>
                    <a:pt x="430" y="288"/>
                  </a:lnTo>
                  <a:lnTo>
                    <a:pt x="430" y="290"/>
                  </a:lnTo>
                  <a:lnTo>
                    <a:pt x="430" y="290"/>
                  </a:lnTo>
                  <a:lnTo>
                    <a:pt x="430" y="292"/>
                  </a:lnTo>
                  <a:lnTo>
                    <a:pt x="428" y="294"/>
                  </a:lnTo>
                  <a:lnTo>
                    <a:pt x="426" y="296"/>
                  </a:lnTo>
                  <a:lnTo>
                    <a:pt x="424" y="296"/>
                  </a:lnTo>
                  <a:lnTo>
                    <a:pt x="424" y="296"/>
                  </a:lnTo>
                  <a:lnTo>
                    <a:pt x="424" y="298"/>
                  </a:lnTo>
                  <a:lnTo>
                    <a:pt x="420" y="296"/>
                  </a:lnTo>
                  <a:lnTo>
                    <a:pt x="416" y="296"/>
                  </a:lnTo>
                  <a:lnTo>
                    <a:pt x="416" y="298"/>
                  </a:lnTo>
                  <a:lnTo>
                    <a:pt x="416" y="302"/>
                  </a:lnTo>
                  <a:lnTo>
                    <a:pt x="416" y="302"/>
                  </a:lnTo>
                  <a:lnTo>
                    <a:pt x="416" y="304"/>
                  </a:lnTo>
                  <a:lnTo>
                    <a:pt x="414" y="306"/>
                  </a:lnTo>
                  <a:lnTo>
                    <a:pt x="410" y="310"/>
                  </a:lnTo>
                  <a:lnTo>
                    <a:pt x="406" y="316"/>
                  </a:lnTo>
                  <a:lnTo>
                    <a:pt x="406" y="318"/>
                  </a:lnTo>
                  <a:lnTo>
                    <a:pt x="406" y="320"/>
                  </a:lnTo>
                  <a:lnTo>
                    <a:pt x="406" y="320"/>
                  </a:lnTo>
                  <a:lnTo>
                    <a:pt x="408" y="326"/>
                  </a:lnTo>
                  <a:lnTo>
                    <a:pt x="408" y="332"/>
                  </a:lnTo>
                  <a:lnTo>
                    <a:pt x="408" y="336"/>
                  </a:lnTo>
                  <a:lnTo>
                    <a:pt x="406" y="338"/>
                  </a:lnTo>
                  <a:lnTo>
                    <a:pt x="402" y="338"/>
                  </a:lnTo>
                  <a:lnTo>
                    <a:pt x="402" y="3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grpSp>
    </p:spTree>
    <p:extLst>
      <p:ext uri="{BB962C8B-B14F-4D97-AF65-F5344CB8AC3E}">
        <p14:creationId xmlns:p14="http://schemas.microsoft.com/office/powerpoint/2010/main" val="243065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4DF36A5-B200-4C8D-8727-4CE62D0F9CE2}"/>
              </a:ext>
            </a:extLst>
          </p:cNvPr>
          <p:cNvSpPr>
            <a:spLocks noGrp="1"/>
          </p:cNvSpPr>
          <p:nvPr>
            <p:ph type="title"/>
          </p:nvPr>
        </p:nvSpPr>
        <p:spPr/>
        <p:txBody>
          <a:bodyPr>
            <a:normAutofit fontScale="90000"/>
          </a:bodyPr>
          <a:lstStyle/>
          <a:p>
            <a:r>
              <a:rPr lang="en-US"/>
              <a:t>Additional resources</a:t>
            </a:r>
          </a:p>
        </p:txBody>
      </p:sp>
      <p:sp>
        <p:nvSpPr>
          <p:cNvPr id="12" name="Subtitle 11">
            <a:extLst>
              <a:ext uri="{FF2B5EF4-FFF2-40B4-BE49-F238E27FC236}">
                <a16:creationId xmlns:a16="http://schemas.microsoft.com/office/drawing/2014/main" id="{ACCB8D69-FB4C-46C5-87D2-6C093F78E347}"/>
              </a:ext>
            </a:extLst>
          </p:cNvPr>
          <p:cNvSpPr>
            <a:spLocks noGrp="1"/>
          </p:cNvSpPr>
          <p:nvPr>
            <p:ph type="subTitle" idx="27"/>
          </p:nvPr>
        </p:nvSpPr>
        <p:spPr>
          <a:xfrm>
            <a:off x="466368" y="1072494"/>
            <a:ext cx="11503739" cy="622927"/>
          </a:xfrm>
        </p:spPr>
        <p:txBody>
          <a:bodyPr/>
          <a:lstStyle/>
          <a:p>
            <a:r>
              <a:rPr lang="en-US"/>
              <a:t>Additional Azure-related elements from across Microsoft</a:t>
            </a:r>
            <a:br>
              <a:rPr lang="en-US"/>
            </a:br>
            <a:r>
              <a:rPr lang="en-US" sz="1600"/>
              <a:t>(may require Corpnet access)</a:t>
            </a:r>
          </a:p>
        </p:txBody>
      </p:sp>
      <p:sp>
        <p:nvSpPr>
          <p:cNvPr id="13" name="Content Placeholder 12">
            <a:extLst>
              <a:ext uri="{FF2B5EF4-FFF2-40B4-BE49-F238E27FC236}">
                <a16:creationId xmlns:a16="http://schemas.microsoft.com/office/drawing/2014/main" id="{E9AB243D-81F6-40BE-A777-E876C9DEBD88}"/>
              </a:ext>
            </a:extLst>
          </p:cNvPr>
          <p:cNvSpPr>
            <a:spLocks noGrp="1"/>
          </p:cNvSpPr>
          <p:nvPr>
            <p:ph idx="26"/>
          </p:nvPr>
        </p:nvSpPr>
        <p:spPr/>
        <p:txBody>
          <a:bodyPr/>
          <a:lstStyle/>
          <a:p>
            <a:r>
              <a:rPr lang="en-US"/>
              <a:t>PowerPoint templates</a:t>
            </a:r>
          </a:p>
          <a:p>
            <a:pPr lvl="1"/>
            <a:r>
              <a:rPr lang="en-US">
                <a:hlinkClick r:id="rId3"/>
              </a:rPr>
              <a:t>C+E branded template</a:t>
            </a:r>
            <a:endParaRPr lang="en-US"/>
          </a:p>
          <a:p>
            <a:pPr lvl="1"/>
            <a:r>
              <a:rPr lang="en-US">
                <a:hlinkClick r:id="rId4"/>
              </a:rPr>
              <a:t>Azure branded template</a:t>
            </a:r>
            <a:endParaRPr lang="en-US"/>
          </a:p>
          <a:p>
            <a:pPr lvl="1"/>
            <a:r>
              <a:rPr lang="en-US">
                <a:hlinkClick r:id="rId5"/>
              </a:rPr>
              <a:t>APEX | CDA branded template</a:t>
            </a:r>
            <a:endParaRPr lang="en-US"/>
          </a:p>
          <a:p>
            <a:r>
              <a:rPr lang="en-US"/>
              <a:t>Iconography</a:t>
            </a:r>
          </a:p>
          <a:p>
            <a:pPr lvl="1"/>
            <a:r>
              <a:rPr lang="en-US">
                <a:hlinkClick r:id="rId6"/>
              </a:rPr>
              <a:t>C+E Icon set</a:t>
            </a:r>
            <a:endParaRPr lang="en-US"/>
          </a:p>
        </p:txBody>
      </p:sp>
      <p:sp>
        <p:nvSpPr>
          <p:cNvPr id="18" name="Content Placeholder 17">
            <a:extLst>
              <a:ext uri="{FF2B5EF4-FFF2-40B4-BE49-F238E27FC236}">
                <a16:creationId xmlns:a16="http://schemas.microsoft.com/office/drawing/2014/main" id="{412493EE-4429-43CF-82DE-7DA5879C3E88}"/>
              </a:ext>
            </a:extLst>
          </p:cNvPr>
          <p:cNvSpPr>
            <a:spLocks noGrp="1"/>
          </p:cNvSpPr>
          <p:nvPr>
            <p:ph idx="33"/>
          </p:nvPr>
        </p:nvSpPr>
        <p:spPr/>
        <p:txBody>
          <a:bodyPr/>
          <a:lstStyle/>
          <a:p>
            <a:r>
              <a:rPr lang="en-US"/>
              <a:t>Branding</a:t>
            </a:r>
          </a:p>
          <a:p>
            <a:pPr lvl="1"/>
            <a:r>
              <a:rPr lang="en-US">
                <a:hlinkClick r:id="rId7"/>
              </a:rPr>
              <a:t>Brand Central</a:t>
            </a:r>
            <a:endParaRPr lang="en-US"/>
          </a:p>
          <a:p>
            <a:pPr lvl="1"/>
            <a:r>
              <a:rPr lang="en-US">
                <a:hlinkClick r:id="rId8"/>
              </a:rPr>
              <a:t>C+E Brand Guidelines</a:t>
            </a:r>
            <a:endParaRPr lang="en-US"/>
          </a:p>
          <a:p>
            <a:pPr lvl="1"/>
            <a:r>
              <a:rPr lang="en-US">
                <a:hlinkClick r:id="rId9" invalidUrl="https://microsoft.sharepoint.com/teams/BrandCentral/Guidelines/Brand architecture at Microsoft.pdf"/>
              </a:rPr>
              <a:t>Brand Architecture at Microsoft</a:t>
            </a:r>
            <a:endParaRPr lang="en-US"/>
          </a:p>
          <a:p>
            <a:r>
              <a:rPr lang="en-US"/>
              <a:t>Style Guides</a:t>
            </a:r>
          </a:p>
          <a:p>
            <a:pPr lvl="1"/>
            <a:r>
              <a:rPr lang="en-US">
                <a:hlinkClick r:id="rId10"/>
              </a:rPr>
              <a:t>Microsoft Cloud Style Guide</a:t>
            </a:r>
            <a:endParaRPr lang="en-US"/>
          </a:p>
          <a:p>
            <a:pPr lvl="1"/>
            <a:r>
              <a:rPr lang="en-GB">
                <a:hlinkClick r:id="rId11"/>
              </a:rPr>
              <a:t>A</a:t>
            </a:r>
            <a:r>
              <a:rPr lang="en-US" err="1">
                <a:hlinkClick r:id="rId11"/>
              </a:rPr>
              <a:t>zure</a:t>
            </a:r>
            <a:r>
              <a:rPr lang="en-US">
                <a:hlinkClick r:id="rId11"/>
              </a:rPr>
              <a:t> DevOps Branding Guide</a:t>
            </a:r>
            <a:endParaRPr lang="en-US"/>
          </a:p>
          <a:p>
            <a:endParaRPr lang="en-US"/>
          </a:p>
        </p:txBody>
      </p:sp>
    </p:spTree>
    <p:extLst>
      <p:ext uri="{BB962C8B-B14F-4D97-AF65-F5344CB8AC3E}">
        <p14:creationId xmlns:p14="http://schemas.microsoft.com/office/powerpoint/2010/main" val="18494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6" y="2659324"/>
            <a:ext cx="10334624" cy="1862590"/>
          </a:xfrm>
        </p:spPr>
        <p:txBody>
          <a:bodyPr/>
          <a:lstStyle/>
          <a:p>
            <a:r>
              <a:rPr lang="en-GB" sz="4800" dirty="0"/>
              <a:t>Create an ASP.NET Core </a:t>
            </a:r>
            <a:r>
              <a:rPr lang="en-GB" sz="4800" dirty="0" err="1"/>
              <a:t>SignalR</a:t>
            </a:r>
            <a:r>
              <a:rPr lang="en-GB" sz="4800" dirty="0"/>
              <a:t> app</a:t>
            </a:r>
            <a:endParaRPr lang="en-US" sz="4800" dirty="0"/>
          </a:p>
        </p:txBody>
      </p:sp>
      <p:sp>
        <p:nvSpPr>
          <p:cNvPr id="6" name="TextBox 5">
            <a:extLst>
              <a:ext uri="{FF2B5EF4-FFF2-40B4-BE49-F238E27FC236}">
                <a16:creationId xmlns:a16="http://schemas.microsoft.com/office/drawing/2014/main" id="{2236DB2D-A8B0-4570-AE0F-E9675BAC9CEB}"/>
              </a:ext>
            </a:extLst>
          </p:cNvPr>
          <p:cNvSpPr txBox="1"/>
          <p:nvPr/>
        </p:nvSpPr>
        <p:spPr>
          <a:xfrm>
            <a:off x="434975" y="2133026"/>
            <a:ext cx="981038" cy="387798"/>
          </a:xfrm>
          <a:prstGeom prst="rect">
            <a:avLst/>
          </a:prstGeom>
          <a:noFill/>
        </p:spPr>
        <p:txBody>
          <a:bodyPr wrap="none" lIns="0" tIns="0" rIns="0" bIns="0" rtlCol="0">
            <a:spAutoFit/>
          </a:bodyPr>
          <a:lstStyle/>
          <a:p>
            <a:pPr>
              <a:lnSpc>
                <a:spcPct val="90000"/>
              </a:lnSpc>
              <a:spcAft>
                <a:spcPts val="600"/>
              </a:spcAft>
            </a:pPr>
            <a:r>
              <a:rPr lang="en-GB" sz="2800">
                <a:gradFill>
                  <a:gsLst>
                    <a:gs pos="2917">
                      <a:schemeClr val="tx1"/>
                    </a:gs>
                    <a:gs pos="30000">
                      <a:schemeClr val="tx1"/>
                    </a:gs>
                  </a:gsLst>
                  <a:lin ang="5400000" scaled="0"/>
                </a:gradFill>
                <a:latin typeface="+mj-lt"/>
              </a:rPr>
              <a:t>Demo</a:t>
            </a:r>
            <a:endParaRPr lang="en-US" sz="2400" err="1">
              <a:gradFill>
                <a:gsLst>
                  <a:gs pos="2917">
                    <a:schemeClr val="tx1"/>
                  </a:gs>
                  <a:gs pos="30000">
                    <a:schemeClr val="tx1"/>
                  </a:gs>
                </a:gsLst>
                <a:lin ang="5400000" scaled="0"/>
              </a:gradFill>
              <a:latin typeface="+mj-lt"/>
            </a:endParaRPr>
          </a:p>
        </p:txBody>
      </p:sp>
      <p:sp>
        <p:nvSpPr>
          <p:cNvPr id="7" name="TextBox 6">
            <a:extLst>
              <a:ext uri="{FF2B5EF4-FFF2-40B4-BE49-F238E27FC236}">
                <a16:creationId xmlns:a16="http://schemas.microsoft.com/office/drawing/2014/main" id="{E5557B30-B27D-41CE-9E9B-D6A9BD44EC4D}"/>
              </a:ext>
            </a:extLst>
          </p:cNvPr>
          <p:cNvSpPr txBox="1"/>
          <p:nvPr/>
        </p:nvSpPr>
        <p:spPr>
          <a:xfrm>
            <a:off x="434975" y="4521914"/>
            <a:ext cx="65" cy="332399"/>
          </a:xfrm>
          <a:prstGeom prst="rect">
            <a:avLst/>
          </a:prstGeom>
          <a:noFill/>
        </p:spPr>
        <p:txBody>
          <a:bodyPr wrap="none" lIns="0" tIns="0" rIns="0" bIns="0" rtlCol="0">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8696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a:t>
            </a:r>
            <a:r>
              <a:rPr lang="en-US" b="1" dirty="0"/>
              <a:t> 							</a:t>
            </a:r>
            <a:r>
              <a:rPr lang="en-US" sz="1800" b="1" dirty="0">
                <a:solidFill>
                  <a:schemeClr val="tx1"/>
                </a:solidFill>
              </a:rPr>
              <a:t>@</a:t>
            </a:r>
            <a:r>
              <a:rPr lang="en-US" sz="1800" b="1" dirty="0" err="1">
                <a:solidFill>
                  <a:schemeClr val="tx1"/>
                </a:solidFill>
              </a:rPr>
              <a:t>Scott_Addie</a:t>
            </a:r>
            <a:endParaRPr lang="en-US" sz="1800" dirty="0">
              <a:solidFill>
                <a:schemeClr val="tx1"/>
              </a:solidFill>
            </a:endParaRPr>
          </a:p>
        </p:txBody>
      </p:sp>
      <p:sp>
        <p:nvSpPr>
          <p:cNvPr id="3" name="Content Placeholder 2"/>
          <p:cNvSpPr>
            <a:spLocks noGrp="1"/>
          </p:cNvSpPr>
          <p:nvPr>
            <p:ph idx="1"/>
          </p:nvPr>
        </p:nvSpPr>
        <p:spPr>
          <a:xfrm>
            <a:off x="855767" y="1861968"/>
            <a:ext cx="10618304" cy="4437962"/>
          </a:xfrm>
        </p:spPr>
        <p:txBody>
          <a:bodyPr>
            <a:normAutofit/>
          </a:bodyPr>
          <a:lstStyle/>
          <a:p>
            <a:r>
              <a:rPr lang="en-US" b="1" dirty="0"/>
              <a:t>Docs</a:t>
            </a:r>
          </a:p>
          <a:p>
            <a:endParaRPr lang="en-US" b="1" dirty="0"/>
          </a:p>
          <a:p>
            <a:endParaRPr lang="en-US" dirty="0"/>
          </a:p>
          <a:p>
            <a:r>
              <a:rPr lang="en-US" b="1" dirty="0"/>
              <a:t>Slides</a:t>
            </a:r>
          </a:p>
          <a:p>
            <a:endParaRPr lang="en-US" b="1" dirty="0"/>
          </a:p>
          <a:p>
            <a:r>
              <a:rPr lang="en-US" b="1" dirty="0"/>
              <a:t>Sample Apps</a:t>
            </a:r>
          </a:p>
        </p:txBody>
      </p:sp>
      <p:pic>
        <p:nvPicPr>
          <p:cNvPr id="5" name="Picture 4">
            <a:extLst>
              <a:ext uri="{FF2B5EF4-FFF2-40B4-BE49-F238E27FC236}">
                <a16:creationId xmlns:a16="http://schemas.microsoft.com/office/drawing/2014/main" id="{A87E2C7C-B662-43BA-A5DB-0A1A5D5542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5827" y="398415"/>
            <a:ext cx="696488" cy="566240"/>
          </a:xfrm>
          <a:prstGeom prst="rect">
            <a:avLst/>
          </a:prstGeom>
        </p:spPr>
      </p:pic>
      <p:sp>
        <p:nvSpPr>
          <p:cNvPr id="6" name="Text Placeholder 3">
            <a:extLst>
              <a:ext uri="{FF2B5EF4-FFF2-40B4-BE49-F238E27FC236}">
                <a16:creationId xmlns:a16="http://schemas.microsoft.com/office/drawing/2014/main" id="{6C2EABF2-4F4C-4D1E-9741-A847CD7C234F}"/>
              </a:ext>
            </a:extLst>
          </p:cNvPr>
          <p:cNvSpPr txBox="1">
            <a:spLocks/>
          </p:cNvSpPr>
          <p:nvPr/>
        </p:nvSpPr>
        <p:spPr>
          <a:xfrm>
            <a:off x="1437656" y="2359510"/>
            <a:ext cx="693133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docs.microsoft.com/</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aspnet</a:t>
            </a: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/core/</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signalr</a:t>
            </a:r>
            <a:endPar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endParaRPr>
          </a:p>
        </p:txBody>
      </p:sp>
      <p:sp>
        <p:nvSpPr>
          <p:cNvPr id="7" name="Oval 6">
            <a:extLst>
              <a:ext uri="{FF2B5EF4-FFF2-40B4-BE49-F238E27FC236}">
                <a16:creationId xmlns:a16="http://schemas.microsoft.com/office/drawing/2014/main" id="{B9530BD0-1FFE-4CA8-8AA2-40AEC8C2A71B}"/>
              </a:ext>
              <a:ext uri="{C183D7F6-B498-43B3-948B-1728B52AA6E4}">
                <adec:decorative xmlns:adec="http://schemas.microsoft.com/office/drawing/2017/decorative" val="1"/>
              </a:ext>
            </a:extLst>
          </p:cNvPr>
          <p:cNvSpPr/>
          <p:nvPr/>
        </p:nvSpPr>
        <p:spPr bwMode="auto">
          <a:xfrm>
            <a:off x="855767" y="2297211"/>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986EFB08-97BC-4E9B-B741-EF010F3D06C9}"/>
              </a:ext>
            </a:extLst>
          </p:cNvPr>
          <p:cNvSpPr txBox="1">
            <a:spLocks/>
          </p:cNvSpPr>
          <p:nvPr/>
        </p:nvSpPr>
        <p:spPr>
          <a:xfrm>
            <a:off x="1437656" y="2864236"/>
            <a:ext cx="693133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docs.microsoft.com/azure/azure-</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signalr</a:t>
            </a:r>
            <a:endPar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endParaRPr>
          </a:p>
        </p:txBody>
      </p:sp>
      <p:sp>
        <p:nvSpPr>
          <p:cNvPr id="9" name="Oval 8">
            <a:extLst>
              <a:ext uri="{FF2B5EF4-FFF2-40B4-BE49-F238E27FC236}">
                <a16:creationId xmlns:a16="http://schemas.microsoft.com/office/drawing/2014/main" id="{4C2DA66B-024B-4EB9-AB88-26E2CF64BDB5}"/>
              </a:ext>
              <a:ext uri="{C183D7F6-B498-43B3-948B-1728B52AA6E4}">
                <adec:decorative xmlns:adec="http://schemas.microsoft.com/office/drawing/2017/decorative" val="1"/>
              </a:ext>
            </a:extLst>
          </p:cNvPr>
          <p:cNvSpPr/>
          <p:nvPr/>
        </p:nvSpPr>
        <p:spPr bwMode="auto">
          <a:xfrm>
            <a:off x="855767" y="2801937"/>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2DDFEC56-4FB6-463D-9673-ECCF9812AF8C}"/>
              </a:ext>
            </a:extLst>
          </p:cNvPr>
          <p:cNvSpPr txBox="1">
            <a:spLocks/>
          </p:cNvSpPr>
          <p:nvPr/>
        </p:nvSpPr>
        <p:spPr>
          <a:xfrm>
            <a:off x="1437656" y="4183349"/>
            <a:ext cx="693133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rgbClr val="2C65E1"/>
                </a:solidFill>
                <a:effectLst/>
                <a:highlight>
                  <a:srgbClr val="FFFF00"/>
                </a:highlight>
                <a:uLnTx/>
                <a:uFillTx/>
                <a:latin typeface="+mj-lt"/>
                <a:ea typeface="+mn-ea"/>
                <a:cs typeface="Segoe UI Semibold" panose="020B0702040204020203" pitchFamily="34" charset="0"/>
              </a:rPr>
              <a:t>aka.ms/</a:t>
            </a:r>
            <a:r>
              <a:rPr kumimoji="0" lang="en-US" sz="2000" b="1" i="0" u="none" strike="noStrike" kern="1200" cap="none" spc="0" normalizeH="0" baseline="0" noProof="0" dirty="0" err="1">
                <a:ln>
                  <a:noFill/>
                </a:ln>
                <a:solidFill>
                  <a:srgbClr val="2C65E1"/>
                </a:solidFill>
                <a:effectLst/>
                <a:highlight>
                  <a:srgbClr val="FFFF00"/>
                </a:highlight>
                <a:uLnTx/>
                <a:uFillTx/>
                <a:latin typeface="+mj-lt"/>
                <a:ea typeface="+mn-ea"/>
                <a:cs typeface="Segoe UI Semibold" panose="020B0702040204020203" pitchFamily="34" charset="0"/>
              </a:rPr>
              <a:t>aspnet</a:t>
            </a:r>
            <a:r>
              <a:rPr kumimoji="0" lang="en-US" sz="2000" b="1" i="0" u="none" strike="noStrike" kern="1200" cap="none" spc="0" normalizeH="0" baseline="0" noProof="0" dirty="0">
                <a:ln>
                  <a:noFill/>
                </a:ln>
                <a:solidFill>
                  <a:srgbClr val="2C65E1"/>
                </a:solidFill>
                <a:effectLst/>
                <a:highlight>
                  <a:srgbClr val="FFFF00"/>
                </a:highlight>
                <a:uLnTx/>
                <a:uFillTx/>
                <a:latin typeface="+mj-lt"/>
                <a:ea typeface="+mn-ea"/>
                <a:cs typeface="Segoe UI Semibold" panose="020B0702040204020203" pitchFamily="34" charset="0"/>
              </a:rPr>
              <a:t>-</a:t>
            </a:r>
            <a:r>
              <a:rPr kumimoji="0" lang="en-US" sz="2000" b="1" i="0" u="none" strike="noStrike" kern="1200" cap="none" spc="0" normalizeH="0" baseline="0" noProof="0" dirty="0" err="1">
                <a:ln>
                  <a:noFill/>
                </a:ln>
                <a:solidFill>
                  <a:srgbClr val="2C65E1"/>
                </a:solidFill>
                <a:effectLst/>
                <a:highlight>
                  <a:srgbClr val="FFFF00"/>
                </a:highlight>
                <a:uLnTx/>
                <a:uFillTx/>
                <a:latin typeface="+mj-lt"/>
                <a:ea typeface="+mn-ea"/>
                <a:cs typeface="Segoe UI Semibold" panose="020B0702040204020203" pitchFamily="34" charset="0"/>
              </a:rPr>
              <a:t>devops</a:t>
            </a:r>
            <a:r>
              <a:rPr kumimoji="0" lang="en-US" sz="2000" b="1" i="0" u="none" strike="noStrike" kern="1200" cap="none" spc="0" normalizeH="0" baseline="0" noProof="0" dirty="0">
                <a:ln>
                  <a:noFill/>
                </a:ln>
                <a:solidFill>
                  <a:srgbClr val="2C65E1"/>
                </a:solidFill>
                <a:effectLst/>
                <a:highlight>
                  <a:srgbClr val="FFFF00"/>
                </a:highlight>
                <a:uLnTx/>
                <a:uFillTx/>
                <a:latin typeface="+mj-lt"/>
                <a:ea typeface="+mn-ea"/>
                <a:cs typeface="Segoe UI Semibold" panose="020B0702040204020203" pitchFamily="34" charset="0"/>
              </a:rPr>
              <a:t>-slides</a:t>
            </a:r>
          </a:p>
        </p:txBody>
      </p:sp>
      <p:sp>
        <p:nvSpPr>
          <p:cNvPr id="11" name="Oval 10">
            <a:extLst>
              <a:ext uri="{FF2B5EF4-FFF2-40B4-BE49-F238E27FC236}">
                <a16:creationId xmlns:a16="http://schemas.microsoft.com/office/drawing/2014/main" id="{37C22DE0-CB03-4AF7-B37B-128FB729E66C}"/>
              </a:ext>
              <a:ext uri="{C183D7F6-B498-43B3-948B-1728B52AA6E4}">
                <adec:decorative xmlns:adec="http://schemas.microsoft.com/office/drawing/2017/decorative" val="1"/>
              </a:ext>
            </a:extLst>
          </p:cNvPr>
          <p:cNvSpPr/>
          <p:nvPr/>
        </p:nvSpPr>
        <p:spPr bwMode="auto">
          <a:xfrm>
            <a:off x="855767" y="4121050"/>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C86B51AA-6835-4D28-8062-D45663C1EA0F}"/>
              </a:ext>
            </a:extLst>
          </p:cNvPr>
          <p:cNvSpPr txBox="1">
            <a:spLocks/>
          </p:cNvSpPr>
          <p:nvPr/>
        </p:nvSpPr>
        <p:spPr>
          <a:xfrm>
            <a:off x="1437656" y="5382553"/>
            <a:ext cx="693133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github.com/</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aspnet</a:t>
            </a: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SignalR</a:t>
            </a: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-samples</a:t>
            </a:r>
          </a:p>
        </p:txBody>
      </p:sp>
      <p:sp>
        <p:nvSpPr>
          <p:cNvPr id="13" name="Oval 12">
            <a:extLst>
              <a:ext uri="{FF2B5EF4-FFF2-40B4-BE49-F238E27FC236}">
                <a16:creationId xmlns:a16="http://schemas.microsoft.com/office/drawing/2014/main" id="{371EF5D5-BD71-40AA-B7CD-BB3DE2115276}"/>
              </a:ext>
              <a:ext uri="{C183D7F6-B498-43B3-948B-1728B52AA6E4}">
                <adec:decorative xmlns:adec="http://schemas.microsoft.com/office/drawing/2017/decorative" val="1"/>
              </a:ext>
            </a:extLst>
          </p:cNvPr>
          <p:cNvSpPr/>
          <p:nvPr/>
        </p:nvSpPr>
        <p:spPr bwMode="auto">
          <a:xfrm>
            <a:off x="855767" y="5320254"/>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A73E9A39-A236-474F-8824-5CF3D2493C7E}"/>
              </a:ext>
            </a:extLst>
          </p:cNvPr>
          <p:cNvGrpSpPr/>
          <p:nvPr/>
        </p:nvGrpSpPr>
        <p:grpSpPr>
          <a:xfrm>
            <a:off x="6660490" y="2020844"/>
            <a:ext cx="5337835" cy="4120209"/>
            <a:chOff x="7116717" y="2055624"/>
            <a:chExt cx="5337835" cy="4120209"/>
          </a:xfrm>
        </p:grpSpPr>
        <p:pic>
          <p:nvPicPr>
            <p:cNvPr id="16" name="Picture 15">
              <a:extLst>
                <a:ext uri="{FF2B5EF4-FFF2-40B4-BE49-F238E27FC236}">
                  <a16:creationId xmlns:a16="http://schemas.microsoft.com/office/drawing/2014/main" id="{7E0AD7A4-2A86-4C20-A592-6188B205AEB4}"/>
                </a:ext>
              </a:extLst>
            </p:cNvPr>
            <p:cNvPicPr>
              <a:picLocks noChangeAspect="1"/>
            </p:cNvPicPr>
            <p:nvPr/>
          </p:nvPicPr>
          <p:blipFill>
            <a:blip r:embed="rId4"/>
            <a:stretch>
              <a:fillRect/>
            </a:stretch>
          </p:blipFill>
          <p:spPr>
            <a:xfrm>
              <a:off x="9113654" y="3914021"/>
              <a:ext cx="3340898" cy="2261812"/>
            </a:xfrm>
            <a:prstGeom prst="rect">
              <a:avLst/>
            </a:prstGeom>
          </p:spPr>
        </p:pic>
        <p:pic>
          <p:nvPicPr>
            <p:cNvPr id="15" name="Picture 14">
              <a:extLst>
                <a:ext uri="{FF2B5EF4-FFF2-40B4-BE49-F238E27FC236}">
                  <a16:creationId xmlns:a16="http://schemas.microsoft.com/office/drawing/2014/main" id="{E4BA83AD-6A88-4F61-84B4-B7DCA94E6EE2}"/>
                </a:ext>
              </a:extLst>
            </p:cNvPr>
            <p:cNvPicPr>
              <a:picLocks noChangeAspect="1"/>
            </p:cNvPicPr>
            <p:nvPr/>
          </p:nvPicPr>
          <p:blipFill>
            <a:blip r:embed="rId4"/>
            <a:stretch>
              <a:fillRect/>
            </a:stretch>
          </p:blipFill>
          <p:spPr>
            <a:xfrm>
              <a:off x="7116717" y="2827606"/>
              <a:ext cx="3340898" cy="2261812"/>
            </a:xfrm>
            <a:prstGeom prst="rect">
              <a:avLst/>
            </a:prstGeom>
          </p:spPr>
        </p:pic>
        <p:pic>
          <p:nvPicPr>
            <p:cNvPr id="2050" name="Picture 2">
              <a:extLst>
                <a:ext uri="{FF2B5EF4-FFF2-40B4-BE49-F238E27FC236}">
                  <a16:creationId xmlns:a16="http://schemas.microsoft.com/office/drawing/2014/main" id="{0ADE9DE0-BDA4-46F1-8A99-787EEB7D8A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2763" y="2055624"/>
              <a:ext cx="3790950" cy="35337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9877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22025" cy="821603"/>
          </a:xfrm>
        </p:spPr>
        <p:txBody>
          <a:bodyPr/>
          <a:lstStyle/>
          <a:p>
            <a:pPr>
              <a:lnSpc>
                <a:spcPct val="100000"/>
              </a:lnSpc>
            </a:pPr>
            <a:r>
              <a:rPr lang="en-GB" sz="1800">
                <a:solidFill>
                  <a:schemeClr val="tx1">
                    <a:lumMod val="65000"/>
                    <a:lumOff val="35000"/>
                  </a:schemeClr>
                </a:solidFill>
              </a:rPr>
              <a:t>Cloud-hosted pipelines for Linux, Windows and macOS, with unlimited minutes for open source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4975" y="227014"/>
            <a:ext cx="11563350" cy="754061"/>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575510"/>
            <a:ext cx="4505964"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1" y="1825259"/>
            <a:ext cx="4187371" cy="1034129"/>
          </a:xfrm>
          <a:prstGeom prst="rect">
            <a:avLst/>
          </a:prstGeom>
          <a:noFill/>
        </p:spPr>
        <p:txBody>
          <a:bodyPr wrap="square" lIns="182880" tIns="146304" rIns="182880" bIns="146304" rtlCol="0">
            <a:spAutoFit/>
          </a:bodyPr>
          <a:lstStyle/>
          <a:p>
            <a:pPr>
              <a:spcAft>
                <a:spcPts val="600"/>
              </a:spcAft>
            </a:pPr>
            <a:r>
              <a:rPr lang="en-US" sz="1200">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71900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2958772"/>
            <a:ext cx="3975020" cy="1034129"/>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Explore and implement a wide range of community-built build, test, and deployment tasks, along with hundreds of extensions from Slack to </a:t>
            </a:r>
            <a:r>
              <a:rPr lang="en-GB" sz="1200" err="1">
                <a:solidFill>
                  <a:srgbClr val="595959"/>
                </a:solidFill>
              </a:rPr>
              <a:t>SonarCloud</a:t>
            </a:r>
            <a:r>
              <a:rPr lang="en-GB" sz="1200">
                <a:solidFill>
                  <a:srgbClr val="595959"/>
                </a:solidFill>
              </a:rPr>
              <a:t>.</a:t>
            </a:r>
            <a:r>
              <a:rPr lang="en-US" sz="1200">
                <a:solidFill>
                  <a:srgbClr val="595959"/>
                </a:solidFill>
              </a:rPr>
              <a:t> </a:t>
            </a:r>
            <a:r>
              <a:rPr lang="en-GB" sz="1200">
                <a:solidFill>
                  <a:srgbClr val="595959"/>
                </a:solidFill>
              </a:rPr>
              <a:t>Support for YAML, reporting and more</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1257" y="499046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840905"/>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1" y="5101943"/>
            <a:ext cx="4295133" cy="1218795"/>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45129" y="399512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3870704"/>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4099843"/>
            <a:ext cx="4295132" cy="849463"/>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Easily build and push images to container registries like Docker Hub and Azure Container Registry. Deploy containers to individual hosts or Kubernetes.</a:t>
            </a:r>
            <a:endParaRPr lang="en-US" sz="1200">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094626"/>
            <a:ext cx="342900" cy="342900"/>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7931" y="5089255"/>
            <a:ext cx="361950" cy="361950"/>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275352" y="1546189"/>
            <a:ext cx="6161124" cy="4432579"/>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connector">
            <a:extLst>
              <a:ext uri="{FF2B5EF4-FFF2-40B4-BE49-F238E27FC236}">
                <a16:creationId xmlns:a16="http://schemas.microsoft.com/office/drawing/2014/main" id="{C636C148-0F54-4DFB-9640-6FCED8E692B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045395" y="6547288"/>
            <a:ext cx="9263113" cy="135452"/>
          </a:xfrm>
          <a:prstGeom prst="rect">
            <a:avLst/>
          </a:prstGeom>
        </p:spPr>
      </p:pic>
      <p:sp>
        <p:nvSpPr>
          <p:cNvPr id="18" name="Rectangle 17">
            <a:extLst>
              <a:ext uri="{FF2B5EF4-FFF2-40B4-BE49-F238E27FC236}">
                <a16:creationId xmlns:a16="http://schemas.microsoft.com/office/drawing/2014/main" id="{82D5DA6D-C0DC-4E75-A251-5BE6E163BE96}"/>
              </a:ext>
            </a:extLst>
          </p:cNvPr>
          <p:cNvSpPr/>
          <p:nvPr/>
        </p:nvSpPr>
        <p:spPr bwMode="auto">
          <a:xfrm>
            <a:off x="-3810130" y="6304852"/>
            <a:ext cx="1529469" cy="522258"/>
          </a:xfrm>
          <a:prstGeom prst="rect">
            <a:avLst/>
          </a:prstGeom>
          <a:solidFill>
            <a:schemeClr val="bg2"/>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a:defRPr/>
            </a:pPr>
            <a:r>
              <a:rPr lang="en-US" sz="3264">
                <a:solidFill>
                  <a:srgbClr val="0078D7"/>
                </a:solidFill>
                <a:latin typeface="+mj-lt"/>
              </a:rPr>
              <a:t>2012</a:t>
            </a:r>
          </a:p>
        </p:txBody>
      </p:sp>
      <p:sp>
        <p:nvSpPr>
          <p:cNvPr id="19" name="Rectangle 18">
            <a:extLst>
              <a:ext uri="{FF2B5EF4-FFF2-40B4-BE49-F238E27FC236}">
                <a16:creationId xmlns:a16="http://schemas.microsoft.com/office/drawing/2014/main" id="{6E5435F4-6CF9-4E15-8B31-BBE2EE7D5ECF}"/>
              </a:ext>
            </a:extLst>
          </p:cNvPr>
          <p:cNvSpPr/>
          <p:nvPr/>
        </p:nvSpPr>
        <p:spPr bwMode="auto">
          <a:xfrm>
            <a:off x="5452984" y="6286158"/>
            <a:ext cx="1529469" cy="522258"/>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a:defRPr/>
            </a:pPr>
            <a:r>
              <a:rPr lang="en-US" sz="3264">
                <a:solidFill>
                  <a:srgbClr val="0078D7"/>
                </a:solidFill>
                <a:latin typeface="+mj-lt"/>
              </a:rPr>
              <a:t>2018</a:t>
            </a:r>
          </a:p>
        </p:txBody>
      </p:sp>
      <p:pic>
        <p:nvPicPr>
          <p:cNvPr id="3" name="Picture 2" descr="Satya Nadalla">
            <a:extLst>
              <a:ext uri="{FF2B5EF4-FFF2-40B4-BE49-F238E27FC236}">
                <a16:creationId xmlns:a16="http://schemas.microsoft.com/office/drawing/2014/main" id="{F1468A11-29FC-4885-9931-B4456E72297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81" y="-1"/>
            <a:ext cx="12430766" cy="6126686"/>
          </a:xfrm>
          <a:prstGeom prst="rect">
            <a:avLst/>
          </a:prstGeom>
        </p:spPr>
      </p:pic>
      <p:sp>
        <p:nvSpPr>
          <p:cNvPr id="5" name="Rectangle 4">
            <a:extLst>
              <a:ext uri="{FF2B5EF4-FFF2-40B4-BE49-F238E27FC236}">
                <a16:creationId xmlns:a16="http://schemas.microsoft.com/office/drawing/2014/main" id="{CD53E917-664D-4D77-8D75-3A5CEA80BA46}"/>
              </a:ext>
              <a:ext uri="{C183D7F6-B498-43B3-948B-1728B52AA6E4}">
                <adec:decorative xmlns:adec="http://schemas.microsoft.com/office/drawing/2017/decorative" val="1"/>
              </a:ext>
            </a:extLst>
          </p:cNvPr>
          <p:cNvSpPr/>
          <p:nvPr/>
        </p:nvSpPr>
        <p:spPr bwMode="auto">
          <a:xfrm>
            <a:off x="1645890" y="0"/>
            <a:ext cx="10789702" cy="6126686"/>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1FA052F2-5247-4F7D-AE66-E5058F1E8054}"/>
              </a:ext>
            </a:extLst>
          </p:cNvPr>
          <p:cNvSpPr/>
          <p:nvPr/>
        </p:nvSpPr>
        <p:spPr>
          <a:xfrm>
            <a:off x="6698384" y="1595818"/>
            <a:ext cx="4876738" cy="2207265"/>
          </a:xfrm>
          <a:prstGeom prst="rect">
            <a:avLst/>
          </a:prstGeom>
        </p:spPr>
        <p:txBody>
          <a:bodyPr wrap="square">
            <a:spAutoFit/>
          </a:bodyPr>
          <a:lstStyle/>
          <a:p>
            <a:pPr marL="116575" indent="-116575" defTabSz="932563">
              <a:defRPr/>
            </a:pPr>
            <a:r>
              <a:rPr lang="en-US" sz="2448">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32563">
              <a:defRPr/>
            </a:pPr>
            <a:br>
              <a:rPr lang="en-US" sz="2448">
                <a:gradFill>
                  <a:gsLst>
                    <a:gs pos="2917">
                      <a:srgbClr val="FFFFFF"/>
                    </a:gs>
                    <a:gs pos="100000">
                      <a:srgbClr val="FFFFFF"/>
                    </a:gs>
                  </a:gsLst>
                  <a:lin ang="5400000" scaled="0"/>
                </a:gradFill>
                <a:latin typeface="Segoe UI"/>
              </a:rPr>
            </a:br>
            <a:r>
              <a:rPr lang="en-US">
                <a:gradFill>
                  <a:gsLst>
                    <a:gs pos="2917">
                      <a:srgbClr val="FFFFFF"/>
                    </a:gs>
                    <a:gs pos="100000">
                      <a:srgbClr val="FFFFFF"/>
                    </a:gs>
                  </a:gsLst>
                  <a:lin ang="5400000" scaled="0"/>
                </a:gradFill>
                <a:latin typeface="Segoe UI"/>
              </a:rPr>
              <a:t>—Satya Nadella, CEO</a:t>
            </a:r>
            <a:br>
              <a:rPr lang="en-US">
                <a:gradFill>
                  <a:gsLst>
                    <a:gs pos="2917">
                      <a:srgbClr val="FFFFFF"/>
                    </a:gs>
                    <a:gs pos="100000">
                      <a:srgbClr val="FFFFFF"/>
                    </a:gs>
                  </a:gsLst>
                  <a:lin ang="5400000" scaled="0"/>
                </a:gradFill>
                <a:latin typeface="Segoe UI"/>
              </a:rPr>
            </a:br>
            <a:r>
              <a:rPr lang="en-US">
                <a:gradFill>
                  <a:gsLst>
                    <a:gs pos="2917">
                      <a:srgbClr val="FFFFFF"/>
                    </a:gs>
                    <a:gs pos="100000">
                      <a:srgbClr val="FFFFFF"/>
                    </a:gs>
                  </a:gsLst>
                  <a:lin ang="5400000" scaled="0"/>
                </a:gradFill>
                <a:latin typeface="Segoe UI"/>
              </a:rPr>
              <a:t>Microsoft</a:t>
            </a:r>
            <a:endParaRPr lang="en-US" sz="2448">
              <a:gradFill>
                <a:gsLst>
                  <a:gs pos="2917">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283035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DevOps.potx" id="{4900416B-8F5F-42C1-904C-5C917F43C81D}" vid="{B1AF2F06-2DB0-4AA7-B491-49BC8E4834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Preview xmlns="15c98cf3-0896-4040-874f-f436925621df">
      <Url xsi:nil="true"/>
      <Description xsi:nil="true"/>
    </Preview>
    <_ip_UnifiedCompliancePolicyProperties xmlns="http://schemas.microsoft.com/sharepoint/v3" xsi:nil="true"/>
    <SharedWithUsers xmlns="af610f50-4aee-43ff-9d65-64420adb70d2">
      <UserInfo>
        <DisplayName>Shriram Natarajan</DisplayName>
        <AccountId>645</AccountId>
        <AccountType/>
      </UserInfo>
      <UserInfo>
        <DisplayName>Siddique Juman</DisplayName>
        <AccountId>79219</AccountId>
        <AccountType/>
      </UserInfo>
      <UserInfo>
        <DisplayName>Tiberiu Radu</DisplayName>
        <AccountId>42551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7" ma:contentTypeDescription="Create a new document." ma:contentTypeScope="" ma:versionID="454b11af52e6a4a001d7a94430b0600d">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94f54606d29a996f622cc5db0382967e"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element ref="ns4:Preview"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Preview" ma:index="22" nillable="true" ma:displayName="Preview" ma:format="Image" ma:internalName="Preview">
      <xsd:complexType>
        <xsd:complexContent>
          <xsd:extension base="dms:URL">
            <xsd:sequence>
              <xsd:element name="Url" type="dms:ValidUrl" minOccurs="0" nillable="true"/>
              <xsd:element name="Description" type="xsd:string" nillable="true"/>
            </xsd:sequence>
          </xsd:extension>
        </xsd:complexContent>
      </xsd:complex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CFF515-FEE6-4B9C-8B96-C300A0063377}">
  <ds:schemaRefs>
    <ds:schemaRef ds:uri="http://schemas.microsoft.com/sharepoint/v3/contenttype/forms"/>
  </ds:schemaRefs>
</ds:datastoreItem>
</file>

<file path=customXml/itemProps2.xml><?xml version="1.0" encoding="utf-8"?>
<ds:datastoreItem xmlns:ds="http://schemas.openxmlformats.org/officeDocument/2006/customXml" ds:itemID="{32A15399-885A-441B-A114-CB6E80EBF6A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15c98cf3-0896-4040-874f-f436925621df"/>
    <ds:schemaRef ds:uri="http://schemas.microsoft.com/sharepoint/v3"/>
    <ds:schemaRef ds:uri="http://schemas.microsoft.com/sharepoint/v4"/>
    <ds:schemaRef ds:uri="af610f50-4aee-43ff-9d65-64420adb70d2"/>
    <ds:schemaRef ds:uri="http://www.w3.org/XML/1998/namespace"/>
    <ds:schemaRef ds:uri="http://purl.org/dc/dcmitype/"/>
  </ds:schemaRefs>
</ds:datastoreItem>
</file>

<file path=customXml/itemProps3.xml><?xml version="1.0" encoding="utf-8"?>
<ds:datastoreItem xmlns:ds="http://schemas.openxmlformats.org/officeDocument/2006/customXml" ds:itemID="{366A0CB4-B94D-48B7-AE6B-3133538C8C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Azure_DevOps</Template>
  <TotalTime>94</TotalTime>
  <Words>6243</Words>
  <Application>Microsoft Office PowerPoint</Application>
  <PresentationFormat>Custom</PresentationFormat>
  <Paragraphs>901</Paragraphs>
  <Slides>54</Slides>
  <Notes>40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54</vt:i4>
      </vt:variant>
    </vt:vector>
  </HeadingPairs>
  <TitlesOfParts>
    <vt:vector size="66" baseType="lpstr">
      <vt:lpstr>Arial</vt:lpstr>
      <vt:lpstr>Calibri</vt:lpstr>
      <vt:lpstr>Consolas</vt:lpstr>
      <vt:lpstr>Roboto</vt:lpstr>
      <vt:lpstr>Rockwell Extra Bold</vt:lpstr>
      <vt:lpstr>Segoe Pro Semibold</vt:lpstr>
      <vt:lpstr>Segoe UI</vt:lpstr>
      <vt:lpstr>Segoe UI Light</vt:lpstr>
      <vt:lpstr>Segoe UI Semibold</vt:lpstr>
      <vt:lpstr>Segoe UI Semilight</vt:lpstr>
      <vt:lpstr>Wingdings</vt:lpstr>
      <vt:lpstr>Azure PPT Template - 2018</vt:lpstr>
      <vt:lpstr>Building the Real-time Web with ASP.NET Core SignalR</vt:lpstr>
      <vt:lpstr>SignalR overview</vt:lpstr>
      <vt:lpstr>Architectural components: Hubs</vt:lpstr>
      <vt:lpstr>SignalR clients</vt:lpstr>
      <vt:lpstr>Scale-out with SignalR</vt:lpstr>
      <vt:lpstr>Create an ASP.NET Core SignalR app</vt:lpstr>
      <vt:lpstr>Resources         @Scott_Addie</vt:lpstr>
      <vt:lpstr>Azure Pipelines</vt:lpstr>
      <vt:lpstr>PowerPoint Presentation</vt:lpstr>
      <vt:lpstr>Microsoft       Open Source</vt:lpstr>
      <vt:lpstr>Azure Pipelines</vt:lpstr>
      <vt:lpstr>Integrated with GitHub</vt:lpstr>
      <vt:lpstr>Azure DevOps</vt:lpstr>
      <vt:lpstr>Azure Boards</vt:lpstr>
      <vt:lpstr>Azure Repos</vt:lpstr>
      <vt:lpstr>Azure Test Plans</vt:lpstr>
      <vt:lpstr>Azure Artifacts</vt:lpstr>
      <vt:lpstr>Azure DevOps</vt:lpstr>
      <vt:lpstr>Azure DevOps</vt:lpstr>
      <vt:lpstr>Broadening the Azure Ecosystem</vt:lpstr>
      <vt:lpstr>Self-Service Dev/Test Environments</vt:lpstr>
      <vt:lpstr>Infrastructure and Configuration as Code</vt:lpstr>
      <vt:lpstr>Continuous Security</vt:lpstr>
      <vt:lpstr>Smarter Insights, Faster</vt:lpstr>
      <vt:lpstr>Azure DevOps: Choose the tools and clouds you love</vt:lpstr>
      <vt:lpstr>Azure DevOps supports small teams to largest enterprises</vt:lpstr>
      <vt:lpstr>DevOps at Microsoft</vt:lpstr>
      <vt:lpstr>PowerPoint Presentation</vt:lpstr>
      <vt:lpstr>Changes for existing VSTS / TFS customers</vt:lpstr>
      <vt:lpstr>Migrating from TFS to Azure DevOps</vt:lpstr>
      <vt:lpstr>Azure DevOps</vt:lpstr>
      <vt:lpstr>Azure DevOps Services Pricing</vt:lpstr>
      <vt:lpstr>Thank You</vt:lpstr>
      <vt:lpstr>PowerPoint Presentation</vt:lpstr>
      <vt:lpstr>Deck Resources</vt:lpstr>
      <vt:lpstr>How Microsoft can help</vt:lpstr>
      <vt:lpstr>What technologies do I need to support DevOps?</vt:lpstr>
      <vt:lpstr>DevOps Pipelines in Minutes</vt:lpstr>
      <vt:lpstr>Early adopters</vt:lpstr>
      <vt:lpstr>Device layout</vt:lpstr>
      <vt:lpstr>Segoe UI is the font that’s used for  on-screen and digital executions</vt:lpstr>
      <vt:lpstr>Azure brand colors</vt:lpstr>
      <vt:lpstr>Azure DevOps colors</vt:lpstr>
      <vt:lpstr>Colors and Accessibility</vt:lpstr>
      <vt:lpstr>Azure DevOps Branding Guidelines</vt:lpstr>
      <vt:lpstr>Azure DevOps Icons</vt:lpstr>
      <vt:lpstr>Logos and Wordmarks</vt:lpstr>
      <vt:lpstr>ICON SVGs</vt:lpstr>
      <vt:lpstr>ICON SVGs</vt:lpstr>
      <vt:lpstr>ICON SVGs</vt:lpstr>
      <vt:lpstr>ICON SVGs</vt:lpstr>
      <vt:lpstr>ICON SVGs</vt:lpstr>
      <vt:lpstr>World map</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dc:title>
  <dc:creator>Scott Addie</dc:creator>
  <cp:keywords/>
  <cp:lastModifiedBy>Scott Addie</cp:lastModifiedBy>
  <cp:revision>50</cp:revision>
  <dcterms:created xsi:type="dcterms:W3CDTF">2018-10-05T19:03:14Z</dcterms:created>
  <dcterms:modified xsi:type="dcterms:W3CDTF">2018-10-05T20:37:44Z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